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60" r:id="rId4"/>
    <p:sldId id="264" r:id="rId5"/>
    <p:sldId id="259" r:id="rId6"/>
    <p:sldId id="262" r:id="rId7"/>
    <p:sldId id="263" r:id="rId8"/>
    <p:sldId id="258"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280F8-2F26-443D-A904-89D151A4EC9C}" v="1" dt="2023-03-01T13:22:52.4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sh Darling" userId="4ecc1ec5-71b6-47ce-a211-a9b6df2d9931" providerId="ADAL" clId="{AEA280F8-2F26-443D-A904-89D151A4EC9C}"/>
    <pc:docChg chg="custSel modSld">
      <pc:chgData name="Tash Darling" userId="4ecc1ec5-71b6-47ce-a211-a9b6df2d9931" providerId="ADAL" clId="{AEA280F8-2F26-443D-A904-89D151A4EC9C}" dt="2023-03-01T13:23:56.977" v="41" actId="27636"/>
      <pc:docMkLst>
        <pc:docMk/>
      </pc:docMkLst>
      <pc:sldChg chg="modSp mod">
        <pc:chgData name="Tash Darling" userId="4ecc1ec5-71b6-47ce-a211-a9b6df2d9931" providerId="ADAL" clId="{AEA280F8-2F26-443D-A904-89D151A4EC9C}" dt="2023-03-01T13:23:56.977" v="41" actId="27636"/>
        <pc:sldMkLst>
          <pc:docMk/>
          <pc:sldMk cId="1719788113" sldId="256"/>
        </pc:sldMkLst>
        <pc:spChg chg="mod">
          <ac:chgData name="Tash Darling" userId="4ecc1ec5-71b6-47ce-a211-a9b6df2d9931" providerId="ADAL" clId="{AEA280F8-2F26-443D-A904-89D151A4EC9C}" dt="2023-03-01T13:23:56.977" v="41" actId="27636"/>
          <ac:spMkLst>
            <pc:docMk/>
            <pc:sldMk cId="1719788113" sldId="256"/>
            <ac:spMk id="3" creationId="{3EB871BD-7267-0D3C-815A-7BBCD442563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5111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00949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57522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3/1/2023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36833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6281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975698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98527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25079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148003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625951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3/1/2023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2764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11EAACC7-3B3F-47D1-959A-EF58926E955E}" type="datetimeFigureOut">
              <a:rPr lang="en-US" smtClean="0"/>
              <a:t>3/1/2023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6860378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8" r:id="rId6"/>
    <p:sldLayoutId id="2147483664" r:id="rId7"/>
    <p:sldLayoutId id="2147483665" r:id="rId8"/>
    <p:sldLayoutId id="2147483666" r:id="rId9"/>
    <p:sldLayoutId id="2147483667" r:id="rId10"/>
    <p:sldLayoutId id="2147483669" r:id="rId11"/>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thehygienebank.com/"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hehygienebank.com/get-products/" TargetMode="Externa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app.smartsheet.com/b/form/1c2641ff59414928b2eb43bf0889cd2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0D4398-84C2-41B8-BF30-3157F7B18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ightbulb idea concept">
            <a:extLst>
              <a:ext uri="{FF2B5EF4-FFF2-40B4-BE49-F238E27FC236}">
                <a16:creationId xmlns:a16="http://schemas.microsoft.com/office/drawing/2014/main" id="{0A9EE994-DCF1-8F1D-F5AF-BEDAADC2CC6E}"/>
              </a:ext>
            </a:extLst>
          </p:cNvPr>
          <p:cNvPicPr>
            <a:picLocks noChangeAspect="1"/>
          </p:cNvPicPr>
          <p:nvPr/>
        </p:nvPicPr>
        <p:blipFill rotWithShape="1">
          <a:blip r:embed="rId2"/>
          <a:srcRect r="11065" b="-1"/>
          <a:stretch/>
        </p:blipFill>
        <p:spPr>
          <a:xfrm>
            <a:off x="0" y="6735"/>
            <a:ext cx="9137156" cy="6857989"/>
          </a:xfrm>
          <a:prstGeom prst="rect">
            <a:avLst/>
          </a:prstGeom>
        </p:spPr>
      </p:pic>
      <p:sp>
        <p:nvSpPr>
          <p:cNvPr id="11" name="Rectangle 23">
            <a:extLst>
              <a:ext uri="{FF2B5EF4-FFF2-40B4-BE49-F238E27FC236}">
                <a16:creationId xmlns:a16="http://schemas.microsoft.com/office/drawing/2014/main" id="{1E519840-CB5B-442F-AF8C-F848E7699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5558" y="-6724"/>
            <a:ext cx="4265457" cy="6868736"/>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2240216 w 5664007"/>
              <a:gd name="connsiteY0" fmla="*/ 0 h 6857998"/>
              <a:gd name="connsiteX1" fmla="*/ 5664007 w 5664007"/>
              <a:gd name="connsiteY1" fmla="*/ 0 h 6857998"/>
              <a:gd name="connsiteX2" fmla="*/ 5664007 w 5664007"/>
              <a:gd name="connsiteY2" fmla="*/ 6857998 h 6857998"/>
              <a:gd name="connsiteX3" fmla="*/ 0 w 5664007"/>
              <a:gd name="connsiteY3" fmla="*/ 6846045 h 6857998"/>
              <a:gd name="connsiteX4" fmla="*/ 2240216 w 5664007"/>
              <a:gd name="connsiteY4" fmla="*/ 0 h 6857998"/>
              <a:gd name="connsiteX0" fmla="*/ 2170935 w 5594726"/>
              <a:gd name="connsiteY0" fmla="*/ 0 h 6865085"/>
              <a:gd name="connsiteX1" fmla="*/ 5594726 w 5594726"/>
              <a:gd name="connsiteY1" fmla="*/ 0 h 6865085"/>
              <a:gd name="connsiteX2" fmla="*/ 5594726 w 5594726"/>
              <a:gd name="connsiteY2" fmla="*/ 6857998 h 6865085"/>
              <a:gd name="connsiteX3" fmla="*/ 0 w 5594726"/>
              <a:gd name="connsiteY3" fmla="*/ 6865085 h 6865085"/>
              <a:gd name="connsiteX4" fmla="*/ 2170935 w 5594726"/>
              <a:gd name="connsiteY4" fmla="*/ 0 h 6865085"/>
              <a:gd name="connsiteX0" fmla="*/ 1747097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747097 w 5170888"/>
              <a:gd name="connsiteY4" fmla="*/ 0 h 6865085"/>
              <a:gd name="connsiteX0" fmla="*/ 1404766 w 5170888"/>
              <a:gd name="connsiteY0" fmla="*/ 0 h 6865085"/>
              <a:gd name="connsiteX1" fmla="*/ 5170888 w 5170888"/>
              <a:gd name="connsiteY1" fmla="*/ 0 h 6865085"/>
              <a:gd name="connsiteX2" fmla="*/ 5170888 w 5170888"/>
              <a:gd name="connsiteY2" fmla="*/ 6857998 h 6865085"/>
              <a:gd name="connsiteX3" fmla="*/ 0 w 5170888"/>
              <a:gd name="connsiteY3" fmla="*/ 6865085 h 6865085"/>
              <a:gd name="connsiteX4" fmla="*/ 1404766 w 5170888"/>
              <a:gd name="connsiteY4" fmla="*/ 0 h 6865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888" h="6865085">
                <a:moveTo>
                  <a:pt x="1404766" y="0"/>
                </a:moveTo>
                <a:lnTo>
                  <a:pt x="5170888" y="0"/>
                </a:lnTo>
                <a:lnTo>
                  <a:pt x="5170888" y="6857998"/>
                </a:lnTo>
                <a:lnTo>
                  <a:pt x="0" y="6865085"/>
                </a:lnTo>
                <a:lnTo>
                  <a:pt x="1404766"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EB871BD-7267-0D3C-815A-7BBCD442563C}"/>
              </a:ext>
            </a:extLst>
          </p:cNvPr>
          <p:cNvSpPr>
            <a:spLocks noGrp="1"/>
          </p:cNvSpPr>
          <p:nvPr>
            <p:ph type="subTitle" idx="1"/>
          </p:nvPr>
        </p:nvSpPr>
        <p:spPr>
          <a:xfrm>
            <a:off x="8108902" y="1879769"/>
            <a:ext cx="4092606" cy="4600930"/>
          </a:xfrm>
        </p:spPr>
        <p:txBody>
          <a:bodyPr>
            <a:normAutofit fontScale="92500" lnSpcReduction="10000"/>
          </a:bodyPr>
          <a:lstStyle/>
          <a:p>
            <a:pPr algn="r"/>
            <a:r>
              <a:rPr lang="en-US" sz="1600" dirty="0"/>
              <a:t>Out the box thinking </a:t>
            </a:r>
          </a:p>
          <a:p>
            <a:pPr algn="r"/>
            <a:endParaRPr lang="en-US" sz="1600" dirty="0"/>
          </a:p>
          <a:p>
            <a:pPr algn="r"/>
            <a:r>
              <a:rPr lang="en-US" sz="1600" dirty="0"/>
              <a:t>… or simply       </a:t>
            </a:r>
          </a:p>
          <a:p>
            <a:pPr algn="r"/>
            <a:endParaRPr lang="en-US" sz="1600" dirty="0"/>
          </a:p>
          <a:p>
            <a:pPr algn="r"/>
            <a:r>
              <a:rPr lang="en-US" sz="1600" dirty="0"/>
              <a:t>What every person deserves</a:t>
            </a:r>
          </a:p>
          <a:p>
            <a:pPr algn="r"/>
            <a:endParaRPr lang="en-US" sz="1600" dirty="0"/>
          </a:p>
          <a:p>
            <a:pPr algn="r"/>
            <a:r>
              <a:rPr lang="en-US" sz="1600" dirty="0"/>
              <a:t>…Support when needed</a:t>
            </a:r>
          </a:p>
          <a:p>
            <a:pPr algn="r"/>
            <a:endParaRPr lang="en-US" sz="1600" dirty="0"/>
          </a:p>
          <a:p>
            <a:pPr algn="r"/>
            <a:r>
              <a:rPr lang="en-US" sz="1600" dirty="0"/>
              <a:t>And</a:t>
            </a:r>
          </a:p>
          <a:p>
            <a:pPr algn="r"/>
            <a:r>
              <a:rPr lang="en-US" sz="1600" dirty="0"/>
              <a:t> </a:t>
            </a:r>
          </a:p>
          <a:p>
            <a:pPr algn="r"/>
            <a:r>
              <a:rPr lang="en-US" sz="1600" dirty="0"/>
              <a:t>Dignity </a:t>
            </a:r>
          </a:p>
          <a:p>
            <a:pPr algn="r"/>
            <a:r>
              <a:rPr lang="en-US" sz="1600" dirty="0"/>
              <a:t> </a:t>
            </a:r>
            <a:endParaRPr lang="en-GB" sz="1600" dirty="0"/>
          </a:p>
        </p:txBody>
      </p:sp>
      <p:cxnSp>
        <p:nvCxnSpPr>
          <p:cNvPr id="13" name="Straight Connector 12">
            <a:extLst>
              <a:ext uri="{FF2B5EF4-FFF2-40B4-BE49-F238E27FC236}">
                <a16:creationId xmlns:a16="http://schemas.microsoft.com/office/drawing/2014/main" id="{AC7EF422-3076-48F2-A38B-7CA851778E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31959" y="0"/>
            <a:ext cx="5279056" cy="77792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96548C-21A4-493D-B220-64E89F1EF6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81082" y="-6724"/>
            <a:ext cx="2279175" cy="686472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25484D25-91E2-04F5-FB00-65BAF7590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911" y="1429306"/>
            <a:ext cx="1679013" cy="1679013"/>
          </a:xfrm>
          <a:prstGeom prst="ellipse">
            <a:avLst/>
          </a:prstGeom>
        </p:spPr>
      </p:pic>
    </p:spTree>
    <p:extLst>
      <p:ext uri="{BB962C8B-B14F-4D97-AF65-F5344CB8AC3E}">
        <p14:creationId xmlns:p14="http://schemas.microsoft.com/office/powerpoint/2010/main" val="171978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diagram&#10;&#10;Description automatically generated">
            <a:extLst>
              <a:ext uri="{FF2B5EF4-FFF2-40B4-BE49-F238E27FC236}">
                <a16:creationId xmlns:a16="http://schemas.microsoft.com/office/drawing/2014/main" id="{4E393D14-D64A-209E-2B17-0F8556FA2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905"/>
            <a:ext cx="11704916" cy="6627270"/>
          </a:xfrm>
          <a:prstGeom prst="rect">
            <a:avLst/>
          </a:prstGeom>
        </p:spPr>
      </p:pic>
    </p:spTree>
    <p:extLst>
      <p:ext uri="{BB962C8B-B14F-4D97-AF65-F5344CB8AC3E}">
        <p14:creationId xmlns:p14="http://schemas.microsoft.com/office/powerpoint/2010/main" val="404434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6">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8">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2">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4">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16">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8">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8" name="Rectangle 20">
            <a:extLst>
              <a:ext uri="{FF2B5EF4-FFF2-40B4-BE49-F238E27FC236}">
                <a16:creationId xmlns:a16="http://schemas.microsoft.com/office/drawing/2014/main" id="{3FA49195-69EB-4E39-A68A-C232E2D03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22">
            <a:extLst>
              <a:ext uri="{FF2B5EF4-FFF2-40B4-BE49-F238E27FC236}">
                <a16:creationId xmlns:a16="http://schemas.microsoft.com/office/drawing/2014/main" id="{13280B82-CD55-43FD-92C4-F05E2A8D13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9882" y="0"/>
            <a:ext cx="4318598" cy="133719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24">
            <a:extLst>
              <a:ext uri="{FF2B5EF4-FFF2-40B4-BE49-F238E27FC236}">
                <a16:creationId xmlns:a16="http://schemas.microsoft.com/office/drawing/2014/main" id="{A4D9248B-0006-4BFE-8110-40C16E45C0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87595" y="0"/>
            <a:ext cx="1466711" cy="6858000"/>
          </a:xfrm>
          <a:prstGeom prst="line">
            <a:avLst/>
          </a:prstGeom>
          <a:ln w="127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6">
            <a:extLst>
              <a:ext uri="{FF2B5EF4-FFF2-40B4-BE49-F238E27FC236}">
                <a16:creationId xmlns:a16="http://schemas.microsoft.com/office/drawing/2014/main" id="{14C10EA2-1BD8-4267-AA7D-AB8CCA53C3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482080" y="4171575"/>
            <a:ext cx="5739800" cy="26864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8">
            <a:extLst>
              <a:ext uri="{FF2B5EF4-FFF2-40B4-BE49-F238E27FC236}">
                <a16:creationId xmlns:a16="http://schemas.microsoft.com/office/drawing/2014/main" id="{EE593BB5-7AFA-4C8F-AECA-CE733B1FD0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6432" y="1116305"/>
            <a:ext cx="1895568" cy="574169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30">
            <a:extLst>
              <a:ext uri="{FF2B5EF4-FFF2-40B4-BE49-F238E27FC236}">
                <a16:creationId xmlns:a16="http://schemas.microsoft.com/office/drawing/2014/main" id="{F521483B-CE28-412B-9C71-9BE081E9DC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78150" y="4219"/>
            <a:ext cx="3227294" cy="3081499"/>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32">
            <a:extLst>
              <a:ext uri="{FF2B5EF4-FFF2-40B4-BE49-F238E27FC236}">
                <a16:creationId xmlns:a16="http://schemas.microsoft.com/office/drawing/2014/main" id="{6BD75F78-4912-4FB5-834D-1817BF0A26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4056" y="4619"/>
            <a:ext cx="2771388" cy="77388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34">
            <a:extLst>
              <a:ext uri="{FF2B5EF4-FFF2-40B4-BE49-F238E27FC236}">
                <a16:creationId xmlns:a16="http://schemas.microsoft.com/office/drawing/2014/main" id="{EC9F4738-DD27-44BE-98C6-AB0B2296B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29880" y="5342966"/>
            <a:ext cx="8964704" cy="15150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FE5DBE98-C581-870B-162C-1C524D42C9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690" y="4958451"/>
            <a:ext cx="9080303" cy="1787040"/>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3347A27A-503E-FA70-649F-7C82D25A9573}"/>
              </a:ext>
            </a:extLst>
          </p:cNvPr>
          <p:cNvPicPr>
            <a:picLocks noChangeAspect="1"/>
          </p:cNvPicPr>
          <p:nvPr/>
        </p:nvPicPr>
        <p:blipFill rotWithShape="1">
          <a:blip r:embed="rId3">
            <a:extLst>
              <a:ext uri="{28A0092B-C50C-407E-A947-70E740481C1C}">
                <a14:useLocalDpi xmlns:a14="http://schemas.microsoft.com/office/drawing/2010/main" val="0"/>
              </a:ext>
            </a:extLst>
          </a:blip>
          <a:srcRect t="18275"/>
          <a:stretch/>
        </p:blipFill>
        <p:spPr>
          <a:xfrm>
            <a:off x="1907690" y="2929334"/>
            <a:ext cx="9087960" cy="1918221"/>
          </a:xfrm>
          <a:prstGeom prst="rect">
            <a:avLst/>
          </a:prstGeom>
        </p:spPr>
      </p:pic>
      <p:pic>
        <p:nvPicPr>
          <p:cNvPr id="18" name="Picture 17" descr="A picture containing toy&#10;&#10;Description automatically generated">
            <a:extLst>
              <a:ext uri="{FF2B5EF4-FFF2-40B4-BE49-F238E27FC236}">
                <a16:creationId xmlns:a16="http://schemas.microsoft.com/office/drawing/2014/main" id="{D40AFEE9-56E8-1258-C922-9B00E3975C3A}"/>
              </a:ext>
            </a:extLst>
          </p:cNvPr>
          <p:cNvPicPr>
            <a:picLocks noChangeAspect="1"/>
          </p:cNvPicPr>
          <p:nvPr/>
        </p:nvPicPr>
        <p:blipFill rotWithShape="1">
          <a:blip r:embed="rId4">
            <a:extLst>
              <a:ext uri="{28A0092B-C50C-407E-A947-70E740481C1C}">
                <a14:useLocalDpi xmlns:a14="http://schemas.microsoft.com/office/drawing/2010/main" val="0"/>
              </a:ext>
            </a:extLst>
          </a:blip>
          <a:srcRect t="18210" b="13937"/>
          <a:stretch/>
        </p:blipFill>
        <p:spPr>
          <a:xfrm>
            <a:off x="1883912" y="89685"/>
            <a:ext cx="9196336" cy="2679595"/>
          </a:xfrm>
          <a:prstGeom prst="rect">
            <a:avLst/>
          </a:prstGeom>
        </p:spPr>
      </p:pic>
      <p:sp>
        <p:nvSpPr>
          <p:cNvPr id="14" name="TextBox 13">
            <a:extLst>
              <a:ext uri="{FF2B5EF4-FFF2-40B4-BE49-F238E27FC236}">
                <a16:creationId xmlns:a16="http://schemas.microsoft.com/office/drawing/2014/main" id="{752B7240-6441-7599-D731-68BB5A5CC58A}"/>
              </a:ext>
            </a:extLst>
          </p:cNvPr>
          <p:cNvSpPr txBox="1"/>
          <p:nvPr/>
        </p:nvSpPr>
        <p:spPr>
          <a:xfrm>
            <a:off x="5059818" y="342900"/>
            <a:ext cx="2783704" cy="923330"/>
          </a:xfrm>
          <a:prstGeom prst="rect">
            <a:avLst/>
          </a:prstGeom>
          <a:noFill/>
        </p:spPr>
        <p:txBody>
          <a:bodyPr wrap="square">
            <a:spAutoFit/>
          </a:bodyPr>
          <a:lstStyle/>
          <a:p>
            <a:r>
              <a:rPr lang="en-GB" dirty="0">
                <a:hlinkClick r:id="rId5"/>
              </a:rPr>
              <a:t>https://thehygienebank.com/</a:t>
            </a:r>
            <a:endParaRPr lang="en-GB" dirty="0"/>
          </a:p>
          <a:p>
            <a:endParaRPr lang="en-GB" dirty="0"/>
          </a:p>
          <a:p>
            <a:endParaRPr lang="en-GB" dirty="0"/>
          </a:p>
        </p:txBody>
      </p:sp>
    </p:spTree>
    <p:extLst>
      <p:ext uri="{BB962C8B-B14F-4D97-AF65-F5344CB8AC3E}">
        <p14:creationId xmlns:p14="http://schemas.microsoft.com/office/powerpoint/2010/main" val="47640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AC3BA8-93B2-206A-737B-FA45CDCA20AE}"/>
              </a:ext>
            </a:extLst>
          </p:cNvPr>
          <p:cNvSpPr txBox="1"/>
          <p:nvPr/>
        </p:nvSpPr>
        <p:spPr>
          <a:xfrm>
            <a:off x="2768062" y="2546312"/>
            <a:ext cx="6816731" cy="861774"/>
          </a:xfrm>
          <a:prstGeom prst="rect">
            <a:avLst/>
          </a:prstGeom>
          <a:noFill/>
        </p:spPr>
        <p:txBody>
          <a:bodyPr wrap="square">
            <a:spAutoFit/>
          </a:bodyPr>
          <a:lstStyle/>
          <a:p>
            <a:r>
              <a:rPr lang="en-GB" sz="3200" dirty="0">
                <a:hlinkClick r:id="rId2"/>
              </a:rPr>
              <a:t>https://thehygienebank.com/get-products/</a:t>
            </a:r>
            <a:endParaRPr lang="en-GB" sz="3200" dirty="0"/>
          </a:p>
          <a:p>
            <a:endParaRPr lang="en-GB" dirty="0"/>
          </a:p>
        </p:txBody>
      </p:sp>
      <p:pic>
        <p:nvPicPr>
          <p:cNvPr id="4" name="Picture 3">
            <a:extLst>
              <a:ext uri="{FF2B5EF4-FFF2-40B4-BE49-F238E27FC236}">
                <a16:creationId xmlns:a16="http://schemas.microsoft.com/office/drawing/2014/main" id="{D86A616B-8A8F-5292-E562-3F55F722C970}"/>
              </a:ext>
            </a:extLst>
          </p:cNvPr>
          <p:cNvPicPr>
            <a:picLocks noChangeAspect="1"/>
          </p:cNvPicPr>
          <p:nvPr/>
        </p:nvPicPr>
        <p:blipFill>
          <a:blip r:embed="rId3"/>
          <a:stretch>
            <a:fillRect/>
          </a:stretch>
        </p:blipFill>
        <p:spPr>
          <a:xfrm>
            <a:off x="1338612" y="597756"/>
            <a:ext cx="9486198" cy="1072989"/>
          </a:xfrm>
          <a:prstGeom prst="rect">
            <a:avLst/>
          </a:prstGeom>
        </p:spPr>
      </p:pic>
      <p:sp>
        <p:nvSpPr>
          <p:cNvPr id="5" name="TextBox 4">
            <a:extLst>
              <a:ext uri="{FF2B5EF4-FFF2-40B4-BE49-F238E27FC236}">
                <a16:creationId xmlns:a16="http://schemas.microsoft.com/office/drawing/2014/main" id="{5205856F-D3BB-2EDA-1D5E-901F7033A3AE}"/>
              </a:ext>
            </a:extLst>
          </p:cNvPr>
          <p:cNvSpPr txBox="1"/>
          <p:nvPr/>
        </p:nvSpPr>
        <p:spPr>
          <a:xfrm>
            <a:off x="529560" y="4730861"/>
            <a:ext cx="11104300" cy="861774"/>
          </a:xfrm>
          <a:prstGeom prst="rect">
            <a:avLst/>
          </a:prstGeom>
          <a:noFill/>
        </p:spPr>
        <p:txBody>
          <a:bodyPr wrap="square">
            <a:spAutoFit/>
          </a:bodyPr>
          <a:lstStyle/>
          <a:p>
            <a:r>
              <a:rPr lang="en-GB" sz="3200" dirty="0">
                <a:hlinkClick r:id="rId4"/>
              </a:rPr>
              <a:t>https://app.smartsheet.com/b/form/1c2641ff59414928b2eb43bf0889cd21</a:t>
            </a:r>
            <a:endParaRPr lang="en-GB" sz="3200" dirty="0"/>
          </a:p>
          <a:p>
            <a:endParaRPr lang="en-GB" dirty="0"/>
          </a:p>
        </p:txBody>
      </p:sp>
      <p:pic>
        <p:nvPicPr>
          <p:cNvPr id="7" name="Picture 6" descr="A picture containing website&#10;&#10;Description automatically generated">
            <a:extLst>
              <a:ext uri="{FF2B5EF4-FFF2-40B4-BE49-F238E27FC236}">
                <a16:creationId xmlns:a16="http://schemas.microsoft.com/office/drawing/2014/main" id="{FBED2570-3133-33B1-558E-8AAD054E5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0942" y="3307219"/>
            <a:ext cx="6441537" cy="1342552"/>
          </a:xfrm>
          <a:prstGeom prst="rect">
            <a:avLst/>
          </a:prstGeom>
        </p:spPr>
      </p:pic>
      <p:sp>
        <p:nvSpPr>
          <p:cNvPr id="8" name="TextBox 7">
            <a:extLst>
              <a:ext uri="{FF2B5EF4-FFF2-40B4-BE49-F238E27FC236}">
                <a16:creationId xmlns:a16="http://schemas.microsoft.com/office/drawing/2014/main" id="{1B20C6E5-6269-7420-C6B4-ED846BE416A0}"/>
              </a:ext>
            </a:extLst>
          </p:cNvPr>
          <p:cNvSpPr txBox="1"/>
          <p:nvPr/>
        </p:nvSpPr>
        <p:spPr>
          <a:xfrm>
            <a:off x="1997476" y="1524000"/>
            <a:ext cx="8309499" cy="584775"/>
          </a:xfrm>
          <a:prstGeom prst="rect">
            <a:avLst/>
          </a:prstGeom>
          <a:solidFill>
            <a:srgbClr val="FEED00"/>
          </a:solidFill>
        </p:spPr>
        <p:txBody>
          <a:bodyPr wrap="square" rtlCol="0">
            <a:spAutoFit/>
          </a:bodyPr>
          <a:lstStyle/>
          <a:p>
            <a:r>
              <a:rPr lang="en-US" sz="3200" b="1" dirty="0">
                <a:solidFill>
                  <a:schemeClr val="bg1"/>
                </a:solidFill>
              </a:rPr>
              <a:t>GET PRODUCTS -  BECOME A COMMUNITY PARTNER</a:t>
            </a:r>
            <a:endParaRPr lang="en-GB" sz="3200" b="1" dirty="0">
              <a:solidFill>
                <a:schemeClr val="bg1"/>
              </a:solidFill>
            </a:endParaRPr>
          </a:p>
        </p:txBody>
      </p:sp>
    </p:spTree>
    <p:extLst>
      <p:ext uri="{BB962C8B-B14F-4D97-AF65-F5344CB8AC3E}">
        <p14:creationId xmlns:p14="http://schemas.microsoft.com/office/powerpoint/2010/main" val="408620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615F-E95B-A272-F093-17D7CC24EAF8}"/>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BA28249E-C28F-F07E-5504-8ACF6B315230}"/>
              </a:ext>
            </a:extLst>
          </p:cNvPr>
          <p:cNvSpPr>
            <a:spLocks noGrp="1"/>
          </p:cNvSpPr>
          <p:nvPr>
            <p:ph type="body" sz="half" idx="2"/>
          </p:nvPr>
        </p:nvSpPr>
        <p:spPr>
          <a:xfrm>
            <a:off x="664543" y="2749859"/>
            <a:ext cx="1483853" cy="3811588"/>
          </a:xfrm>
        </p:spPr>
        <p:txBody>
          <a:bodyPr>
            <a:normAutofit lnSpcReduction="10000"/>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We will supply you with a distribution emergency pack (2-3 crates of items which you will   need space  to store.  They will stack if preferred) </a:t>
            </a:r>
          </a:p>
          <a:p>
            <a:endParaRPr lang="en-GB" dirty="0"/>
          </a:p>
        </p:txBody>
      </p:sp>
      <p:pic>
        <p:nvPicPr>
          <p:cNvPr id="5" name="Picture 4" descr="A picture containing text, indoor, container, plastic&#10;&#10;Description automatically generated">
            <a:extLst>
              <a:ext uri="{FF2B5EF4-FFF2-40B4-BE49-F238E27FC236}">
                <a16:creationId xmlns:a16="http://schemas.microsoft.com/office/drawing/2014/main" id="{4A88E021-C3A0-A7BE-D18A-48D4A9EB88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928" b="15480"/>
          <a:stretch/>
        </p:blipFill>
        <p:spPr bwMode="auto">
          <a:xfrm>
            <a:off x="664543" y="457200"/>
            <a:ext cx="4107482" cy="2205990"/>
          </a:xfrm>
          <a:prstGeom prst="rect">
            <a:avLst/>
          </a:prstGeom>
          <a:ln>
            <a:noFill/>
          </a:ln>
          <a:extLst>
            <a:ext uri="{53640926-AAD7-44D8-BBD7-CCE9431645EC}">
              <a14:shadowObscured xmlns:a14="http://schemas.microsoft.com/office/drawing/2010/main"/>
            </a:ext>
          </a:extLst>
        </p:spPr>
      </p:pic>
      <p:pic>
        <p:nvPicPr>
          <p:cNvPr id="6" name="Picture 5" descr="A picture containing basket, container, ground&#10;&#10;Description automatically generated">
            <a:extLst>
              <a:ext uri="{FF2B5EF4-FFF2-40B4-BE49-F238E27FC236}">
                <a16:creationId xmlns:a16="http://schemas.microsoft.com/office/drawing/2014/main" id="{D71850D2-7599-509D-DA68-700D9905BD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00" r="5091" b="6944"/>
          <a:stretch/>
        </p:blipFill>
        <p:spPr bwMode="auto">
          <a:xfrm>
            <a:off x="2011980" y="3009900"/>
            <a:ext cx="2742547" cy="3104666"/>
          </a:xfrm>
          <a:prstGeom prst="rect">
            <a:avLst/>
          </a:prstGeom>
          <a:ln>
            <a:noFill/>
          </a:ln>
          <a:extLst>
            <a:ext uri="{53640926-AAD7-44D8-BBD7-CCE9431645EC}">
              <a14:shadowObscured xmlns:a14="http://schemas.microsoft.com/office/drawing/2010/main"/>
            </a:ext>
          </a:extLst>
        </p:spPr>
      </p:pic>
      <p:sp>
        <p:nvSpPr>
          <p:cNvPr id="7" name="Rectangle 2">
            <a:extLst>
              <a:ext uri="{FF2B5EF4-FFF2-40B4-BE49-F238E27FC236}">
                <a16:creationId xmlns:a16="http://schemas.microsoft.com/office/drawing/2014/main" id="{2F1B4B6A-1B07-D176-C501-CB10FEA6C8AB}"/>
              </a:ext>
            </a:extLst>
          </p:cNvPr>
          <p:cNvSpPr>
            <a:spLocks noChangeArrowheads="1"/>
          </p:cNvSpPr>
          <p:nvPr/>
        </p:nvSpPr>
        <p:spPr bwMode="auto">
          <a:xfrm>
            <a:off x="4838330" y="33572"/>
            <a:ext cx="7193231"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Whats</a:t>
            </a:r>
            <a:r>
              <a:rPr kumimoji="0" lang="en-GB" altLang="en-US" sz="16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your distribution Centre packs:</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 distribution packs are your emergency supplies, where a practitioner identifies a need for one or two items and an immediate need. Professionals can give them out there and then to the client.  Some items may come in multi packs (toilet rolls, tampons, soap, laundry detergent etc), you will be required to break down packs to distribute. Remember: your centre stock is for emergencies; you can refer and request packs of multiple items to be delivered to your centre within a couple of days. *We may adapt/ add to these packs as we learn what’s needed and all these items are obviously subject to stock availability- If we have them, then we will make sure you have them!</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2350BB7E-D89D-AA9C-F5D1-C75119D2FE48}"/>
              </a:ext>
            </a:extLst>
          </p:cNvPr>
          <p:cNvSpPr txBox="1">
            <a:spLocks noChangeArrowheads="1"/>
          </p:cNvSpPr>
          <p:nvPr/>
        </p:nvSpPr>
        <p:spPr bwMode="auto">
          <a:xfrm>
            <a:off x="6662430" y="2601416"/>
            <a:ext cx="3165151" cy="230832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 x</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Laundry detergent (capsules/ pods </a:t>
            </a:r>
            <a:r>
              <a:rPr kumimoji="0" lang="en-US" altLang="en-US"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etc</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x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Toilet rolls (4)</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Sanitary pads (packs)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Handwash</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Packs of mask</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x</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Tampons (boxes)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4">
            <a:extLst>
              <a:ext uri="{FF2B5EF4-FFF2-40B4-BE49-F238E27FC236}">
                <a16:creationId xmlns:a16="http://schemas.microsoft.com/office/drawing/2014/main" id="{C4108E22-0567-93D6-03C8-1684F9B1F0FA}"/>
              </a:ext>
            </a:extLst>
          </p:cNvPr>
          <p:cNvSpPr>
            <a:spLocks noChangeArrowheads="1"/>
          </p:cNvSpPr>
          <p:nvPr/>
        </p:nvSpPr>
        <p:spPr bwMode="auto">
          <a:xfrm>
            <a:off x="4926603" y="2554921"/>
            <a:ext cx="201233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x</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Bleach    </a:t>
            </a: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Shower gel</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Shampoo</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Bars of Soap</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Deodorant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Adult Toothpaste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Adult Toothbrush</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 Toothpaste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Child Toothbrush</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(safety)Razor </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available</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Multi-Surface cleaner</a:t>
            </a:r>
            <a:endParaRPr lang="en-GB" altLang="en-US" sz="800" dirty="0"/>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Washing up liquid</a:t>
            </a:r>
            <a:endParaRPr kumimoji="0" lang="en-GB" altLang="en-US" sz="8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D43DCB19-703B-168C-9346-838F2A7196EE}"/>
              </a:ext>
            </a:extLst>
          </p:cNvPr>
          <p:cNvSpPr txBox="1"/>
          <p:nvPr/>
        </p:nvSpPr>
        <p:spPr>
          <a:xfrm>
            <a:off x="5015884" y="5494516"/>
            <a:ext cx="6942337" cy="923330"/>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As professionals/ practitioners you can either hand out 1 or 2  individual items in an emergency from your stock to meet an immediate need or you can send a referral into us via email using the referral form</a:t>
            </a:r>
            <a:endParaRPr lang="en-GB" dirty="0"/>
          </a:p>
        </p:txBody>
      </p:sp>
    </p:spTree>
    <p:extLst>
      <p:ext uri="{BB962C8B-B14F-4D97-AF65-F5344CB8AC3E}">
        <p14:creationId xmlns:p14="http://schemas.microsoft.com/office/powerpoint/2010/main" val="3312293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26A3B2-CDA3-0F3B-6A3D-CC147A7B14C2}"/>
              </a:ext>
            </a:extLst>
          </p:cNvPr>
          <p:cNvSpPr>
            <a:spLocks noGrp="1"/>
          </p:cNvSpPr>
          <p:nvPr>
            <p:ph type="body" sz="half" idx="2"/>
          </p:nvPr>
        </p:nvSpPr>
        <p:spPr>
          <a:xfrm>
            <a:off x="1256146" y="526473"/>
            <a:ext cx="9485746" cy="1099128"/>
          </a:xfrm>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You can send a referral through 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THB</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any time via email, the email box is monitored by our volunteers regularly. Your referral will be processed and despatched either directly back to you or to the foodbank for next working day delivery (whichever has been agreed).</a:t>
            </a:r>
            <a:endParaRPr lang="en-GB" dirty="0"/>
          </a:p>
        </p:txBody>
      </p:sp>
      <p:sp>
        <p:nvSpPr>
          <p:cNvPr id="6" name="Rectangle 1">
            <a:extLst>
              <a:ext uri="{FF2B5EF4-FFF2-40B4-BE49-F238E27FC236}">
                <a16:creationId xmlns:a16="http://schemas.microsoft.com/office/drawing/2014/main" id="{0A64FBF6-A3E2-B5C9-392B-D65D5E95B45E}"/>
              </a:ext>
            </a:extLst>
          </p:cNvPr>
          <p:cNvSpPr>
            <a:spLocks noChangeArrowheads="1"/>
          </p:cNvSpPr>
          <p:nvPr/>
        </p:nvSpPr>
        <p:spPr bwMode="auto">
          <a:xfrm>
            <a:off x="1256145" y="5066320"/>
            <a:ext cx="98853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products we can offer</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what’s in our standard packs (stock permitting). </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Family packs will be created by the appropriate combination of these packs and you can request specific combinations, omitting standard items </a:t>
            </a:r>
            <a:r>
              <a:rPr kumimoji="0" lang="en-GB" altLang="en-US" b="0" i="0" u="none" strike="noStrike" cap="none" normalizeH="0" baseline="0" dirty="0">
                <a:ln>
                  <a:noFill/>
                </a:ln>
                <a:solidFill>
                  <a:srgbClr val="767171"/>
                </a:solidFill>
                <a:effectLst/>
                <a:latin typeface="Calibri" panose="020F0502020204030204" pitchFamily="34" charset="0"/>
                <a:ea typeface="Calibri" panose="020F0502020204030204" pitchFamily="34" charset="0"/>
                <a:cs typeface="Times New Roman" panose="02020603050405020304" pitchFamily="18" charset="0"/>
              </a:rPr>
              <a:t>*only if specifically requested</a:t>
            </a:r>
            <a:endParaRPr kumimoji="0" lang="en-GB" altLang="en-US" b="0" i="0" u="none" strike="noStrike" cap="none" normalizeH="0" baseline="0" dirty="0">
              <a:ln>
                <a:noFill/>
              </a:ln>
              <a:solidFill>
                <a:schemeClr val="tx1"/>
              </a:solidFill>
              <a:effectLst/>
              <a:latin typeface="Arial" panose="020B0604020202020204" pitchFamily="34" charset="0"/>
            </a:endParaRPr>
          </a:p>
        </p:txBody>
      </p:sp>
      <p:graphicFrame>
        <p:nvGraphicFramePr>
          <p:cNvPr id="8" name="Object 7">
            <a:extLst>
              <a:ext uri="{FF2B5EF4-FFF2-40B4-BE49-F238E27FC236}">
                <a16:creationId xmlns:a16="http://schemas.microsoft.com/office/drawing/2014/main" id="{EBF0A9D8-4697-5DC7-D686-E2C809E333FB}"/>
              </a:ext>
            </a:extLst>
          </p:cNvPr>
          <p:cNvGraphicFramePr>
            <a:graphicFrameLocks noChangeAspect="1"/>
          </p:cNvGraphicFramePr>
          <p:nvPr>
            <p:extLst>
              <p:ext uri="{D42A27DB-BD31-4B8C-83A1-F6EECF244321}">
                <p14:modId xmlns:p14="http://schemas.microsoft.com/office/powerpoint/2010/main" val="484547848"/>
              </p:ext>
            </p:extLst>
          </p:nvPr>
        </p:nvGraphicFramePr>
        <p:xfrm>
          <a:off x="1822926" y="1554755"/>
          <a:ext cx="8546148" cy="3748489"/>
        </p:xfrm>
        <a:graphic>
          <a:graphicData uri="http://schemas.openxmlformats.org/presentationml/2006/ole">
            <mc:AlternateContent xmlns:mc="http://schemas.openxmlformats.org/markup-compatibility/2006">
              <mc:Choice xmlns:v="urn:schemas-microsoft-com:vml" Requires="v">
                <p:oleObj name="Document" r:id="rId2" imgW="6659873" imgH="2921041" progId="Word.Document.12">
                  <p:embed/>
                </p:oleObj>
              </mc:Choice>
              <mc:Fallback>
                <p:oleObj name="Document" r:id="rId2" imgW="6659873" imgH="2921041" progId="Word.Document.12">
                  <p:embed/>
                  <p:pic>
                    <p:nvPicPr>
                      <p:cNvPr id="8" name="Object 7">
                        <a:extLst>
                          <a:ext uri="{FF2B5EF4-FFF2-40B4-BE49-F238E27FC236}">
                            <a16:creationId xmlns:a16="http://schemas.microsoft.com/office/drawing/2014/main" id="{EBF0A9D8-4697-5DC7-D686-E2C809E333FB}"/>
                          </a:ext>
                        </a:extLst>
                      </p:cNvPr>
                      <p:cNvPicPr/>
                      <p:nvPr/>
                    </p:nvPicPr>
                    <p:blipFill>
                      <a:blip r:embed="rId3"/>
                      <a:stretch>
                        <a:fillRect/>
                      </a:stretch>
                    </p:blipFill>
                    <p:spPr>
                      <a:xfrm>
                        <a:off x="1822926" y="1554755"/>
                        <a:ext cx="8546148" cy="3748489"/>
                      </a:xfrm>
                      <a:prstGeom prst="rect">
                        <a:avLst/>
                      </a:prstGeom>
                    </p:spPr>
                  </p:pic>
                </p:oleObj>
              </mc:Fallback>
            </mc:AlternateContent>
          </a:graphicData>
        </a:graphic>
      </p:graphicFrame>
    </p:spTree>
    <p:extLst>
      <p:ext uri="{BB962C8B-B14F-4D97-AF65-F5344CB8AC3E}">
        <p14:creationId xmlns:p14="http://schemas.microsoft.com/office/powerpoint/2010/main" val="266152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EBBD9-C661-710A-81A7-018F4E4D5562}"/>
              </a:ext>
            </a:extLst>
          </p:cNvPr>
          <p:cNvPicPr>
            <a:picLocks noChangeAspect="1"/>
          </p:cNvPicPr>
          <p:nvPr/>
        </p:nvPicPr>
        <p:blipFill>
          <a:blip r:embed="rId2"/>
          <a:stretch>
            <a:fillRect/>
          </a:stretch>
        </p:blipFill>
        <p:spPr>
          <a:xfrm>
            <a:off x="962025" y="371475"/>
            <a:ext cx="4324350" cy="6115050"/>
          </a:xfrm>
          <a:prstGeom prst="rect">
            <a:avLst/>
          </a:prstGeom>
        </p:spPr>
      </p:pic>
      <p:pic>
        <p:nvPicPr>
          <p:cNvPr id="5" name="Picture 4" descr="Table&#10;&#10;Description automatically generated">
            <a:extLst>
              <a:ext uri="{FF2B5EF4-FFF2-40B4-BE49-F238E27FC236}">
                <a16:creationId xmlns:a16="http://schemas.microsoft.com/office/drawing/2014/main" id="{3D9F7F85-09AE-0479-BB43-67D325428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394" y="420942"/>
            <a:ext cx="4421505" cy="5995097"/>
          </a:xfrm>
          <a:prstGeom prst="rect">
            <a:avLst/>
          </a:prstGeom>
        </p:spPr>
      </p:pic>
    </p:spTree>
    <p:extLst>
      <p:ext uri="{BB962C8B-B14F-4D97-AF65-F5344CB8AC3E}">
        <p14:creationId xmlns:p14="http://schemas.microsoft.com/office/powerpoint/2010/main" val="201172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with medium confidence">
            <a:extLst>
              <a:ext uri="{FF2B5EF4-FFF2-40B4-BE49-F238E27FC236}">
                <a16:creationId xmlns:a16="http://schemas.microsoft.com/office/drawing/2014/main" id="{4879BE23-93C3-69C3-6EAB-92F66B834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 y="88849"/>
            <a:ext cx="11806012" cy="6645326"/>
          </a:xfrm>
          <a:prstGeom prst="rect">
            <a:avLst/>
          </a:prstGeom>
        </p:spPr>
      </p:pic>
    </p:spTree>
    <p:extLst>
      <p:ext uri="{BB962C8B-B14F-4D97-AF65-F5344CB8AC3E}">
        <p14:creationId xmlns:p14="http://schemas.microsoft.com/office/powerpoint/2010/main" val="3591575696"/>
      </p:ext>
    </p:extLst>
  </p:cSld>
  <p:clrMapOvr>
    <a:masterClrMapping/>
  </p:clrMapOvr>
</p:sld>
</file>

<file path=ppt/theme/theme1.xml><?xml version="1.0" encoding="utf-8"?>
<a:theme xmlns:a="http://schemas.openxmlformats.org/drawingml/2006/main" name="AngleLinesVTI">
  <a:themeElements>
    <a:clrScheme name="AnalogousFromRegularSeedRightStep">
      <a:dk1>
        <a:srgbClr val="000000"/>
      </a:dk1>
      <a:lt1>
        <a:srgbClr val="FFFFFF"/>
      </a:lt1>
      <a:dk2>
        <a:srgbClr val="3B3521"/>
      </a:dk2>
      <a:lt2>
        <a:srgbClr val="E2E6E8"/>
      </a:lt2>
      <a:accent1>
        <a:srgbClr val="E16D2F"/>
      </a:accent1>
      <a:accent2>
        <a:srgbClr val="C39C1B"/>
      </a:accent2>
      <a:accent3>
        <a:srgbClr val="94AD24"/>
      </a:accent3>
      <a:accent4>
        <a:srgbClr val="59B819"/>
      </a:accent4>
      <a:accent5>
        <a:srgbClr val="27BB29"/>
      </a:accent5>
      <a:accent6>
        <a:srgbClr val="1AB95F"/>
      </a:accent6>
      <a:hlink>
        <a:srgbClr val="3C8AB4"/>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docProps/app.xml><?xml version="1.0" encoding="utf-8"?>
<Properties xmlns="http://schemas.openxmlformats.org/officeDocument/2006/extended-properties" xmlns:vt="http://schemas.openxmlformats.org/officeDocument/2006/docPropsVTypes">
  <TotalTime>93</TotalTime>
  <Words>417</Words>
  <Application>Microsoft Office PowerPoint</Application>
  <PresentationFormat>Widescreen</PresentationFormat>
  <Paragraphs>45</Paragraphs>
  <Slides>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Univers Condensed Light</vt:lpstr>
      <vt:lpstr>Walbaum Display Light</vt:lpstr>
      <vt:lpstr>AngleLinesVTI</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 Darling</dc:creator>
  <cp:lastModifiedBy>Tash Darling</cp:lastModifiedBy>
  <cp:revision>1</cp:revision>
  <cp:lastPrinted>2023-03-01T13:22:57Z</cp:lastPrinted>
  <dcterms:created xsi:type="dcterms:W3CDTF">2023-02-28T22:07:48Z</dcterms:created>
  <dcterms:modified xsi:type="dcterms:W3CDTF">2023-03-01T13:24:02Z</dcterms:modified>
</cp:coreProperties>
</file>