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7" name="Body Level One…"/>
          <p:cNvSpPr txBox="1"/>
          <p:nvPr>
            <p:ph type="body" idx="1" hasCustomPrompt="1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anchor="ctr"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lose-up of wild plants growing between rocks"/>
          <p:cNvSpPr/>
          <p:nvPr>
            <p:ph type="pic" sz="quarter" idx="21"/>
          </p:nvPr>
        </p:nvSpPr>
        <p:spPr>
          <a:xfrm>
            <a:off x="15430500" y="7085409"/>
            <a:ext cx="8128000" cy="5410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Large rock formation under dark clouds with a dirt road in the foreground"/>
          <p:cNvSpPr/>
          <p:nvPr>
            <p:ph type="pic" idx="22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Close-up of a wild plant growing between lava rocks"/>
          <p:cNvSpPr/>
          <p:nvPr>
            <p:ph type="pic" sz="quarter" idx="23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waterfall surrounded by a green rocky landscape"/>
          <p:cNvSpPr/>
          <p:nvPr>
            <p:ph type="pic" idx="21"/>
          </p:nvPr>
        </p:nvSpPr>
        <p:spPr>
          <a:xfrm>
            <a:off x="-1511300" y="-3721100"/>
            <a:ext cx="28511500" cy="190302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een, hilly landscape"/>
          <p:cNvSpPr/>
          <p:nvPr>
            <p:ph type="pic" idx="21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Moss-covered rocks"/>
          <p:cNvSpPr/>
          <p:nvPr>
            <p:ph type="pic" sz="half" idx="21"/>
          </p:nvPr>
        </p:nvSpPr>
        <p:spPr>
          <a:xfrm>
            <a:off x="12052303" y="1270000"/>
            <a:ext cx="11188406" cy="11209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1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Large rock formation under dark clouds with a dirt road in the foreground"/>
          <p:cNvSpPr/>
          <p:nvPr>
            <p:ph type="pic" idx="22"/>
          </p:nvPr>
        </p:nvSpPr>
        <p:spPr>
          <a:xfrm>
            <a:off x="6380200" y="1263848"/>
            <a:ext cx="22529801" cy="111934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MKCPP Logo - July 2021.png" descr="MKCPP Logo - July 202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81300" y="2971800"/>
            <a:ext cx="18821400" cy="7772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2F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8.png" descr="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106" y="2803226"/>
            <a:ext cx="6876688" cy="6876687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HEALTH, HOME &amp; HOOD"/>
          <p:cNvSpPr txBox="1"/>
          <p:nvPr/>
        </p:nvSpPr>
        <p:spPr>
          <a:xfrm>
            <a:off x="3642834" y="-34859"/>
            <a:ext cx="20438269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120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HEALTH, HOME &amp; HOOD</a:t>
            </a:r>
          </a:p>
        </p:txBody>
      </p:sp>
      <p:sp>
        <p:nvSpPr>
          <p:cNvPr id="184" name="A domestic and neighbourhood experience free from danger, fear and violence.…"/>
          <p:cNvSpPr txBox="1"/>
          <p:nvPr/>
        </p:nvSpPr>
        <p:spPr>
          <a:xfrm>
            <a:off x="8143395" y="2071369"/>
            <a:ext cx="14999551" cy="9573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70000"/>
              </a:lnSpc>
              <a:defRPr sz="8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A domestic and neighbourhood experience free from danger, fear and violence. </a:t>
            </a:r>
          </a:p>
          <a:p>
            <a:pPr algn="l">
              <a:lnSpc>
                <a:spcPct val="70000"/>
              </a:lnSpc>
              <a:defRPr sz="8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Where infrastructure (digital &amp; physical) enhances ability to learn, earn and enjoy good health.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2F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9.png" descr="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6926" y="4172796"/>
            <a:ext cx="5370409" cy="5370408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SILIENCY RESPONDERS"/>
          <p:cNvSpPr txBox="1"/>
          <p:nvPr/>
        </p:nvSpPr>
        <p:spPr>
          <a:xfrm>
            <a:off x="1530218" y="-34859"/>
            <a:ext cx="22550885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120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RESILIENCY RESPONDERS</a:t>
            </a:r>
          </a:p>
        </p:txBody>
      </p:sp>
      <p:sp>
        <p:nvSpPr>
          <p:cNvPr id="188" name="Help-agencies able to provide holistic assistance, transformational support or mitigating action in moments of difficulty, trauma or crisis."/>
          <p:cNvSpPr txBox="1"/>
          <p:nvPr/>
        </p:nvSpPr>
        <p:spPr>
          <a:xfrm>
            <a:off x="8244995" y="3027746"/>
            <a:ext cx="13214606" cy="8568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sz="80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Help-agencies able to provide holistic assistance, transformational support or mitigating action in moments of difficulty, trauma or crisis. 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2F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HANGE THEORY"/>
          <p:cNvSpPr txBox="1"/>
          <p:nvPr/>
        </p:nvSpPr>
        <p:spPr>
          <a:xfrm>
            <a:off x="2863787" y="866841"/>
            <a:ext cx="18656425" cy="278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CHANGE THEORY</a:t>
            </a:r>
          </a:p>
        </p:txBody>
      </p:sp>
      <p:sp>
        <p:nvSpPr>
          <p:cNvPr id="191" name="Identifying factors of detrimental impact also identifies the corresponding beneficial flip side.…"/>
          <p:cNvSpPr txBox="1"/>
          <p:nvPr/>
        </p:nvSpPr>
        <p:spPr>
          <a:xfrm>
            <a:off x="1884156" y="3701058"/>
            <a:ext cx="20615688" cy="810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5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Identifying factors of detrimental impact also identifies the corresponding beneficial flip side.</a:t>
            </a:r>
          </a:p>
          <a:p>
            <a:pPr defTabSz="457200">
              <a:defRPr sz="50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defTabSz="457200">
              <a:defRPr sz="5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If we build systems, programmes and projects which create the conditions of the beneficial flip side, we will create a city-wide environment which is of positive and pre-emptive benefit to children; ensuring minimum time spent in poverty </a:t>
            </a:r>
            <a:r>
              <a:t>and</a:t>
            </a:r>
            <a:r>
              <a:t> increasing the chance of an adulthood not typified by financial hardship.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5 IMPACT FACTORS-2.png" descr="5 IMPACT FACTORS-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0581" y="-803419"/>
            <a:ext cx="15322838" cy="15322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2F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HANGE SYSTEM"/>
          <p:cNvSpPr txBox="1"/>
          <p:nvPr/>
        </p:nvSpPr>
        <p:spPr>
          <a:xfrm>
            <a:off x="2916807" y="849907"/>
            <a:ext cx="18550385" cy="278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CHANGE SYSTEM</a:t>
            </a:r>
          </a:p>
        </p:txBody>
      </p:sp>
      <p:sp>
        <p:nvSpPr>
          <p:cNvPr id="196" name="If the described factors of beneficial impact are…"/>
          <p:cNvSpPr txBox="1"/>
          <p:nvPr/>
        </p:nvSpPr>
        <p:spPr>
          <a:xfrm>
            <a:off x="1884156" y="4082224"/>
            <a:ext cx="20615688" cy="365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5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If the described factors of beneficial impact are </a:t>
            </a:r>
          </a:p>
          <a:p>
            <a:pPr defTabSz="457200">
              <a:defRPr sz="5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the end-goal…</a:t>
            </a:r>
          </a:p>
          <a:p>
            <a:pPr defTabSz="457200">
              <a:defRPr sz="5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What needs creating / building / implementing / changing / stopping in order to create these environments in reality?</a:t>
            </a:r>
          </a:p>
        </p:txBody>
      </p:sp>
      <p:grpSp>
        <p:nvGrpSpPr>
          <p:cNvPr id="208" name="Group"/>
          <p:cNvGrpSpPr/>
          <p:nvPr/>
        </p:nvGrpSpPr>
        <p:grpSpPr>
          <a:xfrm>
            <a:off x="1993351" y="8190841"/>
            <a:ext cx="20397298" cy="4703962"/>
            <a:chOff x="0" y="0"/>
            <a:chExt cx="20397297" cy="4703961"/>
          </a:xfrm>
        </p:grpSpPr>
        <p:grpSp>
          <p:nvGrpSpPr>
            <p:cNvPr id="202" name="Group"/>
            <p:cNvGrpSpPr/>
            <p:nvPr/>
          </p:nvGrpSpPr>
          <p:grpSpPr>
            <a:xfrm>
              <a:off x="397013" y="0"/>
              <a:ext cx="19212061" cy="3819833"/>
              <a:chOff x="0" y="0"/>
              <a:chExt cx="19212059" cy="3819832"/>
            </a:xfrm>
          </p:grpSpPr>
          <p:pic>
            <p:nvPicPr>
              <p:cNvPr id="197" name="5.png" descr="5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523477"/>
                <a:ext cx="2772877" cy="277287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98" name="6.png" descr="6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4332591" y="1166247"/>
                <a:ext cx="2011199" cy="201119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99" name="7.png" descr="7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7903505" y="1060573"/>
                <a:ext cx="2222547" cy="222254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00" name="8.png" descr="8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11685766" y="0"/>
                <a:ext cx="3819833" cy="381983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01" name="9.png" descr="9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17065313" y="1098473"/>
                <a:ext cx="2146747" cy="214674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203" name="Personal…"/>
            <p:cNvSpPr txBox="1"/>
            <p:nvPr/>
          </p:nvSpPr>
          <p:spPr>
            <a:xfrm>
              <a:off x="0" y="3393321"/>
              <a:ext cx="3641766" cy="1310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457200">
                <a:lnSpc>
                  <a:spcPct val="70000"/>
                </a:lnSpc>
                <a:defRPr sz="4000"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t>Personal</a:t>
              </a:r>
            </a:p>
            <a:p>
              <a:pPr defTabSz="457200">
                <a:lnSpc>
                  <a:spcPct val="70000"/>
                </a:lnSpc>
                <a:defRPr sz="4000"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t>Belief</a:t>
              </a:r>
            </a:p>
          </p:txBody>
        </p:sp>
        <p:sp>
          <p:nvSpPr>
            <p:cNvPr id="204" name="Engaging Education"/>
            <p:cNvSpPr txBox="1"/>
            <p:nvPr/>
          </p:nvSpPr>
          <p:spPr>
            <a:xfrm>
              <a:off x="3649133" y="3393321"/>
              <a:ext cx="3641766" cy="1310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457200">
                <a:lnSpc>
                  <a:spcPct val="70000"/>
                </a:lnSpc>
                <a:defRPr sz="4000"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/>
              <a:r>
                <a:t>Engaging Education</a:t>
              </a:r>
            </a:p>
          </p:txBody>
        </p:sp>
        <p:sp>
          <p:nvSpPr>
            <p:cNvPr id="205" name="Meaningful Money"/>
            <p:cNvSpPr txBox="1"/>
            <p:nvPr/>
          </p:nvSpPr>
          <p:spPr>
            <a:xfrm>
              <a:off x="7560733" y="3393321"/>
              <a:ext cx="3641767" cy="1310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457200">
                <a:lnSpc>
                  <a:spcPct val="70000"/>
                </a:lnSpc>
                <a:defRPr sz="4000"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/>
              <a:r>
                <a:t>Meaningful Money</a:t>
              </a:r>
            </a:p>
          </p:txBody>
        </p:sp>
        <p:sp>
          <p:nvSpPr>
            <p:cNvPr id="206" name="Home ’n’…"/>
            <p:cNvSpPr txBox="1"/>
            <p:nvPr/>
          </p:nvSpPr>
          <p:spPr>
            <a:xfrm>
              <a:off x="12158133" y="3393321"/>
              <a:ext cx="3641766" cy="1310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457200">
                <a:lnSpc>
                  <a:spcPct val="70000"/>
                </a:lnSpc>
                <a:defRPr sz="4000"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t>Home ’n’</a:t>
              </a:r>
            </a:p>
            <a:p>
              <a:pPr defTabSz="457200">
                <a:lnSpc>
                  <a:spcPct val="70000"/>
                </a:lnSpc>
                <a:defRPr sz="4000"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t>Hood</a:t>
              </a:r>
            </a:p>
          </p:txBody>
        </p:sp>
        <p:sp>
          <p:nvSpPr>
            <p:cNvPr id="207" name="Resiliency Responders"/>
            <p:cNvSpPr txBox="1"/>
            <p:nvPr/>
          </p:nvSpPr>
          <p:spPr>
            <a:xfrm>
              <a:off x="16755532" y="3393321"/>
              <a:ext cx="3641766" cy="1310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457200">
                <a:lnSpc>
                  <a:spcPct val="70000"/>
                </a:lnSpc>
                <a:defRPr sz="4000"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/>
              <a:r>
                <a:t>Resiliency Responders</a:t>
              </a:r>
            </a:p>
          </p:txBody>
        </p:sp>
      </p:grpSp>
      <p:sp>
        <p:nvSpPr>
          <p:cNvPr id="209" name="Rectangle"/>
          <p:cNvSpPr/>
          <p:nvPr/>
        </p:nvSpPr>
        <p:spPr>
          <a:xfrm>
            <a:off x="-322221" y="8190841"/>
            <a:ext cx="24934108" cy="6083044"/>
          </a:xfrm>
          <a:prstGeom prst="rect">
            <a:avLst/>
          </a:prstGeom>
          <a:solidFill>
            <a:srgbClr val="FF2F92">
              <a:alpha val="65798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MKCPP Logo - July 2021.png" descr="MKCPP Logo - July 202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49074" y="10688566"/>
            <a:ext cx="7968426" cy="3290606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Can we build a city where no child spends their entire childhood in poverty and all children grow up in conditions which enable them to thrive?"/>
          <p:cNvSpPr txBox="1"/>
          <p:nvPr/>
        </p:nvSpPr>
        <p:spPr>
          <a:xfrm>
            <a:off x="3218417" y="3526366"/>
            <a:ext cx="17947166" cy="276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>
              <a:defRPr sz="5000">
                <a:solidFill>
                  <a:srgbClr val="FF2F9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Can we build a city where no child spends their entire childhood in poverty and all children grow up in conditions which enable them to thrive?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FOUNDATIONS WHICH BREED CONFIDENCE.png" descr="FOUNDATIONS WHICH BREED CONFIDENC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FOUNDATIONS WHICH BREED CONFIDENCE copy.png" descr="FOUNDATIONS WHICH BREED CONFIDENCE cop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2.png" descr="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A FUTURE-PROOF BLUEPRINT"/>
          <p:cNvSpPr txBox="1"/>
          <p:nvPr/>
        </p:nvSpPr>
        <p:spPr>
          <a:xfrm>
            <a:off x="1113588" y="5431366"/>
            <a:ext cx="18741823" cy="368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0000">
                <a:solidFill>
                  <a:srgbClr val="47719B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A FUTURE-PROOF BLUEPRINT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2F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IMPACT FACTORS"/>
          <p:cNvSpPr txBox="1"/>
          <p:nvPr/>
        </p:nvSpPr>
        <p:spPr>
          <a:xfrm>
            <a:off x="2900529" y="1290174"/>
            <a:ext cx="18582941" cy="278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IMPACT FACTORS</a:t>
            </a:r>
          </a:p>
        </p:txBody>
      </p:sp>
      <p:pic>
        <p:nvPicPr>
          <p:cNvPr id="164" name="5.png" descr="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7651" y="4831509"/>
            <a:ext cx="4052982" cy="4052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6.png" descr="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99632" y="5726587"/>
            <a:ext cx="2939673" cy="2939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7.png" descr="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88305" y="5760513"/>
            <a:ext cx="3248590" cy="3248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8.png" descr="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101091" y="4210324"/>
            <a:ext cx="5583266" cy="55832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9.png" descr="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0248553" y="5815910"/>
            <a:ext cx="3137797" cy="31377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2F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5.png" descr="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3731" y="3818394"/>
            <a:ext cx="6079212" cy="6079212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PERSONAL BELIEF"/>
          <p:cNvSpPr txBox="1"/>
          <p:nvPr/>
        </p:nvSpPr>
        <p:spPr>
          <a:xfrm>
            <a:off x="8232693" y="-34859"/>
            <a:ext cx="15848410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120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PERSONAL BELIEF</a:t>
            </a:r>
          </a:p>
        </p:txBody>
      </p:sp>
      <p:sp>
        <p:nvSpPr>
          <p:cNvPr id="172" name="An innate and strongly held hopeful conviction that a fulfilling life, free from poverty is accessible."/>
          <p:cNvSpPr txBox="1"/>
          <p:nvPr/>
        </p:nvSpPr>
        <p:spPr>
          <a:xfrm>
            <a:off x="8329662" y="4348334"/>
            <a:ext cx="13214605" cy="5554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sz="80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An innate and strongly held hopeful conviction that a fulfilling life, free from poverty is accessible.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2F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6.png" descr="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344" y="3770379"/>
            <a:ext cx="6175243" cy="6175242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ENGAGING EDUCATION"/>
          <p:cNvSpPr txBox="1"/>
          <p:nvPr/>
        </p:nvSpPr>
        <p:spPr>
          <a:xfrm>
            <a:off x="4205404" y="-34859"/>
            <a:ext cx="19875699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120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ENGAGING EDUCATION</a:t>
            </a:r>
          </a:p>
        </p:txBody>
      </p:sp>
      <p:sp>
        <p:nvSpPr>
          <p:cNvPr id="176" name="An education experience which is consistent, inspiring, equipping and prepares students for entry into adulthood."/>
          <p:cNvSpPr txBox="1"/>
          <p:nvPr/>
        </p:nvSpPr>
        <p:spPr>
          <a:xfrm>
            <a:off x="8211129" y="4367305"/>
            <a:ext cx="13214606" cy="7564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ct val="70000"/>
              </a:lnSpc>
              <a:defRPr sz="80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An education experience which is consistent, inspiring, equipping and prepares students for entry into adulthood.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2F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7.png" descr="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726" y="3437148"/>
            <a:ext cx="6841705" cy="6841704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MEANINGFUL MONEY"/>
          <p:cNvSpPr txBox="1"/>
          <p:nvPr/>
        </p:nvSpPr>
        <p:spPr>
          <a:xfrm>
            <a:off x="5766610" y="-34859"/>
            <a:ext cx="18314493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120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MEANINGFUL MONEY</a:t>
            </a:r>
          </a:p>
        </p:txBody>
      </p:sp>
      <p:sp>
        <p:nvSpPr>
          <p:cNvPr id="180" name="A variety of employment opportunities which are physically accessible, attainable and which pay meaningful sums enabling freedom from poverty"/>
          <p:cNvSpPr txBox="1"/>
          <p:nvPr/>
        </p:nvSpPr>
        <p:spPr>
          <a:xfrm>
            <a:off x="7686195" y="3578225"/>
            <a:ext cx="15282887" cy="6559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sz="80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A variety of employment opportunities which are physically accessible, attainable and which pay meaningful sums enabling freedom from poverty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