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30DB0AA" w14:textId="183F878C" w:rsidR="00584F30" w:rsidRPr="00C91B0E" w:rsidRDefault="00284520">
      <w:pPr>
        <w:rPr>
          <w:rFonts w:ascii="Arial" w:hAnsi="Arial" w:cs="Arial"/>
        </w:rPr>
        <w:sectPr w:rsidR="00584F30" w:rsidRPr="00C91B0E">
          <w:headerReference w:type="default" r:id="rId13"/>
          <w:footerReference w:type="default" r:id="rId14"/>
          <w:pgSz w:w="11906" w:h="16838"/>
          <w:pgMar w:top="1440" w:right="1440" w:bottom="1440" w:left="1440" w:header="708" w:footer="708" w:gutter="0"/>
          <w:pgNumType w:start="1"/>
          <w:cols w:space="720"/>
        </w:sectPr>
      </w:pPr>
      <w:r w:rsidRPr="00C91B0E">
        <w:rPr>
          <w:rFonts w:ascii="Arial" w:hAnsi="Arial" w:cs="Arial"/>
          <w:noProof/>
          <w:sz w:val="24"/>
          <w:szCs w:val="24"/>
        </w:rPr>
        <w:drawing>
          <wp:anchor distT="114300" distB="114300" distL="114300" distR="114300" simplePos="0" relativeHeight="251658245" behindDoc="1" locked="0" layoutInCell="1" hidden="0" allowOverlap="1" wp14:anchorId="708A9D56" wp14:editId="583FBE6E">
            <wp:simplePos x="0" y="0"/>
            <wp:positionH relativeFrom="page">
              <wp:posOffset>-1981200</wp:posOffset>
            </wp:positionH>
            <wp:positionV relativeFrom="page">
              <wp:posOffset>5295900</wp:posOffset>
            </wp:positionV>
            <wp:extent cx="10376535" cy="6290310"/>
            <wp:effectExtent l="0" t="0" r="5715" b="0"/>
            <wp:wrapNone/>
            <wp:docPr id="62" name="Picture 62"/>
            <wp:cNvGraphicFramePr/>
            <a:graphic xmlns:a="http://schemas.openxmlformats.org/drawingml/2006/main">
              <a:graphicData uri="http://schemas.openxmlformats.org/drawingml/2006/picture">
                <pic:pic xmlns:pic="http://schemas.openxmlformats.org/drawingml/2006/picture">
                  <pic:nvPicPr>
                    <pic:cNvPr id="62" name="image3.png"/>
                    <pic:cNvPicPr preferRelativeResize="0"/>
                  </pic:nvPicPr>
                  <pic:blipFill>
                    <a:blip r:embed="rId15" cstate="print">
                      <a:extLst>
                        <a:ext uri="{28A0092B-C50C-407E-A947-70E740481C1C}">
                          <a14:useLocalDpi xmlns:a14="http://schemas.microsoft.com/office/drawing/2010/main" val="0"/>
                        </a:ext>
                      </a:extLst>
                    </a:blip>
                    <a:stretch>
                      <a:fillRect/>
                    </a:stretch>
                  </pic:blipFill>
                  <pic:spPr>
                    <a:xfrm>
                      <a:off x="0" y="0"/>
                      <a:ext cx="10376535" cy="6290310"/>
                    </a:xfrm>
                    <a:prstGeom prst="rect">
                      <a:avLst/>
                    </a:prstGeom>
                    <a:ln/>
                  </pic:spPr>
                </pic:pic>
              </a:graphicData>
            </a:graphic>
            <wp14:sizeRelH relativeFrom="margin">
              <wp14:pctWidth>0</wp14:pctWidth>
            </wp14:sizeRelH>
          </wp:anchor>
        </w:drawing>
      </w:r>
      <w:r w:rsidR="002B38BD" w:rsidRPr="00C91B0E">
        <w:rPr>
          <w:rFonts w:ascii="Arial" w:hAnsi="Arial" w:cs="Arial"/>
          <w:noProof/>
        </w:rPr>
        <w:drawing>
          <wp:anchor distT="0" distB="0" distL="114300" distR="114300" simplePos="0" relativeHeight="251658244" behindDoc="0" locked="0" layoutInCell="1" allowOverlap="1" wp14:anchorId="131BBA81" wp14:editId="5E879943">
            <wp:simplePos x="0" y="0"/>
            <wp:positionH relativeFrom="column">
              <wp:posOffset>-320634</wp:posOffset>
            </wp:positionH>
            <wp:positionV relativeFrom="paragraph">
              <wp:posOffset>-502178</wp:posOffset>
            </wp:positionV>
            <wp:extent cx="2094784" cy="522514"/>
            <wp:effectExtent l="0" t="0" r="1270" b="0"/>
            <wp:wrapNone/>
            <wp:docPr id="4" name="Picture 4" descr="Text&#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Text&#10;&#10;Description automatically generated with low confidence"/>
                    <pic:cNvPicPr/>
                  </pic:nvPicPr>
                  <pic:blipFill>
                    <a:blip r:embed="rId16" cstate="print">
                      <a:extLst>
                        <a:ext uri="{28A0092B-C50C-407E-A947-70E740481C1C}">
                          <a14:useLocalDpi xmlns:a14="http://schemas.microsoft.com/office/drawing/2010/main" val="0"/>
                        </a:ext>
                      </a:extLst>
                    </a:blip>
                    <a:stretch>
                      <a:fillRect/>
                    </a:stretch>
                  </pic:blipFill>
                  <pic:spPr>
                    <a:xfrm>
                      <a:off x="0" y="0"/>
                      <a:ext cx="2099488" cy="523687"/>
                    </a:xfrm>
                    <a:prstGeom prst="rect">
                      <a:avLst/>
                    </a:prstGeom>
                  </pic:spPr>
                </pic:pic>
              </a:graphicData>
            </a:graphic>
            <wp14:sizeRelH relativeFrom="page">
              <wp14:pctWidth>0</wp14:pctWidth>
            </wp14:sizeRelH>
            <wp14:sizeRelV relativeFrom="page">
              <wp14:pctHeight>0</wp14:pctHeight>
            </wp14:sizeRelV>
          </wp:anchor>
        </w:drawing>
      </w:r>
      <w:r w:rsidR="00D3272F" w:rsidRPr="00C91B0E">
        <w:rPr>
          <w:rFonts w:ascii="Arial" w:hAnsi="Arial" w:cs="Arial"/>
          <w:noProof/>
          <w:sz w:val="24"/>
          <w:szCs w:val="24"/>
        </w:rPr>
        <w:drawing>
          <wp:anchor distT="114300" distB="114300" distL="114300" distR="114300" simplePos="0" relativeHeight="251658246" behindDoc="1" locked="0" layoutInCell="1" hidden="0" allowOverlap="1" wp14:anchorId="50F2A4F9" wp14:editId="37038C4B">
            <wp:simplePos x="0" y="0"/>
            <wp:positionH relativeFrom="page">
              <wp:posOffset>5323015</wp:posOffset>
            </wp:positionH>
            <wp:positionV relativeFrom="page">
              <wp:posOffset>0</wp:posOffset>
            </wp:positionV>
            <wp:extent cx="2356485" cy="3535045"/>
            <wp:effectExtent l="0" t="0" r="5715" b="8255"/>
            <wp:wrapNone/>
            <wp:docPr id="63" name="Picture 63"/>
            <wp:cNvGraphicFramePr/>
            <a:graphic xmlns:a="http://schemas.openxmlformats.org/drawingml/2006/main">
              <a:graphicData uri="http://schemas.openxmlformats.org/drawingml/2006/picture">
                <pic:pic xmlns:pic="http://schemas.openxmlformats.org/drawingml/2006/picture">
                  <pic:nvPicPr>
                    <pic:cNvPr id="63" name="image10.jpg"/>
                    <pic:cNvPicPr preferRelativeResize="0"/>
                  </pic:nvPicPr>
                  <pic:blipFill>
                    <a:blip r:embed="rId17" cstate="print">
                      <a:extLst>
                        <a:ext uri="{28A0092B-C50C-407E-A947-70E740481C1C}">
                          <a14:useLocalDpi xmlns:a14="http://schemas.microsoft.com/office/drawing/2010/main" val="0"/>
                        </a:ext>
                      </a:extLst>
                    </a:blip>
                    <a:stretch>
                      <a:fillRect/>
                    </a:stretch>
                  </pic:blipFill>
                  <pic:spPr>
                    <a:xfrm>
                      <a:off x="0" y="0"/>
                      <a:ext cx="2356485" cy="3535045"/>
                    </a:xfrm>
                    <a:prstGeom prst="rect">
                      <a:avLst/>
                    </a:prstGeom>
                    <a:ln/>
                  </pic:spPr>
                </pic:pic>
              </a:graphicData>
            </a:graphic>
            <wp14:sizeRelH relativeFrom="margin">
              <wp14:pctWidth>0</wp14:pctWidth>
            </wp14:sizeRelH>
          </wp:anchor>
        </w:drawing>
      </w:r>
      <w:r w:rsidR="009E55E1" w:rsidRPr="00C91B0E">
        <w:rPr>
          <w:rFonts w:ascii="Arial" w:hAnsi="Arial" w:cs="Arial"/>
          <w:noProof/>
          <w:sz w:val="24"/>
          <w:szCs w:val="24"/>
        </w:rPr>
        <w:drawing>
          <wp:anchor distT="114300" distB="114300" distL="114300" distR="114300" simplePos="0" relativeHeight="251658247" behindDoc="0" locked="0" layoutInCell="1" hidden="0" allowOverlap="1" wp14:anchorId="2F192009" wp14:editId="676D44F4">
            <wp:simplePos x="0" y="0"/>
            <wp:positionH relativeFrom="page">
              <wp:posOffset>6229350</wp:posOffset>
            </wp:positionH>
            <wp:positionV relativeFrom="page">
              <wp:posOffset>9344025</wp:posOffset>
            </wp:positionV>
            <wp:extent cx="1352550" cy="1352550"/>
            <wp:effectExtent l="0" t="0" r="0" b="0"/>
            <wp:wrapNone/>
            <wp:docPr id="64" name="Picture 64"/>
            <wp:cNvGraphicFramePr/>
            <a:graphic xmlns:a="http://schemas.openxmlformats.org/drawingml/2006/main">
              <a:graphicData uri="http://schemas.openxmlformats.org/drawingml/2006/picture">
                <pic:pic xmlns:pic="http://schemas.openxmlformats.org/drawingml/2006/picture">
                  <pic:nvPicPr>
                    <pic:cNvPr id="64" name="image1.png"/>
                    <pic:cNvPicPr preferRelativeResize="0"/>
                  </pic:nvPicPr>
                  <pic:blipFill>
                    <a:blip r:embed="rId18" cstate="print">
                      <a:extLst>
                        <a:ext uri="{28A0092B-C50C-407E-A947-70E740481C1C}">
                          <a14:useLocalDpi xmlns:a14="http://schemas.microsoft.com/office/drawing/2010/main" val="0"/>
                        </a:ext>
                      </a:extLst>
                    </a:blip>
                    <a:stretch>
                      <a:fillRect/>
                    </a:stretch>
                  </pic:blipFill>
                  <pic:spPr>
                    <a:xfrm>
                      <a:off x="0" y="0"/>
                      <a:ext cx="1352550" cy="1352550"/>
                    </a:xfrm>
                    <a:prstGeom prst="rect">
                      <a:avLst/>
                    </a:prstGeom>
                    <a:ln/>
                  </pic:spPr>
                </pic:pic>
              </a:graphicData>
            </a:graphic>
          </wp:anchor>
        </w:drawing>
      </w:r>
      <w:r w:rsidR="00BA4C69" w:rsidRPr="00C91B0E">
        <w:rPr>
          <w:rFonts w:ascii="Arial" w:hAnsi="Arial" w:cs="Arial"/>
          <w:noProof/>
          <w:sz w:val="24"/>
          <w:szCs w:val="24"/>
        </w:rPr>
        <mc:AlternateContent>
          <mc:Choice Requires="wps">
            <w:drawing>
              <wp:anchor distT="114300" distB="114300" distL="114300" distR="114300" simplePos="0" relativeHeight="251658243" behindDoc="0" locked="0" layoutInCell="1" hidden="0" allowOverlap="1" wp14:anchorId="7EA53E70" wp14:editId="5095239D">
                <wp:simplePos x="0" y="0"/>
                <wp:positionH relativeFrom="page">
                  <wp:posOffset>5334000</wp:posOffset>
                </wp:positionH>
                <wp:positionV relativeFrom="page">
                  <wp:posOffset>3114675</wp:posOffset>
                </wp:positionV>
                <wp:extent cx="2238375" cy="2233295"/>
                <wp:effectExtent l="0" t="0" r="9525" b="0"/>
                <wp:wrapNone/>
                <wp:docPr id="54" name="Rectangle 54"/>
                <wp:cNvGraphicFramePr/>
                <a:graphic xmlns:a="http://schemas.openxmlformats.org/drawingml/2006/main">
                  <a:graphicData uri="http://schemas.microsoft.com/office/word/2010/wordprocessingShape">
                    <wps:wsp>
                      <wps:cNvSpPr/>
                      <wps:spPr>
                        <a:xfrm>
                          <a:off x="0" y="0"/>
                          <a:ext cx="2238375" cy="2233295"/>
                        </a:xfrm>
                        <a:prstGeom prst="rect">
                          <a:avLst/>
                        </a:prstGeom>
                        <a:solidFill>
                          <a:srgbClr val="BBD037"/>
                        </a:solidFill>
                        <a:ln>
                          <a:noFill/>
                        </a:ln>
                      </wps:spPr>
                      <wps:txbx>
                        <w:txbxContent>
                          <w:p w14:paraId="7B7B9E19" w14:textId="77777777" w:rsidR="00584F30" w:rsidRDefault="00584F30">
                            <w:pPr>
                              <w:spacing w:after="0" w:line="240" w:lineRule="auto"/>
                              <w:textDirection w:val="btLr"/>
                            </w:pPr>
                          </w:p>
                        </w:txbxContent>
                      </wps:txbx>
                      <wps:bodyPr spcFirstLastPara="1" wrap="square" lIns="91425" tIns="91425" rIns="91425" bIns="91425" anchor="ctr" anchorCtr="0">
                        <a:noAutofit/>
                      </wps:bodyPr>
                    </wps:wsp>
                  </a:graphicData>
                </a:graphic>
                <wp14:sizeRelH relativeFrom="margin">
                  <wp14:pctWidth>0</wp14:pctWidth>
                </wp14:sizeRelH>
                <wp14:sizeRelV relativeFrom="margin">
                  <wp14:pctHeight>0</wp14:pctHeight>
                </wp14:sizeRelV>
              </wp:anchor>
            </w:drawing>
          </mc:Choice>
          <mc:Fallback>
            <w:pict>
              <v:rect w14:anchorId="7EA53E70" id="Rectangle 54" o:spid="_x0000_s1026" style="position:absolute;margin-left:420pt;margin-top:245.25pt;width:176.25pt;height:175.85pt;z-index:251658243;visibility:visible;mso-wrap-style:square;mso-width-percent:0;mso-height-percent:0;mso-wrap-distance-left:9pt;mso-wrap-distance-top:9pt;mso-wrap-distance-right:9pt;mso-wrap-distance-bottom:9pt;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XXRkwAEAAHoDAAAOAAAAZHJzL2Uyb0RvYy54bWysU9Fu2yAUfZ+0f0C8L3acdW2tONXaKNOk&#10;aovU7gMwxjESBnYviZ2/3wVnSba+TXvBHLgczjlcLx/G3rCDAtTOVnw+yzlTVrpG213Ff7xuPtxx&#10;hkHYRhhnVcWPCvnD6v275eBLVbjOmUYBIxKL5eAr3oXgyyxD2ale4Mx5ZWmzddCLQBB2WQNiIPbe&#10;ZEWef8oGB40HJxUira6nTb5K/G2rZPjetqgCMxUnbSGNkMY6jtlqKcodCN9peZIh/kFFL7SlS89U&#10;axEE24N+Q9VrCQ5dG2bS9ZlrWy1V8kBu5vlfbl464VXyQuGgP8eE/49Wfju8+C1QDIPHEmkaXYwt&#10;9PFL+tiYwjqew1JjYJIWi2Jxt7i94UzSHoFFcX8T48wuxz1g+KJcz+Kk4kCvkUISh2cMU+nvkngb&#10;OqObjTYmAdjVTwbYQdDLPT6u88Xtif2PMmNjsXXx2MQYV7KLmTgLYz2eHNauOW6BoZcbTaKeBYat&#10;AHryOWcDtUHF8edegOLMfLWU8/38Y0EewzWAa1BfA2Fl56i7ZADOJvAUUrdNKj/vg2t1sh51TWJO&#10;cumBU3inZowddI1T1eWXWf0CAAD//wMAUEsDBBQABgAIAAAAIQCr44JF4QAAAAwBAAAPAAAAZHJz&#10;L2Rvd25yZXYueG1sTI9BawIxFITvhf6H8ITeamKwRbebFRGkFOyhthSPcROzwc3LkmR1/ffNnurt&#10;DTPM+6ZcDa4lFx2i9ShgNmVANNZeWTQCfr63zwsgMUlUsvWoBdx0hFX1+FDKQvkrfunLPhmSSzAW&#10;UkCTUldQGutGOxmnvtOYvZMPTqYsg6EqyGsudy3ljL1SJy3mD43s9KbR9XnfOwFhdzrs+Puv6e3H&#10;zdq0MZ+H7VqIp8mwfgOS9JD+wzDiZ3SoMtPR96giaQUs5ixvSQLmS/YCZEzMljxfx9HjHGhV0vsR&#10;1R8AAAD//wMAUEsBAi0AFAAGAAgAAAAhALaDOJL+AAAA4QEAABMAAAAAAAAAAAAAAAAAAAAAAFtD&#10;b250ZW50X1R5cGVzXS54bWxQSwECLQAUAAYACAAAACEAOP0h/9YAAACUAQAACwAAAAAAAAAAAAAA&#10;AAAvAQAAX3JlbHMvLnJlbHNQSwECLQAUAAYACAAAACEAaF10ZMABAAB6AwAADgAAAAAAAAAAAAAA&#10;AAAuAgAAZHJzL2Uyb0RvYy54bWxQSwECLQAUAAYACAAAACEAq+OCReEAAAAMAQAADwAAAAAAAAAA&#10;AAAAAAAaBAAAZHJzL2Rvd25yZXYueG1sUEsFBgAAAAAEAAQA8wAAACgFAAAAAA==&#10;" fillcolor="#bbd037" stroked="f">
                <v:textbox inset="2.53958mm,2.53958mm,2.53958mm,2.53958mm">
                  <w:txbxContent>
                    <w:p w14:paraId="7B7B9E19" w14:textId="77777777" w:rsidR="00584F30" w:rsidRDefault="00584F30">
                      <w:pPr>
                        <w:spacing w:after="0" w:line="240" w:lineRule="auto"/>
                        <w:textDirection w:val="btLr"/>
                      </w:pPr>
                    </w:p>
                  </w:txbxContent>
                </v:textbox>
                <w10:wrap anchorx="page" anchory="page"/>
              </v:rect>
            </w:pict>
          </mc:Fallback>
        </mc:AlternateContent>
      </w:r>
      <w:r w:rsidR="00966217" w:rsidRPr="00C91B0E">
        <w:rPr>
          <w:rFonts w:ascii="Arial" w:hAnsi="Arial" w:cs="Arial"/>
          <w:noProof/>
          <w:sz w:val="24"/>
          <w:szCs w:val="24"/>
        </w:rPr>
        <mc:AlternateContent>
          <mc:Choice Requires="wps">
            <w:drawing>
              <wp:anchor distT="114300" distB="114300" distL="114300" distR="114300" simplePos="0" relativeHeight="251658240" behindDoc="0" locked="0" layoutInCell="1" hidden="0" allowOverlap="1" wp14:anchorId="1D3B4E19" wp14:editId="5DE615E7">
                <wp:simplePos x="0" y="0"/>
                <wp:positionH relativeFrom="page">
                  <wp:posOffset>-9524</wp:posOffset>
                </wp:positionH>
                <wp:positionV relativeFrom="page">
                  <wp:posOffset>9344025</wp:posOffset>
                </wp:positionV>
                <wp:extent cx="1352550" cy="1352550"/>
                <wp:effectExtent l="0" t="0" r="0" b="0"/>
                <wp:wrapNone/>
                <wp:docPr id="57" name="Rectangle 57"/>
                <wp:cNvGraphicFramePr/>
                <a:graphic xmlns:a="http://schemas.openxmlformats.org/drawingml/2006/main">
                  <a:graphicData uri="http://schemas.microsoft.com/office/word/2010/wordprocessingShape">
                    <wps:wsp>
                      <wps:cNvSpPr/>
                      <wps:spPr>
                        <a:xfrm>
                          <a:off x="2244825" y="1303775"/>
                          <a:ext cx="1078200" cy="1078200"/>
                        </a:xfrm>
                        <a:prstGeom prst="rect">
                          <a:avLst/>
                        </a:prstGeom>
                        <a:solidFill>
                          <a:srgbClr val="05413F">
                            <a:alpha val="52380"/>
                          </a:srgbClr>
                        </a:solidFill>
                        <a:ln>
                          <a:noFill/>
                        </a:ln>
                      </wps:spPr>
                      <wps:txbx>
                        <w:txbxContent>
                          <w:p w14:paraId="13E40B31" w14:textId="77777777" w:rsidR="00584F30" w:rsidRDefault="00584F30">
                            <w:pPr>
                              <w:spacing w:after="0" w:line="240" w:lineRule="auto"/>
                              <w:textDirection w:val="btLr"/>
                            </w:pPr>
                          </w:p>
                        </w:txbxContent>
                      </wps:txbx>
                      <wps:bodyPr spcFirstLastPara="1" wrap="square" lIns="91425" tIns="91425" rIns="91425" bIns="91425" anchor="ctr" anchorCtr="0">
                        <a:noAutofit/>
                      </wps:bodyPr>
                    </wps:wsp>
                  </a:graphicData>
                </a:graphic>
              </wp:anchor>
            </w:drawing>
          </mc:Choice>
          <mc:Fallback>
            <w:pict>
              <v:rect w14:anchorId="1D3B4E19" id="Rectangle 57" o:spid="_x0000_s1027" style="position:absolute;margin-left:-.75pt;margin-top:735.75pt;width:106.5pt;height:106.5pt;z-index:251658240;visibility:visible;mso-wrap-style:square;mso-wrap-distance-left:9pt;mso-wrap-distance-top:9pt;mso-wrap-distance-right:9pt;mso-wrap-distance-bottom:9pt;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qvpu2wEAAK4DAAAOAAAAZHJzL2Uyb0RvYy54bWysU9uO0zAQfUfiHyy/01za0hI1XaFdFSGt&#10;oNLCB7iO01hybDPjNunfM3bKtsAb4sXxmUzOnDMz2TyMvWFnBaidrXkxyzlTVrpG22PNv3/bvVtz&#10;hkHYRhhnVc0vCvnD9u2bzeArVbrOmUYBIxKL1eBr3oXgqyxD2ale4Mx5Zell66AXgSAcswbEQOy9&#10;yco8f58NDhoPTipEij5NL/k28betkuFr26IKzNSctIV0QjoP8cy2G1EdQfhOy6sM8Q8qeqEtFX2l&#10;ehJBsBPov6h6LcGha8NMuj5zbaulSh7ITZH/4ealE14lL9Qc9K9twv9HK7+cX/weqA2DxwrpGl2M&#10;LfTxSfrYWPOyXCzW5ZKzC414ns9Xq+XUODUGJimhyFdrmgZnMmZcAXFmNyoPGD4p17N4qTnQZFLD&#10;xPkZw5T6KyVWRmd0s9PGJADHw6MBdhZxistFMd9N3xrfiSm6LOfrNE0qiVN6Kv8bj7GRzbrIO5WM&#10;kezmPN7CeBiZbshH9BgjB9dc9sDQy50m8c8Cw14ArUnB2UCrU3P8cRKgODOfLc3mQ7GIzQr3AO7B&#10;4R4IKztHGykDcDaBx5A2dBL78RRcq1OLbmKuqmkpksvrAsetu8cp6/abbX8CAAD//wMAUEsDBBQA&#10;BgAIAAAAIQBWbx/u3wAAAAwBAAAPAAAAZHJzL2Rvd25yZXYueG1sTI9BT4NAEIXvJv6HzZh4Me0C&#10;obVBlqY18WI8KDWet+wUiOwsYZeC/97hpLc3b17efJPvZ9uJKw6+daQgXkcgkCpnWqoVfJ5eVjsQ&#10;PmgyunOECn7Qw764vcl1ZtxEH3gtQy24hHymFTQh9JmUvmrQar92PRLvLm6wOvA41NIMeuJy28kk&#10;irbS6pb4QqN7fG6w+i5HqyAkb/7rQOVxlPV7OiWn14fjRSt1fzcfnkAEnMNfGBZ8RoeCmc5uJONF&#10;p2AVbzjJfvq4KE4k8SLObG136QZkkcv/TxS/AAAA//8DAFBLAQItABQABgAIAAAAIQC2gziS/gAA&#10;AOEBAAATAAAAAAAAAAAAAAAAAAAAAABbQ29udGVudF9UeXBlc10ueG1sUEsBAi0AFAAGAAgAAAAh&#10;ADj9If/WAAAAlAEAAAsAAAAAAAAAAAAAAAAALwEAAF9yZWxzLy5yZWxzUEsBAi0AFAAGAAgAAAAh&#10;AMGq+m7bAQAArgMAAA4AAAAAAAAAAAAAAAAALgIAAGRycy9lMm9Eb2MueG1sUEsBAi0AFAAGAAgA&#10;AAAhAFZvH+7fAAAADAEAAA8AAAAAAAAAAAAAAAAANQQAAGRycy9kb3ducmV2LnhtbFBLBQYAAAAA&#10;BAAEAPMAAABBBQAAAAA=&#10;" fillcolor="#05413f" stroked="f">
                <v:fill opacity="34438f"/>
                <v:textbox inset="2.53958mm,2.53958mm,2.53958mm,2.53958mm">
                  <w:txbxContent>
                    <w:p w14:paraId="13E40B31" w14:textId="77777777" w:rsidR="00584F30" w:rsidRDefault="00584F30">
                      <w:pPr>
                        <w:spacing w:after="0" w:line="240" w:lineRule="auto"/>
                        <w:textDirection w:val="btLr"/>
                      </w:pPr>
                    </w:p>
                  </w:txbxContent>
                </v:textbox>
                <w10:wrap anchorx="page" anchory="page"/>
              </v:rect>
            </w:pict>
          </mc:Fallback>
        </mc:AlternateContent>
      </w:r>
      <w:r w:rsidR="00966217" w:rsidRPr="00C91B0E">
        <w:rPr>
          <w:rFonts w:ascii="Arial" w:hAnsi="Arial" w:cs="Arial"/>
          <w:noProof/>
          <w:sz w:val="24"/>
          <w:szCs w:val="24"/>
        </w:rPr>
        <mc:AlternateContent>
          <mc:Choice Requires="wps">
            <w:drawing>
              <wp:anchor distT="114300" distB="114300" distL="114300" distR="114300" simplePos="0" relativeHeight="251658241" behindDoc="0" locked="0" layoutInCell="1" hidden="0" allowOverlap="1" wp14:anchorId="53F95066" wp14:editId="3E4DDEAC">
                <wp:simplePos x="0" y="0"/>
                <wp:positionH relativeFrom="page">
                  <wp:posOffset>4876800</wp:posOffset>
                </wp:positionH>
                <wp:positionV relativeFrom="page">
                  <wp:posOffset>7991475</wp:posOffset>
                </wp:positionV>
                <wp:extent cx="1352550" cy="1352550"/>
                <wp:effectExtent l="0" t="0" r="0" b="0"/>
                <wp:wrapNone/>
                <wp:docPr id="59" name="Rectangle 59"/>
                <wp:cNvGraphicFramePr/>
                <a:graphic xmlns:a="http://schemas.openxmlformats.org/drawingml/2006/main">
                  <a:graphicData uri="http://schemas.microsoft.com/office/word/2010/wordprocessingShape">
                    <wps:wsp>
                      <wps:cNvSpPr/>
                      <wps:spPr>
                        <a:xfrm>
                          <a:off x="2244825" y="1303775"/>
                          <a:ext cx="1078200" cy="1078200"/>
                        </a:xfrm>
                        <a:prstGeom prst="rect">
                          <a:avLst/>
                        </a:prstGeom>
                        <a:solidFill>
                          <a:srgbClr val="05413F">
                            <a:alpha val="52380"/>
                          </a:srgbClr>
                        </a:solidFill>
                        <a:ln>
                          <a:noFill/>
                        </a:ln>
                      </wps:spPr>
                      <wps:txbx>
                        <w:txbxContent>
                          <w:p w14:paraId="1B74C8B9" w14:textId="77777777" w:rsidR="00584F30" w:rsidRDefault="00584F30">
                            <w:pPr>
                              <w:spacing w:after="0" w:line="240" w:lineRule="auto"/>
                              <w:textDirection w:val="btLr"/>
                            </w:pPr>
                          </w:p>
                        </w:txbxContent>
                      </wps:txbx>
                      <wps:bodyPr spcFirstLastPara="1" wrap="square" lIns="91425" tIns="91425" rIns="91425" bIns="91425" anchor="ctr" anchorCtr="0">
                        <a:noAutofit/>
                      </wps:bodyPr>
                    </wps:wsp>
                  </a:graphicData>
                </a:graphic>
              </wp:anchor>
            </w:drawing>
          </mc:Choice>
          <mc:Fallback>
            <w:pict>
              <v:rect w14:anchorId="53F95066" id="Rectangle 59" o:spid="_x0000_s1028" style="position:absolute;margin-left:384pt;margin-top:629.25pt;width:106.5pt;height:106.5pt;z-index:251658241;visibility:visible;mso-wrap-style:square;mso-wrap-distance-left:9pt;mso-wrap-distance-top:9pt;mso-wrap-distance-right:9pt;mso-wrap-distance-bottom:9pt;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Eg8l2wEAAK4DAAAOAAAAZHJzL2Uyb0RvYy54bWysU9uO0zAQfUfiHyy/01za0hI1XaFdFSGt&#10;oNLCB7iO01hybDPjNunfM3bKtsAb4sXxmUzOnDMz2TyMvWFnBaidrXkxyzlTVrpG22PNv3/bvVtz&#10;hkHYRhhnVc0vCvnD9u2bzeArVbrOmUYBIxKL1eBr3oXgqyxD2ale4Mx5Zell66AXgSAcswbEQOy9&#10;yco8f58NDhoPTipEij5NL/k28betkuFr26IKzNSctIV0QjoP8cy2G1EdQfhOy6sM8Q8qeqEtFX2l&#10;ehJBsBPov6h6LcGha8NMuj5zbaulSh7ITZH/4ealE14lL9Qc9K9twv9HK7+cX/weqA2DxwrpGl2M&#10;LfTxSfrYWPOyXCzW5ZKzC414ns9Xq+XUODUGJimhyFdrmgZnMmZcAXFmNyoPGD4p17N4qTnQZFLD&#10;xPkZw5T6KyVWRmd0s9PGJADHw6MBdhZxistFMd9N3xrfiSm6LOfrNE0qiVN6Kv8bj7GRzbrIO5WM&#10;kezmPN7CeBiZbsh19BgjB9dc9sDQy50m8c8Cw14ArUnB2UCrU3P8cRKgODOfLc3mQ7GIzQr3AO7B&#10;4R4IKztHGykDcDaBx5A2dBL78RRcq1OLbmKuqmkpksvrAsetu8cp6/abbX8CAAD//wMAUEsDBBQA&#10;BgAIAAAAIQByZido4QAAAA0BAAAPAAAAZHJzL2Rvd25yZXYueG1sTI9BT4NAEIXvJv6HzZh4MXaB&#10;lBaRpWlNvBgPSo3nKbsFIjtL2KXgv3c86XHee3nzvWK32F5czOg7RwriVQTCUO10R42Cj+PzfQbC&#10;BySNvSOj4Nt42JXXVwXm2s30bi5VaASXkM9RQRvCkEvp69ZY9Cs3GGLv7EaLgc+xkXrEmcttL5Mo&#10;2kiLHfGHFgfz1Jr6q5qsgpC8+s89VYdJNm/rOTm+3B3OqNTtzbJ/BBHMEv7C8IvP6FAy08lNpL3o&#10;FWw3GW8JbCRploLgyEMWs3Riab2NU5BlIf+vKH8AAAD//wMAUEsBAi0AFAAGAAgAAAAhALaDOJL+&#10;AAAA4QEAABMAAAAAAAAAAAAAAAAAAAAAAFtDb250ZW50X1R5cGVzXS54bWxQSwECLQAUAAYACAAA&#10;ACEAOP0h/9YAAACUAQAACwAAAAAAAAAAAAAAAAAvAQAAX3JlbHMvLnJlbHNQSwECLQAUAAYACAAA&#10;ACEAGBIPJdsBAACuAwAADgAAAAAAAAAAAAAAAAAuAgAAZHJzL2Uyb0RvYy54bWxQSwECLQAUAAYA&#10;CAAAACEAcmYnaOEAAAANAQAADwAAAAAAAAAAAAAAAAA1BAAAZHJzL2Rvd25yZXYueG1sUEsFBgAA&#10;AAAEAAQA8wAAAEMFAAAAAA==&#10;" fillcolor="#05413f" stroked="f">
                <v:fill opacity="34438f"/>
                <v:textbox inset="2.53958mm,2.53958mm,2.53958mm,2.53958mm">
                  <w:txbxContent>
                    <w:p w14:paraId="1B74C8B9" w14:textId="77777777" w:rsidR="00584F30" w:rsidRDefault="00584F30">
                      <w:pPr>
                        <w:spacing w:after="0" w:line="240" w:lineRule="auto"/>
                        <w:textDirection w:val="btLr"/>
                      </w:pPr>
                    </w:p>
                  </w:txbxContent>
                </v:textbox>
                <w10:wrap anchorx="page" anchory="page"/>
              </v:rect>
            </w:pict>
          </mc:Fallback>
        </mc:AlternateContent>
      </w:r>
      <w:r w:rsidR="00966217" w:rsidRPr="00C91B0E">
        <w:rPr>
          <w:rFonts w:ascii="Arial" w:hAnsi="Arial" w:cs="Arial"/>
          <w:noProof/>
          <w:sz w:val="24"/>
          <w:szCs w:val="24"/>
        </w:rPr>
        <mc:AlternateContent>
          <mc:Choice Requires="wps">
            <w:drawing>
              <wp:anchor distT="0" distB="0" distL="0" distR="0" simplePos="0" relativeHeight="251658242" behindDoc="0" locked="0" layoutInCell="1" hidden="0" allowOverlap="1" wp14:anchorId="3F8B3980" wp14:editId="3AB227BC">
                <wp:simplePos x="0" y="0"/>
                <wp:positionH relativeFrom="page">
                  <wp:posOffset>-9524</wp:posOffset>
                </wp:positionH>
                <wp:positionV relativeFrom="page">
                  <wp:posOffset>0</wp:posOffset>
                </wp:positionV>
                <wp:extent cx="5348288" cy="5348288"/>
                <wp:effectExtent l="0" t="0" r="5080" b="5080"/>
                <wp:wrapSquare wrapText="bothSides" distT="0" distB="0" distL="0" distR="0"/>
                <wp:docPr id="56" name="Rectangle 56"/>
                <wp:cNvGraphicFramePr/>
                <a:graphic xmlns:a="http://schemas.openxmlformats.org/drawingml/2006/main">
                  <a:graphicData uri="http://schemas.microsoft.com/office/word/2010/wordprocessingShape">
                    <wps:wsp>
                      <wps:cNvSpPr/>
                      <wps:spPr>
                        <a:xfrm>
                          <a:off x="501575" y="432725"/>
                          <a:ext cx="3068400" cy="3068400"/>
                        </a:xfrm>
                        <a:prstGeom prst="rect">
                          <a:avLst/>
                        </a:prstGeom>
                        <a:solidFill>
                          <a:srgbClr val="05413F"/>
                        </a:solidFill>
                        <a:ln>
                          <a:noFill/>
                        </a:ln>
                      </wps:spPr>
                      <wps:txbx>
                        <w:txbxContent>
                          <w:p w14:paraId="07336826" w14:textId="7FEDCA39" w:rsidR="00584F30" w:rsidRPr="002B38BD" w:rsidRDefault="00966217">
                            <w:pPr>
                              <w:spacing w:after="0" w:line="240" w:lineRule="auto"/>
                              <w:textDirection w:val="btLr"/>
                              <w:rPr>
                                <w:rFonts w:ascii="Neue Haas Grotesk Text Pro" w:hAnsi="Neue Haas Grotesk Text Pro"/>
                                <w:sz w:val="24"/>
                                <w:szCs w:val="24"/>
                              </w:rPr>
                            </w:pPr>
                            <w:r w:rsidRPr="002B38BD">
                              <w:rPr>
                                <w:rFonts w:ascii="Neue Haas Grotesk Text Pro" w:eastAsia="Inter" w:hAnsi="Neue Haas Grotesk Text Pro" w:cs="Inter"/>
                                <w:b/>
                                <w:color w:val="FFFFFF"/>
                                <w:sz w:val="52"/>
                                <w:szCs w:val="24"/>
                              </w:rPr>
                              <w:t xml:space="preserve">    </w:t>
                            </w:r>
                          </w:p>
                          <w:p w14:paraId="5A2F2AA8" w14:textId="77777777" w:rsidR="00584F30" w:rsidRPr="002B38BD" w:rsidRDefault="00584F30">
                            <w:pPr>
                              <w:spacing w:after="0" w:line="240" w:lineRule="auto"/>
                              <w:textDirection w:val="btLr"/>
                              <w:rPr>
                                <w:rFonts w:ascii="Neue Haas Grotesk Text Pro" w:hAnsi="Neue Haas Grotesk Text Pro"/>
                                <w:sz w:val="24"/>
                                <w:szCs w:val="24"/>
                              </w:rPr>
                            </w:pPr>
                          </w:p>
                          <w:p w14:paraId="5E84595A" w14:textId="77777777" w:rsidR="00584F30" w:rsidRPr="002B38BD" w:rsidRDefault="00966217">
                            <w:pPr>
                              <w:spacing w:after="0" w:line="240" w:lineRule="auto"/>
                              <w:textDirection w:val="btLr"/>
                              <w:rPr>
                                <w:rFonts w:ascii="Neue Haas Grotesk Text Pro" w:hAnsi="Neue Haas Grotesk Text Pro"/>
                                <w:sz w:val="24"/>
                                <w:szCs w:val="24"/>
                              </w:rPr>
                            </w:pPr>
                            <w:r w:rsidRPr="002B38BD">
                              <w:rPr>
                                <w:rFonts w:ascii="Neue Haas Grotesk Text Pro" w:eastAsia="Inter" w:hAnsi="Neue Haas Grotesk Text Pro" w:cs="Inter"/>
                                <w:b/>
                                <w:color w:val="FFFFFF"/>
                                <w:sz w:val="52"/>
                                <w:szCs w:val="24"/>
                              </w:rPr>
                              <w:t xml:space="preserve">    </w:t>
                            </w:r>
                          </w:p>
                          <w:p w14:paraId="336266E9" w14:textId="7BDB5113" w:rsidR="00584F30" w:rsidRPr="002B38BD" w:rsidRDefault="00966217" w:rsidP="00097150">
                            <w:pPr>
                              <w:spacing w:after="0" w:line="240" w:lineRule="auto"/>
                              <w:textDirection w:val="btLr"/>
                              <w:rPr>
                                <w:rFonts w:ascii="Neue Haas Grotesk Text Pro" w:hAnsi="Neue Haas Grotesk Text Pro"/>
                                <w:sz w:val="24"/>
                                <w:szCs w:val="24"/>
                              </w:rPr>
                            </w:pPr>
                            <w:r w:rsidRPr="002B38BD">
                              <w:rPr>
                                <w:rFonts w:ascii="Neue Haas Grotesk Text Pro" w:eastAsia="Inter" w:hAnsi="Neue Haas Grotesk Text Pro" w:cs="Inter"/>
                                <w:b/>
                                <w:color w:val="FFFFFF"/>
                                <w:szCs w:val="24"/>
                              </w:rPr>
                              <w:t xml:space="preserve"> </w:t>
                            </w:r>
                            <w:r w:rsidRPr="002B38BD">
                              <w:rPr>
                                <w:rFonts w:ascii="Neue Haas Grotesk Text Pro" w:eastAsia="Inter" w:hAnsi="Neue Haas Grotesk Text Pro" w:cs="Inter"/>
                                <w:b/>
                                <w:color w:val="FFFFFF"/>
                                <w:sz w:val="52"/>
                                <w:szCs w:val="24"/>
                              </w:rPr>
                              <w:t xml:space="preserve">  </w:t>
                            </w:r>
                            <w:r w:rsidR="003502B0">
                              <w:rPr>
                                <w:rFonts w:ascii="Neue Haas Grotesk Text Pro" w:eastAsia="Inter" w:hAnsi="Neue Haas Grotesk Text Pro" w:cs="Inter"/>
                                <w:b/>
                                <w:color w:val="FFFFFF"/>
                                <w:sz w:val="52"/>
                                <w:szCs w:val="24"/>
                              </w:rPr>
                              <w:tab/>
                            </w:r>
                            <w:r w:rsidR="00E2101A">
                              <w:rPr>
                                <w:rFonts w:ascii="Neue Haas Grotesk Text Pro" w:eastAsia="Inter" w:hAnsi="Neue Haas Grotesk Text Pro" w:cs="Inter"/>
                                <w:b/>
                                <w:color w:val="FFFFFF"/>
                                <w:sz w:val="48"/>
                                <w:szCs w:val="24"/>
                              </w:rPr>
                              <w:t>High Street Support</w:t>
                            </w:r>
                            <w:r w:rsidR="00097150">
                              <w:rPr>
                                <w:rFonts w:ascii="Neue Haas Grotesk Text Pro" w:eastAsia="Inter" w:hAnsi="Neue Haas Grotesk Text Pro" w:cs="Inter"/>
                                <w:b/>
                                <w:color w:val="FFFFFF"/>
                                <w:sz w:val="48"/>
                                <w:szCs w:val="24"/>
                              </w:rPr>
                              <w:t xml:space="preserve"> Fund</w:t>
                            </w:r>
                          </w:p>
                          <w:p w14:paraId="6112CC90" w14:textId="4CD2E7A5" w:rsidR="00584F30" w:rsidRPr="002B38BD" w:rsidRDefault="00584F30">
                            <w:pPr>
                              <w:spacing w:after="0" w:line="240" w:lineRule="auto"/>
                              <w:textDirection w:val="btLr"/>
                              <w:rPr>
                                <w:rFonts w:ascii="Neue Haas Grotesk Text Pro" w:hAnsi="Neue Haas Grotesk Text Pro"/>
                                <w:sz w:val="24"/>
                                <w:szCs w:val="24"/>
                              </w:rPr>
                            </w:pPr>
                          </w:p>
                          <w:p w14:paraId="293E9AF0" w14:textId="52698979" w:rsidR="00584F30" w:rsidRDefault="00966217">
                            <w:pPr>
                              <w:spacing w:after="0" w:line="240" w:lineRule="auto"/>
                              <w:textDirection w:val="btLr"/>
                              <w:rPr>
                                <w:rFonts w:ascii="Neue Haas Grotesk Text Pro" w:eastAsia="Inter" w:hAnsi="Neue Haas Grotesk Text Pro" w:cs="Inter"/>
                                <w:b/>
                                <w:bCs/>
                                <w:color w:val="FFFFFF"/>
                                <w:sz w:val="28"/>
                                <w:szCs w:val="28"/>
                              </w:rPr>
                            </w:pPr>
                            <w:r w:rsidRPr="00097150">
                              <w:rPr>
                                <w:rFonts w:ascii="Neue Haas Grotesk Text Pro" w:eastAsia="Inter" w:hAnsi="Neue Haas Grotesk Text Pro" w:cs="Inter"/>
                                <w:color w:val="FFFFFF"/>
                                <w:sz w:val="28"/>
                                <w:szCs w:val="28"/>
                              </w:rPr>
                              <w:t xml:space="preserve">      </w:t>
                            </w:r>
                            <w:r w:rsidR="003502B0" w:rsidRPr="00097150">
                              <w:rPr>
                                <w:rFonts w:ascii="Neue Haas Grotesk Text Pro" w:eastAsia="Inter" w:hAnsi="Neue Haas Grotesk Text Pro" w:cs="Inter"/>
                                <w:color w:val="FFFFFF"/>
                                <w:sz w:val="28"/>
                                <w:szCs w:val="28"/>
                              </w:rPr>
                              <w:tab/>
                            </w:r>
                            <w:r w:rsidR="00097150" w:rsidRPr="00097150">
                              <w:rPr>
                                <w:rFonts w:ascii="Neue Haas Grotesk Text Pro" w:eastAsia="Inter" w:hAnsi="Neue Haas Grotesk Text Pro" w:cs="Inter"/>
                                <w:color w:val="FFFFFF"/>
                                <w:sz w:val="28"/>
                                <w:szCs w:val="28"/>
                              </w:rPr>
                              <w:t xml:space="preserve">Application Form </w:t>
                            </w:r>
                          </w:p>
                          <w:p w14:paraId="20F78C62" w14:textId="77777777" w:rsidR="00D32F9A" w:rsidRDefault="00D32F9A">
                            <w:pPr>
                              <w:spacing w:after="0" w:line="240" w:lineRule="auto"/>
                              <w:textDirection w:val="btLr"/>
                              <w:rPr>
                                <w:rFonts w:ascii="Neue Haas Grotesk Text Pro" w:eastAsia="Inter" w:hAnsi="Neue Haas Grotesk Text Pro" w:cs="Inter"/>
                                <w:b/>
                                <w:bCs/>
                                <w:color w:val="FFFFFF"/>
                                <w:sz w:val="28"/>
                                <w:szCs w:val="28"/>
                              </w:rPr>
                            </w:pPr>
                          </w:p>
                          <w:p w14:paraId="4138616E" w14:textId="77777777" w:rsidR="00EB1EB8" w:rsidRDefault="00EB1EB8" w:rsidP="00EB1EB8">
                            <w:pPr>
                              <w:spacing w:after="0" w:line="240" w:lineRule="auto"/>
                              <w:ind w:left="720"/>
                              <w:textDirection w:val="btLr"/>
                              <w:rPr>
                                <w:rFonts w:ascii="Neue Haas Grotesk Text Pro" w:eastAsia="Inter" w:hAnsi="Neue Haas Grotesk Text Pro" w:cs="Inter"/>
                                <w:color w:val="FFFFFF"/>
                                <w:sz w:val="28"/>
                                <w:szCs w:val="28"/>
                              </w:rPr>
                            </w:pPr>
                          </w:p>
                          <w:p w14:paraId="02A05C2B" w14:textId="77777777" w:rsidR="00EB1EB8" w:rsidRDefault="00EB1EB8" w:rsidP="00EB1EB8">
                            <w:pPr>
                              <w:spacing w:after="0" w:line="240" w:lineRule="auto"/>
                              <w:ind w:left="720"/>
                              <w:textDirection w:val="btLr"/>
                              <w:rPr>
                                <w:rFonts w:ascii="Neue Haas Grotesk Text Pro" w:eastAsia="Inter" w:hAnsi="Neue Haas Grotesk Text Pro" w:cs="Inter"/>
                                <w:color w:val="FFFFFF"/>
                                <w:sz w:val="28"/>
                                <w:szCs w:val="28"/>
                              </w:rPr>
                            </w:pPr>
                          </w:p>
                          <w:p w14:paraId="1FC678E9" w14:textId="4199758E" w:rsidR="00D32F9A" w:rsidRPr="00F96154" w:rsidRDefault="00C879D2" w:rsidP="00EB1EB8">
                            <w:pPr>
                              <w:spacing w:after="0" w:line="240" w:lineRule="auto"/>
                              <w:ind w:left="720"/>
                              <w:textDirection w:val="btLr"/>
                              <w:rPr>
                                <w:rFonts w:ascii="Neue Haas Grotesk Text Pro" w:eastAsia="Inter" w:hAnsi="Neue Haas Grotesk Text Pro" w:cs="Inter"/>
                                <w:color w:val="FFFFFF"/>
                                <w:szCs w:val="24"/>
                              </w:rPr>
                            </w:pPr>
                            <w:r w:rsidRPr="00F96154">
                              <w:rPr>
                                <w:rFonts w:ascii="Neue Haas Grotesk Text Pro" w:eastAsia="Inter" w:hAnsi="Neue Haas Grotesk Text Pro" w:cs="Inter"/>
                                <w:color w:val="FFFFFF"/>
                                <w:szCs w:val="24"/>
                              </w:rPr>
                              <w:t>V</w:t>
                            </w:r>
                            <w:r>
                              <w:rPr>
                                <w:rFonts w:ascii="Neue Haas Grotesk Text Pro" w:eastAsia="Inter" w:hAnsi="Neue Haas Grotesk Text Pro" w:cs="Inter"/>
                                <w:color w:val="FFFFFF"/>
                                <w:szCs w:val="24"/>
                              </w:rPr>
                              <w:t>2</w:t>
                            </w:r>
                            <w:r w:rsidR="006C4EC0" w:rsidRPr="00F96154">
                              <w:rPr>
                                <w:rFonts w:ascii="Neue Haas Grotesk Text Pro" w:eastAsia="Inter" w:hAnsi="Neue Haas Grotesk Text Pro" w:cs="Inter"/>
                                <w:color w:val="FFFFFF"/>
                                <w:szCs w:val="24"/>
                              </w:rPr>
                              <w:t xml:space="preserve">  </w:t>
                            </w:r>
                            <w:r w:rsidR="002571BD" w:rsidRPr="00F96154">
                              <w:rPr>
                                <w:rFonts w:ascii="Neue Haas Grotesk Text Pro" w:eastAsia="Inter" w:hAnsi="Neue Haas Grotesk Text Pro" w:cs="Inter"/>
                                <w:color w:val="FFFFFF"/>
                                <w:szCs w:val="24"/>
                              </w:rPr>
                              <w:t xml:space="preserve"> </w:t>
                            </w:r>
                            <w:r w:rsidR="00F96154" w:rsidRPr="00F96154">
                              <w:rPr>
                                <w:rFonts w:ascii="Neue Haas Grotesk Text Pro" w:eastAsia="Inter" w:hAnsi="Neue Haas Grotesk Text Pro" w:cs="Inter"/>
                                <w:color w:val="FFFFFF"/>
                                <w:szCs w:val="24"/>
                              </w:rPr>
                              <w:t>October</w:t>
                            </w:r>
                            <w:r w:rsidR="0051415D" w:rsidRPr="00F96154">
                              <w:rPr>
                                <w:rFonts w:ascii="Neue Haas Grotesk Text Pro" w:eastAsia="Inter" w:hAnsi="Neue Haas Grotesk Text Pro" w:cs="Inter"/>
                                <w:color w:val="FFFFFF"/>
                                <w:szCs w:val="24"/>
                              </w:rPr>
                              <w:t xml:space="preserve"> 2026</w:t>
                            </w:r>
                          </w:p>
                          <w:p w14:paraId="61CAAEDE" w14:textId="77777777" w:rsidR="00584F30" w:rsidRPr="002B38BD" w:rsidRDefault="00584F30">
                            <w:pPr>
                              <w:spacing w:after="0" w:line="240" w:lineRule="auto"/>
                              <w:textDirection w:val="btLr"/>
                              <w:rPr>
                                <w:rFonts w:ascii="Neue Haas Grotesk Text Pro" w:hAnsi="Neue Haas Grotesk Text Pro"/>
                                <w:sz w:val="24"/>
                                <w:szCs w:val="24"/>
                              </w:rPr>
                            </w:pPr>
                          </w:p>
                          <w:p w14:paraId="20B30A28" w14:textId="01BBDE31" w:rsidR="00584F30" w:rsidRDefault="00966217">
                            <w:pPr>
                              <w:spacing w:after="0" w:line="240" w:lineRule="auto"/>
                              <w:textDirection w:val="btLr"/>
                              <w:rPr>
                                <w:rFonts w:ascii="Neue Haas Grotesk Text Pro" w:eastAsia="Inter" w:hAnsi="Neue Haas Grotesk Text Pro" w:cs="Inter"/>
                                <w:color w:val="FFFFFF"/>
                                <w:sz w:val="20"/>
                                <w:szCs w:val="24"/>
                              </w:rPr>
                            </w:pPr>
                            <w:r w:rsidRPr="002B38BD">
                              <w:rPr>
                                <w:rFonts w:ascii="Neue Haas Grotesk Text Pro" w:eastAsia="Inter" w:hAnsi="Neue Haas Grotesk Text Pro" w:cs="Inter"/>
                                <w:color w:val="FFFFFF"/>
                                <w:sz w:val="20"/>
                                <w:szCs w:val="24"/>
                              </w:rPr>
                              <w:t xml:space="preserve">    </w:t>
                            </w:r>
                          </w:p>
                          <w:p w14:paraId="1F47B720" w14:textId="1D48F862" w:rsidR="00097150" w:rsidRDefault="00097150">
                            <w:pPr>
                              <w:spacing w:after="0" w:line="240" w:lineRule="auto"/>
                              <w:textDirection w:val="btLr"/>
                              <w:rPr>
                                <w:rFonts w:ascii="Neue Haas Grotesk Text Pro" w:eastAsia="Inter" w:hAnsi="Neue Haas Grotesk Text Pro" w:cs="Inter"/>
                                <w:color w:val="FFFFFF"/>
                                <w:sz w:val="20"/>
                                <w:szCs w:val="24"/>
                              </w:rPr>
                            </w:pPr>
                          </w:p>
                          <w:p w14:paraId="136D8319" w14:textId="77777777" w:rsidR="00097150" w:rsidRPr="002B38BD" w:rsidRDefault="00097150">
                            <w:pPr>
                              <w:spacing w:after="0" w:line="240" w:lineRule="auto"/>
                              <w:textDirection w:val="btLr"/>
                              <w:rPr>
                                <w:rFonts w:ascii="Neue Haas Grotesk Text Pro" w:hAnsi="Neue Haas Grotesk Text Pro"/>
                                <w:sz w:val="24"/>
                                <w:szCs w:val="24"/>
                              </w:rPr>
                            </w:pPr>
                          </w:p>
                          <w:p w14:paraId="0F9958A8" w14:textId="77777777" w:rsidR="00584F30" w:rsidRPr="002B38BD" w:rsidRDefault="00584F30">
                            <w:pPr>
                              <w:spacing w:after="0" w:line="240" w:lineRule="auto"/>
                              <w:textDirection w:val="btLr"/>
                              <w:rPr>
                                <w:rFonts w:ascii="Neue Haas Grotesk Text Pro" w:hAnsi="Neue Haas Grotesk Text Pro"/>
                                <w:sz w:val="24"/>
                                <w:szCs w:val="24"/>
                              </w:rPr>
                            </w:pPr>
                          </w:p>
                        </w:txbxContent>
                      </wps:txbx>
                      <wps:bodyPr spcFirstLastPara="1" wrap="square" lIns="91425" tIns="91425" rIns="91425" bIns="91425" anchor="ctr" anchorCtr="0">
                        <a:noAutofit/>
                      </wps:bodyPr>
                    </wps:wsp>
                  </a:graphicData>
                </a:graphic>
              </wp:anchor>
            </w:drawing>
          </mc:Choice>
          <mc:Fallback>
            <w:pict>
              <v:rect w14:anchorId="3F8B3980" id="Rectangle 56" o:spid="_x0000_s1029" style="position:absolute;margin-left:-.75pt;margin-top:0;width:421.15pt;height:421.15pt;z-index:251658242;visibility:visible;mso-wrap-style:square;mso-wrap-distance-left:0;mso-wrap-distance-top:0;mso-wrap-distance-right:0;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1qJ/zAEAAIsDAAAOAAAAZHJzL2Uyb0RvYy54bWysU8tu2zAQvBfoPxC815L8yEOwHBQJXBQI&#10;WgNpPoCiKIsARbK7tCX/fZeUE7vtreiF5nDXw5nhav0w9oYdFaB2tuLFLOdMWekabfcVf/2x/XTH&#10;GQZhG2GcVRU/KeQPm48f1oMv1dx1zjQKGJFYLAdf8S4EX2YZyk71AmfOK0vF1kEvAkHYZw2Igdh7&#10;k83z/CYbHDQenFSIdPo0Ffkm8betkuF726IKzFSctIW0QlrruGabtSj3IHyn5VmG+AcVvdCWLn2n&#10;ehJBsAPov6h6LcGha8NMuj5zbaulSh7ITZH/4ealE14lLxQO+veY8P/Rym/HF78DimHwWCJto4ux&#10;hT7+kj42VnyVF6vbFWenii8X89v5aopNjYFJKi/ym7tlTulKangDxJhdiDxg+KJcz+Km4kDvkuIS&#10;x2cMU+tbS7wXndHNVhuTAOzrRwPsKOIbrpbFYhvvJ/bf2oyNzdbFv03leJJdbMVdGOuR6YZkRop4&#10;UrvmtAOGXm41aXsWGHYCaAYKzgaai4rjz4MAxZn5ain4+2JJ/lm4BnAN6msgrOwcjZsMwNkEHkMa&#10;v0ns50NwrU4JXMScVdOLJ5fn6YwjdY1T1+Ub2vwCAAD//wMAUEsDBBQABgAIAAAAIQA+AwFn3gAA&#10;AAcBAAAPAAAAZHJzL2Rvd25yZXYueG1sTI/BTsMwEETvSPyDtUhcUOu0FBSFOFUF4sAJ0SCq3px4&#10;SSzidRS7Sfh7tid629GMZt/k29l1YsQhWE8KVssEBFLtjaVGwWf5ukhBhKjJ6M4TKvjFANvi+irX&#10;mfETfeC4j43gEgqZVtDG2GdShrpFp8PS90jsffvB6chyaKQZ9MTlrpPrJHmUTlviD63u8bnF+md/&#10;cgqmqrPpZvf2bsveHo53X6Wvxhelbm/m3ROIiHP8D8MZn9GhYKbKn8gE0SlYrB44qYAHsZtuEh5S&#10;nY/1Pcgil5f8xR8AAAD//wMAUEsBAi0AFAAGAAgAAAAhALaDOJL+AAAA4QEAABMAAAAAAAAAAAAA&#10;AAAAAAAAAFtDb250ZW50X1R5cGVzXS54bWxQSwECLQAUAAYACAAAACEAOP0h/9YAAACUAQAACwAA&#10;AAAAAAAAAAAAAAAvAQAAX3JlbHMvLnJlbHNQSwECLQAUAAYACAAAACEAkdaif8wBAACLAwAADgAA&#10;AAAAAAAAAAAAAAAuAgAAZHJzL2Uyb0RvYy54bWxQSwECLQAUAAYACAAAACEAPgMBZ94AAAAHAQAA&#10;DwAAAAAAAAAAAAAAAAAmBAAAZHJzL2Rvd25yZXYueG1sUEsFBgAAAAAEAAQA8wAAADEFAAAAAA==&#10;" fillcolor="#05413f" stroked="f">
                <v:textbox inset="2.53958mm,2.53958mm,2.53958mm,2.53958mm">
                  <w:txbxContent>
                    <w:p w14:paraId="07336826" w14:textId="7FEDCA39" w:rsidR="00584F30" w:rsidRPr="002B38BD" w:rsidRDefault="00966217">
                      <w:pPr>
                        <w:spacing w:after="0" w:line="240" w:lineRule="auto"/>
                        <w:textDirection w:val="btLr"/>
                        <w:rPr>
                          <w:rFonts w:ascii="Neue Haas Grotesk Text Pro" w:hAnsi="Neue Haas Grotesk Text Pro"/>
                          <w:sz w:val="24"/>
                          <w:szCs w:val="24"/>
                        </w:rPr>
                      </w:pPr>
                      <w:r w:rsidRPr="002B38BD">
                        <w:rPr>
                          <w:rFonts w:ascii="Neue Haas Grotesk Text Pro" w:eastAsia="Inter" w:hAnsi="Neue Haas Grotesk Text Pro" w:cs="Inter"/>
                          <w:b/>
                          <w:color w:val="FFFFFF"/>
                          <w:sz w:val="52"/>
                          <w:szCs w:val="24"/>
                        </w:rPr>
                        <w:t xml:space="preserve">    </w:t>
                      </w:r>
                    </w:p>
                    <w:p w14:paraId="5A2F2AA8" w14:textId="77777777" w:rsidR="00584F30" w:rsidRPr="002B38BD" w:rsidRDefault="00584F30">
                      <w:pPr>
                        <w:spacing w:after="0" w:line="240" w:lineRule="auto"/>
                        <w:textDirection w:val="btLr"/>
                        <w:rPr>
                          <w:rFonts w:ascii="Neue Haas Grotesk Text Pro" w:hAnsi="Neue Haas Grotesk Text Pro"/>
                          <w:sz w:val="24"/>
                          <w:szCs w:val="24"/>
                        </w:rPr>
                      </w:pPr>
                    </w:p>
                    <w:p w14:paraId="5E84595A" w14:textId="77777777" w:rsidR="00584F30" w:rsidRPr="002B38BD" w:rsidRDefault="00966217">
                      <w:pPr>
                        <w:spacing w:after="0" w:line="240" w:lineRule="auto"/>
                        <w:textDirection w:val="btLr"/>
                        <w:rPr>
                          <w:rFonts w:ascii="Neue Haas Grotesk Text Pro" w:hAnsi="Neue Haas Grotesk Text Pro"/>
                          <w:sz w:val="24"/>
                          <w:szCs w:val="24"/>
                        </w:rPr>
                      </w:pPr>
                      <w:r w:rsidRPr="002B38BD">
                        <w:rPr>
                          <w:rFonts w:ascii="Neue Haas Grotesk Text Pro" w:eastAsia="Inter" w:hAnsi="Neue Haas Grotesk Text Pro" w:cs="Inter"/>
                          <w:b/>
                          <w:color w:val="FFFFFF"/>
                          <w:sz w:val="52"/>
                          <w:szCs w:val="24"/>
                        </w:rPr>
                        <w:t xml:space="preserve">    </w:t>
                      </w:r>
                    </w:p>
                    <w:p w14:paraId="336266E9" w14:textId="7BDB5113" w:rsidR="00584F30" w:rsidRPr="002B38BD" w:rsidRDefault="00966217" w:rsidP="00097150">
                      <w:pPr>
                        <w:spacing w:after="0" w:line="240" w:lineRule="auto"/>
                        <w:textDirection w:val="btLr"/>
                        <w:rPr>
                          <w:rFonts w:ascii="Neue Haas Grotesk Text Pro" w:hAnsi="Neue Haas Grotesk Text Pro"/>
                          <w:sz w:val="24"/>
                          <w:szCs w:val="24"/>
                        </w:rPr>
                      </w:pPr>
                      <w:r w:rsidRPr="002B38BD">
                        <w:rPr>
                          <w:rFonts w:ascii="Neue Haas Grotesk Text Pro" w:eastAsia="Inter" w:hAnsi="Neue Haas Grotesk Text Pro" w:cs="Inter"/>
                          <w:b/>
                          <w:color w:val="FFFFFF"/>
                          <w:szCs w:val="24"/>
                        </w:rPr>
                        <w:t xml:space="preserve"> </w:t>
                      </w:r>
                      <w:r w:rsidRPr="002B38BD">
                        <w:rPr>
                          <w:rFonts w:ascii="Neue Haas Grotesk Text Pro" w:eastAsia="Inter" w:hAnsi="Neue Haas Grotesk Text Pro" w:cs="Inter"/>
                          <w:b/>
                          <w:color w:val="FFFFFF"/>
                          <w:sz w:val="52"/>
                          <w:szCs w:val="24"/>
                        </w:rPr>
                        <w:t xml:space="preserve">  </w:t>
                      </w:r>
                      <w:r w:rsidR="003502B0">
                        <w:rPr>
                          <w:rFonts w:ascii="Neue Haas Grotesk Text Pro" w:eastAsia="Inter" w:hAnsi="Neue Haas Grotesk Text Pro" w:cs="Inter"/>
                          <w:b/>
                          <w:color w:val="FFFFFF"/>
                          <w:sz w:val="52"/>
                          <w:szCs w:val="24"/>
                        </w:rPr>
                        <w:tab/>
                      </w:r>
                      <w:r w:rsidR="00E2101A">
                        <w:rPr>
                          <w:rFonts w:ascii="Neue Haas Grotesk Text Pro" w:eastAsia="Inter" w:hAnsi="Neue Haas Grotesk Text Pro" w:cs="Inter"/>
                          <w:b/>
                          <w:color w:val="FFFFFF"/>
                          <w:sz w:val="48"/>
                          <w:szCs w:val="24"/>
                        </w:rPr>
                        <w:t>High Street Support</w:t>
                      </w:r>
                      <w:r w:rsidR="00097150">
                        <w:rPr>
                          <w:rFonts w:ascii="Neue Haas Grotesk Text Pro" w:eastAsia="Inter" w:hAnsi="Neue Haas Grotesk Text Pro" w:cs="Inter"/>
                          <w:b/>
                          <w:color w:val="FFFFFF"/>
                          <w:sz w:val="48"/>
                          <w:szCs w:val="24"/>
                        </w:rPr>
                        <w:t xml:space="preserve"> Fund</w:t>
                      </w:r>
                    </w:p>
                    <w:p w14:paraId="6112CC90" w14:textId="4CD2E7A5" w:rsidR="00584F30" w:rsidRPr="002B38BD" w:rsidRDefault="00584F30">
                      <w:pPr>
                        <w:spacing w:after="0" w:line="240" w:lineRule="auto"/>
                        <w:textDirection w:val="btLr"/>
                        <w:rPr>
                          <w:rFonts w:ascii="Neue Haas Grotesk Text Pro" w:hAnsi="Neue Haas Grotesk Text Pro"/>
                          <w:sz w:val="24"/>
                          <w:szCs w:val="24"/>
                        </w:rPr>
                      </w:pPr>
                    </w:p>
                    <w:p w14:paraId="293E9AF0" w14:textId="52698979" w:rsidR="00584F30" w:rsidRDefault="00966217">
                      <w:pPr>
                        <w:spacing w:after="0" w:line="240" w:lineRule="auto"/>
                        <w:textDirection w:val="btLr"/>
                        <w:rPr>
                          <w:rFonts w:ascii="Neue Haas Grotesk Text Pro" w:eastAsia="Inter" w:hAnsi="Neue Haas Grotesk Text Pro" w:cs="Inter"/>
                          <w:b/>
                          <w:bCs/>
                          <w:color w:val="FFFFFF"/>
                          <w:sz w:val="28"/>
                          <w:szCs w:val="28"/>
                        </w:rPr>
                      </w:pPr>
                      <w:r w:rsidRPr="00097150">
                        <w:rPr>
                          <w:rFonts w:ascii="Neue Haas Grotesk Text Pro" w:eastAsia="Inter" w:hAnsi="Neue Haas Grotesk Text Pro" w:cs="Inter"/>
                          <w:color w:val="FFFFFF"/>
                          <w:sz w:val="28"/>
                          <w:szCs w:val="28"/>
                        </w:rPr>
                        <w:t xml:space="preserve">      </w:t>
                      </w:r>
                      <w:r w:rsidR="003502B0" w:rsidRPr="00097150">
                        <w:rPr>
                          <w:rFonts w:ascii="Neue Haas Grotesk Text Pro" w:eastAsia="Inter" w:hAnsi="Neue Haas Grotesk Text Pro" w:cs="Inter"/>
                          <w:color w:val="FFFFFF"/>
                          <w:sz w:val="28"/>
                          <w:szCs w:val="28"/>
                        </w:rPr>
                        <w:tab/>
                      </w:r>
                      <w:r w:rsidR="00097150" w:rsidRPr="00097150">
                        <w:rPr>
                          <w:rFonts w:ascii="Neue Haas Grotesk Text Pro" w:eastAsia="Inter" w:hAnsi="Neue Haas Grotesk Text Pro" w:cs="Inter"/>
                          <w:color w:val="FFFFFF"/>
                          <w:sz w:val="28"/>
                          <w:szCs w:val="28"/>
                        </w:rPr>
                        <w:t xml:space="preserve">Application Form </w:t>
                      </w:r>
                    </w:p>
                    <w:p w14:paraId="20F78C62" w14:textId="77777777" w:rsidR="00D32F9A" w:rsidRDefault="00D32F9A">
                      <w:pPr>
                        <w:spacing w:after="0" w:line="240" w:lineRule="auto"/>
                        <w:textDirection w:val="btLr"/>
                        <w:rPr>
                          <w:rFonts w:ascii="Neue Haas Grotesk Text Pro" w:eastAsia="Inter" w:hAnsi="Neue Haas Grotesk Text Pro" w:cs="Inter"/>
                          <w:b/>
                          <w:bCs/>
                          <w:color w:val="FFFFFF"/>
                          <w:sz w:val="28"/>
                          <w:szCs w:val="28"/>
                        </w:rPr>
                      </w:pPr>
                    </w:p>
                    <w:p w14:paraId="4138616E" w14:textId="77777777" w:rsidR="00EB1EB8" w:rsidRDefault="00EB1EB8" w:rsidP="00EB1EB8">
                      <w:pPr>
                        <w:spacing w:after="0" w:line="240" w:lineRule="auto"/>
                        <w:ind w:left="720"/>
                        <w:textDirection w:val="btLr"/>
                        <w:rPr>
                          <w:rFonts w:ascii="Neue Haas Grotesk Text Pro" w:eastAsia="Inter" w:hAnsi="Neue Haas Grotesk Text Pro" w:cs="Inter"/>
                          <w:color w:val="FFFFFF"/>
                          <w:sz w:val="28"/>
                          <w:szCs w:val="28"/>
                        </w:rPr>
                      </w:pPr>
                    </w:p>
                    <w:p w14:paraId="02A05C2B" w14:textId="77777777" w:rsidR="00EB1EB8" w:rsidRDefault="00EB1EB8" w:rsidP="00EB1EB8">
                      <w:pPr>
                        <w:spacing w:after="0" w:line="240" w:lineRule="auto"/>
                        <w:ind w:left="720"/>
                        <w:textDirection w:val="btLr"/>
                        <w:rPr>
                          <w:rFonts w:ascii="Neue Haas Grotesk Text Pro" w:eastAsia="Inter" w:hAnsi="Neue Haas Grotesk Text Pro" w:cs="Inter"/>
                          <w:color w:val="FFFFFF"/>
                          <w:sz w:val="28"/>
                          <w:szCs w:val="28"/>
                        </w:rPr>
                      </w:pPr>
                    </w:p>
                    <w:p w14:paraId="1FC678E9" w14:textId="4199758E" w:rsidR="00D32F9A" w:rsidRPr="00F96154" w:rsidRDefault="00C879D2" w:rsidP="00EB1EB8">
                      <w:pPr>
                        <w:spacing w:after="0" w:line="240" w:lineRule="auto"/>
                        <w:ind w:left="720"/>
                        <w:textDirection w:val="btLr"/>
                        <w:rPr>
                          <w:rFonts w:ascii="Neue Haas Grotesk Text Pro" w:eastAsia="Inter" w:hAnsi="Neue Haas Grotesk Text Pro" w:cs="Inter"/>
                          <w:color w:val="FFFFFF"/>
                          <w:szCs w:val="24"/>
                        </w:rPr>
                      </w:pPr>
                      <w:r w:rsidRPr="00F96154">
                        <w:rPr>
                          <w:rFonts w:ascii="Neue Haas Grotesk Text Pro" w:eastAsia="Inter" w:hAnsi="Neue Haas Grotesk Text Pro" w:cs="Inter"/>
                          <w:color w:val="FFFFFF"/>
                          <w:szCs w:val="24"/>
                        </w:rPr>
                        <w:t>V</w:t>
                      </w:r>
                      <w:r>
                        <w:rPr>
                          <w:rFonts w:ascii="Neue Haas Grotesk Text Pro" w:eastAsia="Inter" w:hAnsi="Neue Haas Grotesk Text Pro" w:cs="Inter"/>
                          <w:color w:val="FFFFFF"/>
                          <w:szCs w:val="24"/>
                        </w:rPr>
                        <w:t>2</w:t>
                      </w:r>
                      <w:r w:rsidR="006C4EC0" w:rsidRPr="00F96154">
                        <w:rPr>
                          <w:rFonts w:ascii="Neue Haas Grotesk Text Pro" w:eastAsia="Inter" w:hAnsi="Neue Haas Grotesk Text Pro" w:cs="Inter"/>
                          <w:color w:val="FFFFFF"/>
                          <w:szCs w:val="24"/>
                        </w:rPr>
                        <w:t xml:space="preserve">  </w:t>
                      </w:r>
                      <w:r w:rsidR="002571BD" w:rsidRPr="00F96154">
                        <w:rPr>
                          <w:rFonts w:ascii="Neue Haas Grotesk Text Pro" w:eastAsia="Inter" w:hAnsi="Neue Haas Grotesk Text Pro" w:cs="Inter"/>
                          <w:color w:val="FFFFFF"/>
                          <w:szCs w:val="24"/>
                        </w:rPr>
                        <w:t xml:space="preserve"> </w:t>
                      </w:r>
                      <w:r w:rsidR="00F96154" w:rsidRPr="00F96154">
                        <w:rPr>
                          <w:rFonts w:ascii="Neue Haas Grotesk Text Pro" w:eastAsia="Inter" w:hAnsi="Neue Haas Grotesk Text Pro" w:cs="Inter"/>
                          <w:color w:val="FFFFFF"/>
                          <w:szCs w:val="24"/>
                        </w:rPr>
                        <w:t>October</w:t>
                      </w:r>
                      <w:r w:rsidR="0051415D" w:rsidRPr="00F96154">
                        <w:rPr>
                          <w:rFonts w:ascii="Neue Haas Grotesk Text Pro" w:eastAsia="Inter" w:hAnsi="Neue Haas Grotesk Text Pro" w:cs="Inter"/>
                          <w:color w:val="FFFFFF"/>
                          <w:szCs w:val="24"/>
                        </w:rPr>
                        <w:t xml:space="preserve"> 2026</w:t>
                      </w:r>
                    </w:p>
                    <w:p w14:paraId="61CAAEDE" w14:textId="77777777" w:rsidR="00584F30" w:rsidRPr="002B38BD" w:rsidRDefault="00584F30">
                      <w:pPr>
                        <w:spacing w:after="0" w:line="240" w:lineRule="auto"/>
                        <w:textDirection w:val="btLr"/>
                        <w:rPr>
                          <w:rFonts w:ascii="Neue Haas Grotesk Text Pro" w:hAnsi="Neue Haas Grotesk Text Pro"/>
                          <w:sz w:val="24"/>
                          <w:szCs w:val="24"/>
                        </w:rPr>
                      </w:pPr>
                    </w:p>
                    <w:p w14:paraId="20B30A28" w14:textId="01BBDE31" w:rsidR="00584F30" w:rsidRDefault="00966217">
                      <w:pPr>
                        <w:spacing w:after="0" w:line="240" w:lineRule="auto"/>
                        <w:textDirection w:val="btLr"/>
                        <w:rPr>
                          <w:rFonts w:ascii="Neue Haas Grotesk Text Pro" w:eastAsia="Inter" w:hAnsi="Neue Haas Grotesk Text Pro" w:cs="Inter"/>
                          <w:color w:val="FFFFFF"/>
                          <w:sz w:val="20"/>
                          <w:szCs w:val="24"/>
                        </w:rPr>
                      </w:pPr>
                      <w:r w:rsidRPr="002B38BD">
                        <w:rPr>
                          <w:rFonts w:ascii="Neue Haas Grotesk Text Pro" w:eastAsia="Inter" w:hAnsi="Neue Haas Grotesk Text Pro" w:cs="Inter"/>
                          <w:color w:val="FFFFFF"/>
                          <w:sz w:val="20"/>
                          <w:szCs w:val="24"/>
                        </w:rPr>
                        <w:t xml:space="preserve">    </w:t>
                      </w:r>
                    </w:p>
                    <w:p w14:paraId="1F47B720" w14:textId="1D48F862" w:rsidR="00097150" w:rsidRDefault="00097150">
                      <w:pPr>
                        <w:spacing w:after="0" w:line="240" w:lineRule="auto"/>
                        <w:textDirection w:val="btLr"/>
                        <w:rPr>
                          <w:rFonts w:ascii="Neue Haas Grotesk Text Pro" w:eastAsia="Inter" w:hAnsi="Neue Haas Grotesk Text Pro" w:cs="Inter"/>
                          <w:color w:val="FFFFFF"/>
                          <w:sz w:val="20"/>
                          <w:szCs w:val="24"/>
                        </w:rPr>
                      </w:pPr>
                    </w:p>
                    <w:p w14:paraId="136D8319" w14:textId="77777777" w:rsidR="00097150" w:rsidRPr="002B38BD" w:rsidRDefault="00097150">
                      <w:pPr>
                        <w:spacing w:after="0" w:line="240" w:lineRule="auto"/>
                        <w:textDirection w:val="btLr"/>
                        <w:rPr>
                          <w:rFonts w:ascii="Neue Haas Grotesk Text Pro" w:hAnsi="Neue Haas Grotesk Text Pro"/>
                          <w:sz w:val="24"/>
                          <w:szCs w:val="24"/>
                        </w:rPr>
                      </w:pPr>
                    </w:p>
                    <w:p w14:paraId="0F9958A8" w14:textId="77777777" w:rsidR="00584F30" w:rsidRPr="002B38BD" w:rsidRDefault="00584F30">
                      <w:pPr>
                        <w:spacing w:after="0" w:line="240" w:lineRule="auto"/>
                        <w:textDirection w:val="btLr"/>
                        <w:rPr>
                          <w:rFonts w:ascii="Neue Haas Grotesk Text Pro" w:hAnsi="Neue Haas Grotesk Text Pro"/>
                          <w:sz w:val="24"/>
                          <w:szCs w:val="24"/>
                        </w:rPr>
                      </w:pPr>
                    </w:p>
                  </w:txbxContent>
                </v:textbox>
                <w10:wrap type="square" anchorx="page" anchory="page"/>
              </v:rect>
            </w:pict>
          </mc:Fallback>
        </mc:AlternateContent>
      </w:r>
      <w:r w:rsidR="00966217" w:rsidRPr="00C91B0E">
        <w:rPr>
          <w:rFonts w:ascii="Arial" w:hAnsi="Arial" w:cs="Arial"/>
        </w:rPr>
        <w:br w:type="page"/>
      </w:r>
    </w:p>
    <w:p w14:paraId="4796E904" w14:textId="1FF12392" w:rsidR="00C91B0E" w:rsidRDefault="00365839" w:rsidP="00097150">
      <w:pPr>
        <w:spacing w:after="0"/>
        <w:rPr>
          <w:rFonts w:ascii="Arial" w:eastAsia="Arial" w:hAnsi="Arial" w:cs="Arial"/>
          <w:b/>
          <w:color w:val="05413F"/>
          <w:sz w:val="34"/>
          <w:szCs w:val="34"/>
        </w:rPr>
      </w:pPr>
      <w:r>
        <w:rPr>
          <w:rFonts w:ascii="Arial" w:eastAsia="Arial" w:hAnsi="Arial" w:cs="Arial"/>
          <w:b/>
          <w:color w:val="05413F"/>
          <w:sz w:val="34"/>
          <w:szCs w:val="34"/>
        </w:rPr>
        <w:lastRenderedPageBreak/>
        <w:t>High Street Support</w:t>
      </w:r>
      <w:r w:rsidR="00097150">
        <w:rPr>
          <w:rFonts w:ascii="Arial" w:eastAsia="Arial" w:hAnsi="Arial" w:cs="Arial"/>
          <w:b/>
          <w:color w:val="05413F"/>
          <w:sz w:val="34"/>
          <w:szCs w:val="34"/>
        </w:rPr>
        <w:t xml:space="preserve"> Fund Application Form</w:t>
      </w:r>
    </w:p>
    <w:p w14:paraId="6232091F" w14:textId="3494D8B5" w:rsidR="00097150" w:rsidRDefault="00097150" w:rsidP="00097150">
      <w:pPr>
        <w:spacing w:after="0"/>
        <w:rPr>
          <w:rFonts w:ascii="Arial" w:eastAsia="Arial" w:hAnsi="Arial" w:cs="Arial"/>
          <w:b/>
          <w:color w:val="05413F"/>
          <w:sz w:val="34"/>
          <w:szCs w:val="34"/>
        </w:rPr>
      </w:pPr>
    </w:p>
    <w:p w14:paraId="16BF9520" w14:textId="5AC07CB9" w:rsidR="00097150" w:rsidRPr="00097150" w:rsidRDefault="00097150" w:rsidP="00B16FF5">
      <w:pPr>
        <w:tabs>
          <w:tab w:val="left" w:pos="2295"/>
        </w:tabs>
        <w:spacing w:after="0"/>
        <w:rPr>
          <w:rFonts w:ascii="Arial" w:eastAsia="Arial" w:hAnsi="Arial" w:cs="Arial"/>
          <w:sz w:val="28"/>
          <w:szCs w:val="28"/>
        </w:rPr>
      </w:pPr>
      <w:r w:rsidRPr="00097150">
        <w:rPr>
          <w:rFonts w:ascii="Arial" w:eastAsia="Arial" w:hAnsi="Arial" w:cs="Arial"/>
          <w:sz w:val="28"/>
          <w:szCs w:val="28"/>
        </w:rPr>
        <w:t>Introduction</w:t>
      </w:r>
      <w:r w:rsidR="00B16FF5">
        <w:rPr>
          <w:rFonts w:ascii="Arial" w:eastAsia="Arial" w:hAnsi="Arial" w:cs="Arial"/>
          <w:sz w:val="28"/>
          <w:szCs w:val="28"/>
        </w:rPr>
        <w:tab/>
      </w:r>
    </w:p>
    <w:p w14:paraId="1031DEA2" w14:textId="77777777" w:rsidR="006D3AE3" w:rsidRDefault="00417972" w:rsidP="00FA082C">
      <w:pPr>
        <w:spacing w:after="0"/>
        <w:rPr>
          <w:rFonts w:ascii="Arial" w:eastAsia="Arial" w:hAnsi="Arial" w:cs="Arial"/>
        </w:rPr>
      </w:pPr>
      <w:r w:rsidRPr="00417972">
        <w:rPr>
          <w:rFonts w:ascii="Arial" w:eastAsia="Arial" w:hAnsi="Arial" w:cs="Arial"/>
        </w:rPr>
        <w:t>Thank you for your interest in applying for a grant from the</w:t>
      </w:r>
      <w:r w:rsidR="0051415D">
        <w:rPr>
          <w:rFonts w:ascii="Arial" w:eastAsia="Arial" w:hAnsi="Arial" w:cs="Arial"/>
        </w:rPr>
        <w:t xml:space="preserve"> </w:t>
      </w:r>
      <w:r w:rsidR="00E2101A">
        <w:rPr>
          <w:rFonts w:ascii="Arial" w:eastAsia="Arial" w:hAnsi="Arial" w:cs="Arial"/>
        </w:rPr>
        <w:t xml:space="preserve">High Street Support </w:t>
      </w:r>
      <w:r w:rsidR="0051415D">
        <w:rPr>
          <w:rFonts w:ascii="Arial" w:eastAsia="Arial" w:hAnsi="Arial" w:cs="Arial"/>
        </w:rPr>
        <w:t>Fund</w:t>
      </w:r>
      <w:r w:rsidRPr="00417972">
        <w:rPr>
          <w:rFonts w:ascii="Arial" w:eastAsia="Arial" w:hAnsi="Arial" w:cs="Arial"/>
        </w:rPr>
        <w:t>.</w:t>
      </w:r>
    </w:p>
    <w:p w14:paraId="4FF09704" w14:textId="77777777" w:rsidR="007C7295" w:rsidRDefault="007C7295" w:rsidP="00FA082C">
      <w:pPr>
        <w:spacing w:after="0"/>
        <w:rPr>
          <w:rFonts w:ascii="Arial" w:eastAsia="Arial" w:hAnsi="Arial" w:cs="Arial"/>
        </w:rPr>
      </w:pPr>
    </w:p>
    <w:p w14:paraId="66FCCA0D" w14:textId="5BB1866F" w:rsidR="004A4C8E" w:rsidRPr="004A4C8E" w:rsidRDefault="004A4C8E" w:rsidP="004A4C8E">
      <w:pPr>
        <w:spacing w:after="0"/>
        <w:rPr>
          <w:rFonts w:ascii="Arial" w:eastAsia="Arial" w:hAnsi="Arial" w:cs="Arial"/>
        </w:rPr>
      </w:pPr>
      <w:r w:rsidRPr="004A4C8E">
        <w:rPr>
          <w:rFonts w:ascii="Arial" w:eastAsia="Arial" w:hAnsi="Arial" w:cs="Arial"/>
        </w:rPr>
        <w:t>Whilst Milton Keynes is known for its modern city centre, it is home to six traditional high streets in Newport Pagnell, Stony Stratford, Olney, Wolverton, Bletchley</w:t>
      </w:r>
      <w:r>
        <w:rPr>
          <w:rFonts w:ascii="Arial" w:eastAsia="Arial" w:hAnsi="Arial" w:cs="Arial"/>
        </w:rPr>
        <w:t xml:space="preserve"> (Queensway)</w:t>
      </w:r>
      <w:r w:rsidRPr="004A4C8E">
        <w:rPr>
          <w:rFonts w:ascii="Arial" w:eastAsia="Arial" w:hAnsi="Arial" w:cs="Arial"/>
        </w:rPr>
        <w:t xml:space="preserve"> and Woburn Sands. Each has their own distinctive character, heritage and mix of businesses, providing important destinations for shopping, leisure, culture and community activity.</w:t>
      </w:r>
    </w:p>
    <w:p w14:paraId="64DE272B" w14:textId="77777777" w:rsidR="004A4C8E" w:rsidRDefault="004A4C8E" w:rsidP="00FA082C">
      <w:pPr>
        <w:spacing w:after="0"/>
        <w:rPr>
          <w:rFonts w:ascii="Arial" w:eastAsia="Arial" w:hAnsi="Arial" w:cs="Arial"/>
        </w:rPr>
      </w:pPr>
    </w:p>
    <w:p w14:paraId="34819E3B" w14:textId="77777777" w:rsidR="00893A41" w:rsidRDefault="007C7295" w:rsidP="000A5F93">
      <w:pPr>
        <w:spacing w:after="0"/>
        <w:rPr>
          <w:rFonts w:ascii="Arial" w:eastAsia="Arial" w:hAnsi="Arial" w:cs="Arial"/>
        </w:rPr>
      </w:pPr>
      <w:r w:rsidRPr="007C7295">
        <w:rPr>
          <w:rFonts w:ascii="Arial" w:eastAsia="Arial" w:hAnsi="Arial" w:cs="Arial"/>
        </w:rPr>
        <w:t xml:space="preserve">The High Street Events Grant Programme </w:t>
      </w:r>
      <w:r>
        <w:rPr>
          <w:rFonts w:ascii="Arial" w:eastAsia="Arial" w:hAnsi="Arial" w:cs="Arial"/>
        </w:rPr>
        <w:t xml:space="preserve">is looking to </w:t>
      </w:r>
      <w:r w:rsidRPr="007C7295">
        <w:rPr>
          <w:rFonts w:ascii="Arial" w:eastAsia="Arial" w:hAnsi="Arial" w:cs="Arial"/>
        </w:rPr>
        <w:t xml:space="preserve">provide small grants of </w:t>
      </w:r>
      <w:r w:rsidRPr="007C7295">
        <w:rPr>
          <w:rFonts w:ascii="Arial" w:eastAsia="Arial" w:hAnsi="Arial" w:cs="Arial"/>
          <w:b/>
          <w:bCs/>
        </w:rPr>
        <w:t>up to £5,000</w:t>
      </w:r>
      <w:r w:rsidRPr="007C7295">
        <w:rPr>
          <w:rFonts w:ascii="Arial" w:eastAsia="Arial" w:hAnsi="Arial" w:cs="Arial"/>
        </w:rPr>
        <w:t xml:space="preserve"> </w:t>
      </w:r>
      <w:r>
        <w:rPr>
          <w:rFonts w:ascii="Arial" w:eastAsia="Arial" w:hAnsi="Arial" w:cs="Arial"/>
        </w:rPr>
        <w:t>for</w:t>
      </w:r>
      <w:r w:rsidRPr="007C7295">
        <w:rPr>
          <w:rFonts w:ascii="Arial" w:eastAsia="Arial" w:hAnsi="Arial" w:cs="Arial"/>
        </w:rPr>
        <w:t xml:space="preserve"> local organisations to deliver</w:t>
      </w:r>
      <w:r>
        <w:rPr>
          <w:rFonts w:ascii="Arial" w:eastAsia="Arial" w:hAnsi="Arial" w:cs="Arial"/>
        </w:rPr>
        <w:t xml:space="preserve"> High Street</w:t>
      </w:r>
      <w:r w:rsidRPr="007C7295">
        <w:rPr>
          <w:rFonts w:ascii="Arial" w:eastAsia="Arial" w:hAnsi="Arial" w:cs="Arial"/>
        </w:rPr>
        <w:t xml:space="preserve"> events</w:t>
      </w:r>
      <w:r w:rsidR="000A5F93">
        <w:rPr>
          <w:rFonts w:ascii="Arial" w:eastAsia="Arial" w:hAnsi="Arial" w:cs="Arial"/>
        </w:rPr>
        <w:t xml:space="preserve"> in</w:t>
      </w:r>
      <w:r w:rsidRPr="007C7295">
        <w:rPr>
          <w:rFonts w:ascii="Arial" w:eastAsia="Arial" w:hAnsi="Arial" w:cs="Arial"/>
        </w:rPr>
        <w:t xml:space="preserve"> 2027.</w:t>
      </w:r>
    </w:p>
    <w:p w14:paraId="3989B9A4" w14:textId="77777777" w:rsidR="00475EB1" w:rsidRDefault="00475EB1" w:rsidP="000A5F93">
      <w:pPr>
        <w:spacing w:after="0"/>
        <w:rPr>
          <w:rFonts w:ascii="Arial" w:eastAsia="Arial" w:hAnsi="Arial" w:cs="Arial"/>
        </w:rPr>
      </w:pPr>
    </w:p>
    <w:p w14:paraId="59D1EFEF" w14:textId="77777777" w:rsidR="00475EB1" w:rsidRPr="00475EB1" w:rsidRDefault="00475EB1" w:rsidP="00475EB1">
      <w:pPr>
        <w:spacing w:after="0"/>
        <w:rPr>
          <w:rFonts w:ascii="Arial" w:eastAsia="Arial" w:hAnsi="Arial" w:cs="Arial"/>
        </w:rPr>
      </w:pPr>
      <w:r w:rsidRPr="00475EB1">
        <w:rPr>
          <w:rFonts w:ascii="Arial" w:eastAsia="Arial" w:hAnsi="Arial" w:cs="Arial"/>
        </w:rPr>
        <w:t>Examples of eligible projects include:</w:t>
      </w:r>
    </w:p>
    <w:p w14:paraId="65EE87B4" w14:textId="77777777" w:rsidR="00475EB1" w:rsidRPr="00475EB1" w:rsidRDefault="00475EB1" w:rsidP="00475EB1">
      <w:pPr>
        <w:numPr>
          <w:ilvl w:val="0"/>
          <w:numId w:val="28"/>
        </w:numPr>
        <w:spacing w:after="0"/>
        <w:rPr>
          <w:rFonts w:ascii="Arial" w:eastAsia="Arial" w:hAnsi="Arial" w:cs="Arial"/>
        </w:rPr>
      </w:pPr>
      <w:r w:rsidRPr="00475EB1">
        <w:rPr>
          <w:rFonts w:ascii="Arial" w:eastAsia="Arial" w:hAnsi="Arial" w:cs="Arial"/>
        </w:rPr>
        <w:t>Heritage and cultural celebrations</w:t>
      </w:r>
    </w:p>
    <w:p w14:paraId="0AD8E31B" w14:textId="77777777" w:rsidR="00475EB1" w:rsidRPr="00475EB1" w:rsidRDefault="00475EB1" w:rsidP="00475EB1">
      <w:pPr>
        <w:numPr>
          <w:ilvl w:val="0"/>
          <w:numId w:val="28"/>
        </w:numPr>
        <w:spacing w:after="0"/>
        <w:rPr>
          <w:rFonts w:ascii="Arial" w:eastAsia="Arial" w:hAnsi="Arial" w:cs="Arial"/>
        </w:rPr>
      </w:pPr>
      <w:r w:rsidRPr="00475EB1">
        <w:rPr>
          <w:rFonts w:ascii="Arial" w:eastAsia="Arial" w:hAnsi="Arial" w:cs="Arial"/>
        </w:rPr>
        <w:t>Food and drink festivals</w:t>
      </w:r>
    </w:p>
    <w:p w14:paraId="3D8D26B3" w14:textId="77777777" w:rsidR="00475EB1" w:rsidRPr="00475EB1" w:rsidRDefault="00475EB1" w:rsidP="00475EB1">
      <w:pPr>
        <w:numPr>
          <w:ilvl w:val="0"/>
          <w:numId w:val="28"/>
        </w:numPr>
        <w:spacing w:after="0"/>
        <w:rPr>
          <w:rFonts w:ascii="Arial" w:eastAsia="Arial" w:hAnsi="Arial" w:cs="Arial"/>
        </w:rPr>
      </w:pPr>
      <w:r w:rsidRPr="00475EB1">
        <w:rPr>
          <w:rFonts w:ascii="Arial" w:eastAsia="Arial" w:hAnsi="Arial" w:cs="Arial"/>
        </w:rPr>
        <w:t>Artisan markets</w:t>
      </w:r>
    </w:p>
    <w:p w14:paraId="6B127B17" w14:textId="77777777" w:rsidR="00475EB1" w:rsidRPr="00475EB1" w:rsidRDefault="00475EB1" w:rsidP="00475EB1">
      <w:pPr>
        <w:numPr>
          <w:ilvl w:val="0"/>
          <w:numId w:val="28"/>
        </w:numPr>
        <w:spacing w:after="0"/>
        <w:rPr>
          <w:rFonts w:ascii="Arial" w:eastAsia="Arial" w:hAnsi="Arial" w:cs="Arial"/>
        </w:rPr>
      </w:pPr>
      <w:r w:rsidRPr="00475EB1">
        <w:rPr>
          <w:rFonts w:ascii="Arial" w:eastAsia="Arial" w:hAnsi="Arial" w:cs="Arial"/>
        </w:rPr>
        <w:t>Seasonal festivals</w:t>
      </w:r>
    </w:p>
    <w:p w14:paraId="3F0907EF" w14:textId="77777777" w:rsidR="00475EB1" w:rsidRPr="00475EB1" w:rsidRDefault="00475EB1" w:rsidP="00475EB1">
      <w:pPr>
        <w:numPr>
          <w:ilvl w:val="0"/>
          <w:numId w:val="28"/>
        </w:numPr>
        <w:spacing w:after="0"/>
        <w:rPr>
          <w:rFonts w:ascii="Arial" w:eastAsia="Arial" w:hAnsi="Arial" w:cs="Arial"/>
        </w:rPr>
      </w:pPr>
      <w:r w:rsidRPr="00475EB1">
        <w:rPr>
          <w:rFonts w:ascii="Arial" w:eastAsia="Arial" w:hAnsi="Arial" w:cs="Arial"/>
        </w:rPr>
        <w:t>Family fun days</w:t>
      </w:r>
    </w:p>
    <w:p w14:paraId="68330DB0" w14:textId="77777777" w:rsidR="00475EB1" w:rsidRDefault="00475EB1" w:rsidP="000A5F93">
      <w:pPr>
        <w:spacing w:after="0"/>
        <w:rPr>
          <w:rFonts w:ascii="Arial" w:eastAsia="Arial" w:hAnsi="Arial" w:cs="Arial"/>
        </w:rPr>
      </w:pPr>
    </w:p>
    <w:p w14:paraId="5675A823" w14:textId="6BA01A0B" w:rsidR="000A5F93" w:rsidRPr="00C87EF6" w:rsidRDefault="000A5F93" w:rsidP="000A5F93">
      <w:pPr>
        <w:spacing w:after="0"/>
        <w:rPr>
          <w:rFonts w:ascii="Arial" w:eastAsia="Arial" w:hAnsi="Arial" w:cs="Arial"/>
        </w:rPr>
      </w:pPr>
      <w:r w:rsidRPr="00C87EF6">
        <w:rPr>
          <w:rFonts w:ascii="Arial" w:eastAsia="Arial" w:hAnsi="Arial" w:cs="Arial"/>
        </w:rPr>
        <w:t>The fund aims to increase footfall, attract visitors, support local businesses and strengthen the vitality and appeal of these important local centres through community, cultural and business-focused events.</w:t>
      </w:r>
    </w:p>
    <w:p w14:paraId="7CCCE9A0" w14:textId="7AC0262C" w:rsidR="007C7295" w:rsidRDefault="007C7295" w:rsidP="00FA082C">
      <w:pPr>
        <w:spacing w:after="0"/>
        <w:rPr>
          <w:rFonts w:ascii="Arial" w:eastAsia="Arial" w:hAnsi="Arial" w:cs="Arial"/>
        </w:rPr>
      </w:pPr>
    </w:p>
    <w:p w14:paraId="4E89FE22" w14:textId="35896621" w:rsidR="00A95DA6" w:rsidRPr="004F5F09" w:rsidRDefault="00A95DA6" w:rsidP="00FA082C">
      <w:pPr>
        <w:spacing w:after="0"/>
        <w:rPr>
          <w:rFonts w:ascii="Arial" w:eastAsia="Arial" w:hAnsi="Arial" w:cs="Arial"/>
          <w:b/>
          <w:bCs/>
        </w:rPr>
      </w:pPr>
      <w:r w:rsidRPr="004F5F09">
        <w:rPr>
          <w:rFonts w:ascii="Arial" w:eastAsia="Arial" w:hAnsi="Arial" w:cs="Arial"/>
          <w:b/>
          <w:bCs/>
        </w:rPr>
        <w:t>The deadline for applications is</w:t>
      </w:r>
      <w:r w:rsidR="002B64AA">
        <w:rPr>
          <w:rFonts w:ascii="Arial" w:eastAsia="Arial" w:hAnsi="Arial" w:cs="Arial"/>
          <w:b/>
          <w:bCs/>
        </w:rPr>
        <w:t xml:space="preserve"> </w:t>
      </w:r>
      <w:r w:rsidR="001737D6">
        <w:rPr>
          <w:rFonts w:ascii="Arial" w:eastAsia="Arial" w:hAnsi="Arial" w:cs="Arial"/>
          <w:b/>
          <w:bCs/>
        </w:rPr>
        <w:t>midnight</w:t>
      </w:r>
      <w:r w:rsidRPr="004F5F09">
        <w:rPr>
          <w:rFonts w:ascii="Arial" w:eastAsia="Arial" w:hAnsi="Arial" w:cs="Arial"/>
          <w:b/>
          <w:bCs/>
        </w:rPr>
        <w:t xml:space="preserve"> </w:t>
      </w:r>
      <w:r w:rsidR="002B64AA">
        <w:rPr>
          <w:rFonts w:ascii="Arial" w:eastAsia="Arial" w:hAnsi="Arial" w:cs="Arial"/>
          <w:b/>
          <w:bCs/>
        </w:rPr>
        <w:t>8</w:t>
      </w:r>
      <w:r w:rsidR="004F5F09" w:rsidRPr="004F5F09">
        <w:rPr>
          <w:rFonts w:ascii="Arial" w:eastAsia="Arial" w:hAnsi="Arial" w:cs="Arial"/>
          <w:b/>
          <w:bCs/>
        </w:rPr>
        <w:t xml:space="preserve"> November 2026</w:t>
      </w:r>
      <w:r w:rsidR="001737D6">
        <w:rPr>
          <w:rFonts w:ascii="Arial" w:eastAsia="Arial" w:hAnsi="Arial" w:cs="Arial"/>
          <w:b/>
          <w:bCs/>
        </w:rPr>
        <w:t>.</w:t>
      </w:r>
    </w:p>
    <w:p w14:paraId="2AAADBB6" w14:textId="77777777" w:rsidR="00A95DA6" w:rsidRDefault="00A95DA6" w:rsidP="00FA082C">
      <w:pPr>
        <w:spacing w:after="0"/>
        <w:rPr>
          <w:rFonts w:ascii="Arial" w:eastAsia="Arial" w:hAnsi="Arial" w:cs="Arial"/>
        </w:rPr>
      </w:pPr>
    </w:p>
    <w:p w14:paraId="4675F568" w14:textId="5D96F501" w:rsidR="00C87EF6" w:rsidRDefault="00E656DF" w:rsidP="004A4C8E">
      <w:pPr>
        <w:spacing w:after="0"/>
        <w:rPr>
          <w:rFonts w:ascii="Arial" w:eastAsia="Arial" w:hAnsi="Arial" w:cs="Arial"/>
        </w:rPr>
      </w:pPr>
      <w:r>
        <w:rPr>
          <w:rFonts w:ascii="Arial" w:eastAsia="Arial" w:hAnsi="Arial" w:cs="Arial"/>
        </w:rPr>
        <w:t>The events</w:t>
      </w:r>
      <w:r w:rsidR="003F2A94">
        <w:rPr>
          <w:rFonts w:ascii="Arial" w:eastAsia="Arial" w:hAnsi="Arial" w:cs="Arial"/>
        </w:rPr>
        <w:t xml:space="preserve"> and activities must take place on</w:t>
      </w:r>
      <w:r w:rsidR="004A4C8E">
        <w:rPr>
          <w:rFonts w:ascii="Arial" w:eastAsia="Arial" w:hAnsi="Arial" w:cs="Arial"/>
        </w:rPr>
        <w:t>, or have a clear link to,</w:t>
      </w:r>
      <w:r w:rsidR="003F2A94">
        <w:rPr>
          <w:rFonts w:ascii="Arial" w:eastAsia="Arial" w:hAnsi="Arial" w:cs="Arial"/>
        </w:rPr>
        <w:t xml:space="preserve"> one of Milton Keynes’ </w:t>
      </w:r>
      <w:r w:rsidR="006D3AE3" w:rsidRPr="006D3AE3">
        <w:rPr>
          <w:rFonts w:ascii="Arial" w:eastAsia="Arial" w:hAnsi="Arial" w:cs="Arial"/>
        </w:rPr>
        <w:t>six traditional high streets</w:t>
      </w:r>
    </w:p>
    <w:p w14:paraId="5EDEE78A" w14:textId="77777777" w:rsidR="00C87EF6" w:rsidRDefault="00C87EF6" w:rsidP="00C87EF6">
      <w:pPr>
        <w:spacing w:after="0"/>
        <w:rPr>
          <w:rFonts w:ascii="Arial" w:eastAsia="Arial" w:hAnsi="Arial" w:cs="Arial"/>
        </w:rPr>
      </w:pPr>
    </w:p>
    <w:p w14:paraId="48C93CA9" w14:textId="77777777" w:rsidR="007B672C" w:rsidRPr="007B672C" w:rsidRDefault="007B672C" w:rsidP="007B672C">
      <w:pPr>
        <w:spacing w:after="0"/>
        <w:rPr>
          <w:rFonts w:ascii="Arial" w:eastAsia="Arial" w:hAnsi="Arial" w:cs="Arial"/>
        </w:rPr>
      </w:pPr>
      <w:r w:rsidRPr="007B672C">
        <w:rPr>
          <w:rFonts w:ascii="Arial" w:eastAsia="Arial" w:hAnsi="Arial" w:cs="Arial"/>
        </w:rPr>
        <w:t>Applications will be accepted from:</w:t>
      </w:r>
    </w:p>
    <w:p w14:paraId="6B29025F" w14:textId="0D4FD41B" w:rsidR="007B672C" w:rsidRPr="007B672C" w:rsidRDefault="007B672C" w:rsidP="007B672C">
      <w:pPr>
        <w:pStyle w:val="ListParagraph"/>
        <w:numPr>
          <w:ilvl w:val="0"/>
          <w:numId w:val="27"/>
        </w:numPr>
        <w:spacing w:after="0"/>
        <w:rPr>
          <w:rFonts w:ascii="Arial" w:eastAsia="Arial" w:hAnsi="Arial" w:cs="Arial"/>
        </w:rPr>
      </w:pPr>
      <w:r w:rsidRPr="007B672C">
        <w:rPr>
          <w:rFonts w:ascii="Arial" w:eastAsia="Arial" w:hAnsi="Arial" w:cs="Arial"/>
        </w:rPr>
        <w:t>Community and voluntary groups</w:t>
      </w:r>
    </w:p>
    <w:p w14:paraId="1F4CF4B1" w14:textId="7CBB4D8C" w:rsidR="007B672C" w:rsidRPr="007B672C" w:rsidRDefault="007B672C" w:rsidP="007B672C">
      <w:pPr>
        <w:pStyle w:val="ListParagraph"/>
        <w:numPr>
          <w:ilvl w:val="0"/>
          <w:numId w:val="27"/>
        </w:numPr>
        <w:spacing w:after="0"/>
        <w:rPr>
          <w:rFonts w:ascii="Arial" w:eastAsia="Arial" w:hAnsi="Arial" w:cs="Arial"/>
        </w:rPr>
      </w:pPr>
      <w:r w:rsidRPr="007B672C">
        <w:rPr>
          <w:rFonts w:ascii="Arial" w:eastAsia="Arial" w:hAnsi="Arial" w:cs="Arial"/>
        </w:rPr>
        <w:t>Residents' associations</w:t>
      </w:r>
    </w:p>
    <w:p w14:paraId="6653FFA4" w14:textId="07FE5987" w:rsidR="007B672C" w:rsidRPr="007B672C" w:rsidRDefault="007B672C" w:rsidP="007B672C">
      <w:pPr>
        <w:pStyle w:val="ListParagraph"/>
        <w:numPr>
          <w:ilvl w:val="0"/>
          <w:numId w:val="27"/>
        </w:numPr>
        <w:spacing w:after="0"/>
        <w:rPr>
          <w:rFonts w:ascii="Arial" w:eastAsia="Arial" w:hAnsi="Arial" w:cs="Arial"/>
        </w:rPr>
      </w:pPr>
      <w:r w:rsidRPr="007B672C">
        <w:rPr>
          <w:rFonts w:ascii="Arial" w:eastAsia="Arial" w:hAnsi="Arial" w:cs="Arial"/>
        </w:rPr>
        <w:t>Business associations and trader groups</w:t>
      </w:r>
    </w:p>
    <w:p w14:paraId="3F833283" w14:textId="743A4B0E" w:rsidR="007B672C" w:rsidRPr="007B672C" w:rsidRDefault="007B672C" w:rsidP="007B672C">
      <w:pPr>
        <w:pStyle w:val="ListParagraph"/>
        <w:numPr>
          <w:ilvl w:val="0"/>
          <w:numId w:val="27"/>
        </w:numPr>
        <w:spacing w:after="0"/>
        <w:rPr>
          <w:rFonts w:ascii="Arial" w:eastAsia="Arial" w:hAnsi="Arial" w:cs="Arial"/>
        </w:rPr>
      </w:pPr>
      <w:r w:rsidRPr="007B672C">
        <w:rPr>
          <w:rFonts w:ascii="Arial" w:eastAsia="Arial" w:hAnsi="Arial" w:cs="Arial"/>
        </w:rPr>
        <w:t>Charitable organisations</w:t>
      </w:r>
    </w:p>
    <w:p w14:paraId="27358FB4" w14:textId="6B0F5BD7" w:rsidR="007B672C" w:rsidRPr="007B672C" w:rsidRDefault="007B672C" w:rsidP="007B672C">
      <w:pPr>
        <w:pStyle w:val="ListParagraph"/>
        <w:numPr>
          <w:ilvl w:val="0"/>
          <w:numId w:val="27"/>
        </w:numPr>
        <w:spacing w:after="0"/>
        <w:rPr>
          <w:rFonts w:ascii="Arial" w:eastAsia="Arial" w:hAnsi="Arial" w:cs="Arial"/>
        </w:rPr>
      </w:pPr>
      <w:r w:rsidRPr="007B672C">
        <w:rPr>
          <w:rFonts w:ascii="Arial" w:eastAsia="Arial" w:hAnsi="Arial" w:cs="Arial"/>
        </w:rPr>
        <w:t>Community Interest Companies (CICs)</w:t>
      </w:r>
    </w:p>
    <w:p w14:paraId="5414E181" w14:textId="79198A34" w:rsidR="003F2A94" w:rsidRDefault="007B672C" w:rsidP="007B672C">
      <w:pPr>
        <w:pStyle w:val="ListParagraph"/>
        <w:numPr>
          <w:ilvl w:val="0"/>
          <w:numId w:val="27"/>
        </w:numPr>
        <w:spacing w:after="0"/>
        <w:rPr>
          <w:rFonts w:ascii="Arial" w:eastAsia="Arial" w:hAnsi="Arial" w:cs="Arial"/>
        </w:rPr>
      </w:pPr>
      <w:r w:rsidRPr="007B672C">
        <w:rPr>
          <w:rFonts w:ascii="Arial" w:eastAsia="Arial" w:hAnsi="Arial" w:cs="Arial"/>
        </w:rPr>
        <w:t>Town / Parish Councils</w:t>
      </w:r>
    </w:p>
    <w:p w14:paraId="6FCC6B67" w14:textId="77777777" w:rsidR="009F519C" w:rsidRDefault="009F519C" w:rsidP="00C87EF6">
      <w:pPr>
        <w:spacing w:after="0"/>
        <w:rPr>
          <w:rFonts w:ascii="Arial" w:eastAsia="Arial" w:hAnsi="Arial" w:cs="Arial"/>
        </w:rPr>
      </w:pPr>
    </w:p>
    <w:p w14:paraId="350774C9" w14:textId="367AF6FA" w:rsidR="009F519C" w:rsidRPr="00C87EF6" w:rsidRDefault="006960AF" w:rsidP="006960AF">
      <w:pPr>
        <w:spacing w:after="0"/>
        <w:rPr>
          <w:rFonts w:ascii="Arial" w:eastAsia="Arial" w:hAnsi="Arial" w:cs="Arial"/>
        </w:rPr>
      </w:pPr>
      <w:r w:rsidRPr="006960AF">
        <w:rPr>
          <w:rFonts w:ascii="Arial" w:eastAsia="Arial" w:hAnsi="Arial" w:cs="Arial"/>
        </w:rPr>
        <w:t>All costs associated with the event, such as road closures, must be covered by the grant or the overall proposal, and will not be funded by the City Council in addition to the grant from this scheme. It is possible to include the road closure costs within the request for grant funding.</w:t>
      </w:r>
    </w:p>
    <w:p w14:paraId="5FF208A9" w14:textId="77777777" w:rsidR="00111D6E" w:rsidRDefault="00111D6E" w:rsidP="00097150">
      <w:pPr>
        <w:spacing w:after="0"/>
        <w:rPr>
          <w:rFonts w:ascii="Arial" w:eastAsia="Arial" w:hAnsi="Arial" w:cs="Arial"/>
        </w:rPr>
      </w:pPr>
    </w:p>
    <w:p w14:paraId="74A2E162" w14:textId="77777777" w:rsidR="00B630A7" w:rsidRDefault="00B630A7" w:rsidP="00097150">
      <w:pPr>
        <w:spacing w:after="0"/>
        <w:rPr>
          <w:rFonts w:ascii="Arial" w:eastAsia="Arial" w:hAnsi="Arial" w:cs="Arial"/>
          <w:sz w:val="28"/>
          <w:szCs w:val="28"/>
        </w:rPr>
      </w:pPr>
    </w:p>
    <w:p w14:paraId="768DD10B" w14:textId="77777777" w:rsidR="0042505D" w:rsidRDefault="0042505D" w:rsidP="00097150">
      <w:pPr>
        <w:spacing w:after="0"/>
        <w:rPr>
          <w:rFonts w:ascii="Arial" w:eastAsia="Arial" w:hAnsi="Arial" w:cs="Arial"/>
          <w:sz w:val="28"/>
          <w:szCs w:val="28"/>
        </w:rPr>
      </w:pPr>
    </w:p>
    <w:p w14:paraId="53ADFD7A" w14:textId="77777777" w:rsidR="0042505D" w:rsidRDefault="0042505D" w:rsidP="00097150">
      <w:pPr>
        <w:spacing w:after="0"/>
        <w:rPr>
          <w:rFonts w:ascii="Arial" w:eastAsia="Arial" w:hAnsi="Arial" w:cs="Arial"/>
          <w:sz w:val="28"/>
          <w:szCs w:val="28"/>
        </w:rPr>
      </w:pPr>
    </w:p>
    <w:p w14:paraId="0176772E" w14:textId="77777777" w:rsidR="0042505D" w:rsidRDefault="0042505D" w:rsidP="00097150">
      <w:pPr>
        <w:spacing w:after="0"/>
        <w:rPr>
          <w:rFonts w:ascii="Arial" w:eastAsia="Arial" w:hAnsi="Arial" w:cs="Arial"/>
          <w:sz w:val="28"/>
          <w:szCs w:val="28"/>
        </w:rPr>
      </w:pPr>
    </w:p>
    <w:p w14:paraId="3D281B0D" w14:textId="77777777" w:rsidR="0042505D" w:rsidRDefault="0042505D" w:rsidP="00097150">
      <w:pPr>
        <w:spacing w:after="0"/>
        <w:rPr>
          <w:rFonts w:ascii="Arial" w:eastAsia="Arial" w:hAnsi="Arial" w:cs="Arial"/>
          <w:sz w:val="28"/>
          <w:szCs w:val="28"/>
        </w:rPr>
      </w:pPr>
    </w:p>
    <w:p w14:paraId="2B12FDFC" w14:textId="7A0A3512" w:rsidR="00097150" w:rsidRPr="00097150" w:rsidRDefault="00097150" w:rsidP="00097150">
      <w:pPr>
        <w:spacing w:after="0"/>
        <w:rPr>
          <w:rFonts w:ascii="Arial" w:eastAsia="Arial" w:hAnsi="Arial" w:cs="Arial"/>
          <w:sz w:val="28"/>
          <w:szCs w:val="28"/>
        </w:rPr>
      </w:pPr>
      <w:r w:rsidRPr="00097150">
        <w:rPr>
          <w:rFonts w:ascii="Arial" w:eastAsia="Arial" w:hAnsi="Arial" w:cs="Arial"/>
          <w:sz w:val="28"/>
          <w:szCs w:val="28"/>
        </w:rPr>
        <w:t xml:space="preserve">Applying to the </w:t>
      </w:r>
      <w:r w:rsidR="00365839">
        <w:rPr>
          <w:rFonts w:ascii="Arial" w:eastAsia="Arial" w:hAnsi="Arial" w:cs="Arial"/>
          <w:sz w:val="28"/>
          <w:szCs w:val="28"/>
        </w:rPr>
        <w:t xml:space="preserve">High Street Support </w:t>
      </w:r>
      <w:r w:rsidR="00003292">
        <w:rPr>
          <w:rFonts w:ascii="Arial" w:eastAsia="Arial" w:hAnsi="Arial" w:cs="Arial"/>
          <w:sz w:val="28"/>
          <w:szCs w:val="28"/>
        </w:rPr>
        <w:t>Fund</w:t>
      </w:r>
    </w:p>
    <w:p w14:paraId="2FCCBB81" w14:textId="77777777" w:rsidR="00097150" w:rsidRDefault="00097150" w:rsidP="00097150">
      <w:pPr>
        <w:spacing w:after="0"/>
        <w:rPr>
          <w:rFonts w:ascii="Arial" w:eastAsia="Arial" w:hAnsi="Arial" w:cs="Arial"/>
        </w:rPr>
      </w:pPr>
    </w:p>
    <w:p w14:paraId="50475281" w14:textId="7A68308A" w:rsidR="00097150" w:rsidRPr="00097150" w:rsidRDefault="00097150" w:rsidP="00097150">
      <w:pPr>
        <w:spacing w:after="0"/>
        <w:rPr>
          <w:rFonts w:ascii="Arial" w:eastAsia="Arial" w:hAnsi="Arial" w:cs="Arial"/>
        </w:rPr>
      </w:pPr>
      <w:r w:rsidRPr="00097150">
        <w:rPr>
          <w:rFonts w:ascii="Arial" w:eastAsia="Arial" w:hAnsi="Arial" w:cs="Arial"/>
        </w:rPr>
        <w:t>You are invited to complete this application form seeking funding from the Milton Keynes City Council.</w:t>
      </w:r>
    </w:p>
    <w:p w14:paraId="6C5BA060" w14:textId="77777777" w:rsidR="00097150" w:rsidRDefault="00097150" w:rsidP="00097150">
      <w:pPr>
        <w:spacing w:after="0"/>
        <w:rPr>
          <w:rFonts w:ascii="Arial" w:eastAsia="Arial" w:hAnsi="Arial" w:cs="Arial"/>
        </w:rPr>
      </w:pPr>
    </w:p>
    <w:p w14:paraId="5B3504C4" w14:textId="37C45971" w:rsidR="00097150" w:rsidRPr="00097150" w:rsidRDefault="00097150" w:rsidP="00097150">
      <w:pPr>
        <w:spacing w:after="0"/>
        <w:rPr>
          <w:rFonts w:ascii="Arial" w:eastAsia="Arial" w:hAnsi="Arial" w:cs="Arial"/>
          <w:b/>
          <w:bCs/>
        </w:rPr>
      </w:pPr>
      <w:r w:rsidRPr="00097150">
        <w:rPr>
          <w:rFonts w:ascii="Arial" w:eastAsia="Arial" w:hAnsi="Arial" w:cs="Arial"/>
          <w:b/>
          <w:bCs/>
        </w:rPr>
        <w:t xml:space="preserve">This application form should be completed and submitted electronically </w:t>
      </w:r>
      <w:r w:rsidR="00493E4E">
        <w:rPr>
          <w:rFonts w:ascii="Arial" w:eastAsia="Arial" w:hAnsi="Arial" w:cs="Arial"/>
          <w:b/>
          <w:bCs/>
        </w:rPr>
        <w:t>to</w:t>
      </w:r>
    </w:p>
    <w:p w14:paraId="1C60F80D" w14:textId="4CDD2BD6" w:rsidR="00097150" w:rsidRDefault="001A77D5" w:rsidP="00097150">
      <w:pPr>
        <w:spacing w:after="0"/>
        <w:rPr>
          <w:rFonts w:ascii="Arial" w:eastAsia="Arial" w:hAnsi="Arial" w:cs="Arial"/>
          <w:b/>
          <w:bCs/>
        </w:rPr>
      </w:pPr>
      <w:hyperlink r:id="rId19" w:history="1">
        <w:r w:rsidRPr="001A77D5">
          <w:rPr>
            <w:rFonts w:ascii="Arial" w:eastAsia="Arial" w:hAnsi="Arial" w:cs="Arial"/>
            <w:b/>
            <w:bCs/>
          </w:rPr>
          <w:t>enquiries@investmiltonkeynes.com</w:t>
        </w:r>
      </w:hyperlink>
    </w:p>
    <w:p w14:paraId="09B221C7" w14:textId="77777777" w:rsidR="001A77D5" w:rsidRPr="00097150" w:rsidRDefault="001A77D5" w:rsidP="00097150">
      <w:pPr>
        <w:spacing w:after="0"/>
        <w:rPr>
          <w:rFonts w:ascii="Arial" w:eastAsia="Arial" w:hAnsi="Arial" w:cs="Arial"/>
        </w:rPr>
      </w:pPr>
    </w:p>
    <w:p w14:paraId="31043CC1" w14:textId="2E348056" w:rsidR="00097150" w:rsidRPr="00097150" w:rsidRDefault="00097150" w:rsidP="00097150">
      <w:pPr>
        <w:spacing w:after="0"/>
        <w:rPr>
          <w:rFonts w:ascii="Arial" w:eastAsia="Arial" w:hAnsi="Arial" w:cs="Arial"/>
        </w:rPr>
      </w:pPr>
      <w:r w:rsidRPr="00097150">
        <w:rPr>
          <w:rFonts w:ascii="Arial" w:eastAsia="Arial" w:hAnsi="Arial" w:cs="Arial"/>
        </w:rPr>
        <w:t>Successful applicants will need to sign a grant funding agreement with Milton Keynes City Council and will also be</w:t>
      </w:r>
      <w:r>
        <w:rPr>
          <w:rFonts w:ascii="Arial" w:eastAsia="Arial" w:hAnsi="Arial" w:cs="Arial"/>
        </w:rPr>
        <w:t xml:space="preserve"> </w:t>
      </w:r>
      <w:r w:rsidRPr="00097150">
        <w:rPr>
          <w:rFonts w:ascii="Arial" w:eastAsia="Arial" w:hAnsi="Arial" w:cs="Arial"/>
        </w:rPr>
        <w:t xml:space="preserve">required to participate in an evaluation of their project to understand whether the proposed </w:t>
      </w:r>
      <w:r>
        <w:rPr>
          <w:rFonts w:ascii="Arial" w:eastAsia="Arial" w:hAnsi="Arial" w:cs="Arial"/>
        </w:rPr>
        <w:t xml:space="preserve">outputs and </w:t>
      </w:r>
      <w:r w:rsidRPr="00097150">
        <w:rPr>
          <w:rFonts w:ascii="Arial" w:eastAsia="Arial" w:hAnsi="Arial" w:cs="Arial"/>
        </w:rPr>
        <w:t>outcomes have been</w:t>
      </w:r>
      <w:r>
        <w:rPr>
          <w:rFonts w:ascii="Arial" w:eastAsia="Arial" w:hAnsi="Arial" w:cs="Arial"/>
        </w:rPr>
        <w:t xml:space="preserve"> </w:t>
      </w:r>
      <w:r w:rsidRPr="00097150">
        <w:rPr>
          <w:rFonts w:ascii="Arial" w:eastAsia="Arial" w:hAnsi="Arial" w:cs="Arial"/>
        </w:rPr>
        <w:t>met.</w:t>
      </w:r>
    </w:p>
    <w:p w14:paraId="35396C82" w14:textId="77777777" w:rsidR="00097150" w:rsidRDefault="00097150" w:rsidP="00097150">
      <w:pPr>
        <w:spacing w:after="0"/>
        <w:rPr>
          <w:rFonts w:ascii="Arial" w:eastAsia="Arial" w:hAnsi="Arial" w:cs="Arial"/>
        </w:rPr>
      </w:pPr>
    </w:p>
    <w:p w14:paraId="5A8A559B" w14:textId="4D2B666D" w:rsidR="00097150" w:rsidRDefault="00097150" w:rsidP="00097150">
      <w:pPr>
        <w:spacing w:after="0"/>
        <w:rPr>
          <w:rFonts w:ascii="Arial" w:eastAsia="Arial" w:hAnsi="Arial" w:cs="Arial"/>
        </w:rPr>
      </w:pPr>
      <w:r w:rsidRPr="00097150">
        <w:rPr>
          <w:rFonts w:ascii="Arial" w:eastAsia="Arial" w:hAnsi="Arial" w:cs="Arial"/>
        </w:rPr>
        <w:t>Should you require any clarification regarding completion of this form, please contact</w:t>
      </w:r>
      <w:r>
        <w:rPr>
          <w:rFonts w:ascii="Arial" w:eastAsia="Arial" w:hAnsi="Arial" w:cs="Arial"/>
        </w:rPr>
        <w:t xml:space="preserve"> </w:t>
      </w:r>
      <w:hyperlink r:id="rId20" w:history="1">
        <w:r w:rsidR="001A77D5" w:rsidRPr="001A77D5">
          <w:rPr>
            <w:rFonts w:ascii="Arial" w:eastAsia="Arial" w:hAnsi="Arial" w:cs="Arial"/>
          </w:rPr>
          <w:t>enquiries@investmiltonkeynes.com</w:t>
        </w:r>
      </w:hyperlink>
    </w:p>
    <w:p w14:paraId="4CDE5B36" w14:textId="219987F5" w:rsidR="00870EBF" w:rsidRDefault="00870EBF">
      <w:pPr>
        <w:rPr>
          <w:rFonts w:ascii="Arial" w:eastAsia="Arial" w:hAnsi="Arial" w:cs="Arial"/>
          <w:b/>
          <w:color w:val="05413F"/>
          <w:sz w:val="34"/>
          <w:szCs w:val="34"/>
        </w:rPr>
      </w:pPr>
    </w:p>
    <w:p w14:paraId="46B10E16" w14:textId="77777777" w:rsidR="00B16FF5" w:rsidRDefault="00B16FF5">
      <w:pPr>
        <w:rPr>
          <w:rFonts w:ascii="Arial" w:eastAsia="Arial" w:hAnsi="Arial" w:cs="Arial"/>
          <w:b/>
          <w:color w:val="05413F"/>
          <w:sz w:val="34"/>
          <w:szCs w:val="34"/>
        </w:rPr>
      </w:pPr>
    </w:p>
    <w:p w14:paraId="3B1AFCF0" w14:textId="77777777" w:rsidR="00B16FF5" w:rsidRDefault="00B16FF5">
      <w:pPr>
        <w:rPr>
          <w:rFonts w:ascii="Arial" w:eastAsia="Arial" w:hAnsi="Arial" w:cs="Arial"/>
          <w:b/>
          <w:color w:val="05413F"/>
          <w:sz w:val="34"/>
          <w:szCs w:val="34"/>
        </w:rPr>
      </w:pPr>
    </w:p>
    <w:p w14:paraId="22ADF6B3" w14:textId="304BA106" w:rsidR="00345838" w:rsidRPr="00345838" w:rsidRDefault="00345838" w:rsidP="00345838">
      <w:pPr>
        <w:rPr>
          <w:rFonts w:ascii="Arial" w:eastAsia="Arial" w:hAnsi="Arial" w:cs="Arial"/>
          <w:b/>
          <w:color w:val="05413F"/>
          <w:sz w:val="34"/>
          <w:szCs w:val="34"/>
        </w:rPr>
      </w:pPr>
      <w:r w:rsidRPr="00345838">
        <w:rPr>
          <w:rFonts w:ascii="Arial" w:eastAsia="Arial" w:hAnsi="Arial" w:cs="Arial"/>
          <w:b/>
          <w:color w:val="05413F"/>
          <w:sz w:val="34"/>
          <w:szCs w:val="34"/>
        </w:rPr>
        <w:t xml:space="preserve">Project Summary </w:t>
      </w:r>
      <w:r w:rsidRPr="00345838">
        <w:rPr>
          <w:rFonts w:ascii="Arial" w:eastAsia="Arial" w:hAnsi="Arial" w:cs="Arial"/>
          <w:b/>
          <w:color w:val="05413F"/>
        </w:rPr>
        <w:t>(not assessed)</w:t>
      </w:r>
    </w:p>
    <w:tbl>
      <w:tblPr>
        <w:tblStyle w:val="TableGrid"/>
        <w:tblW w:w="0" w:type="auto"/>
        <w:tblLook w:val="04A0" w:firstRow="1" w:lastRow="0" w:firstColumn="1" w:lastColumn="0" w:noHBand="0" w:noVBand="1"/>
      </w:tblPr>
      <w:tblGrid>
        <w:gridCol w:w="3823"/>
        <w:gridCol w:w="5919"/>
      </w:tblGrid>
      <w:tr w:rsidR="00345838" w14:paraId="0CE0160E" w14:textId="77777777" w:rsidTr="00345838">
        <w:tc>
          <w:tcPr>
            <w:tcW w:w="3823" w:type="dxa"/>
            <w:shd w:val="clear" w:color="auto" w:fill="DBE5F1" w:themeFill="accent1" w:themeFillTint="33"/>
          </w:tcPr>
          <w:p w14:paraId="06DDE961" w14:textId="77777777" w:rsidR="00345838" w:rsidRPr="00653A03" w:rsidRDefault="00345838" w:rsidP="00345838">
            <w:pPr>
              <w:autoSpaceDE w:val="0"/>
              <w:autoSpaceDN w:val="0"/>
              <w:adjustRightInd w:val="0"/>
              <w:rPr>
                <w:rFonts w:ascii="Arial" w:hAnsi="Arial" w:cs="Arial"/>
                <w:b/>
                <w:bCs/>
              </w:rPr>
            </w:pPr>
            <w:r>
              <w:rPr>
                <w:rFonts w:ascii="Arial" w:hAnsi="Arial" w:cs="Arial"/>
                <w:b/>
                <w:bCs/>
              </w:rPr>
              <w:t>Name of Organisation</w:t>
            </w:r>
          </w:p>
        </w:tc>
        <w:tc>
          <w:tcPr>
            <w:tcW w:w="5919" w:type="dxa"/>
          </w:tcPr>
          <w:p w14:paraId="0A4ED222" w14:textId="77777777" w:rsidR="00345838" w:rsidRPr="00653A03" w:rsidRDefault="00345838" w:rsidP="00345838">
            <w:pPr>
              <w:autoSpaceDE w:val="0"/>
              <w:autoSpaceDN w:val="0"/>
              <w:adjustRightInd w:val="0"/>
              <w:rPr>
                <w:rFonts w:ascii="Arial" w:hAnsi="Arial" w:cs="Arial"/>
              </w:rPr>
            </w:pPr>
          </w:p>
        </w:tc>
      </w:tr>
      <w:tr w:rsidR="00345838" w14:paraId="1F3C395A" w14:textId="77777777" w:rsidTr="00345838">
        <w:tc>
          <w:tcPr>
            <w:tcW w:w="3823" w:type="dxa"/>
            <w:shd w:val="clear" w:color="auto" w:fill="DBE5F1" w:themeFill="accent1" w:themeFillTint="33"/>
          </w:tcPr>
          <w:p w14:paraId="0BBAD74E" w14:textId="0F61D960" w:rsidR="00345838" w:rsidRPr="00653A03" w:rsidRDefault="00345838" w:rsidP="00345838">
            <w:pPr>
              <w:autoSpaceDE w:val="0"/>
              <w:autoSpaceDN w:val="0"/>
              <w:adjustRightInd w:val="0"/>
              <w:rPr>
                <w:rFonts w:ascii="Arial" w:hAnsi="Arial" w:cs="Arial"/>
              </w:rPr>
            </w:pPr>
            <w:r w:rsidRPr="00653A03">
              <w:rPr>
                <w:rFonts w:ascii="Arial" w:hAnsi="Arial" w:cs="Arial"/>
                <w:b/>
                <w:bCs/>
              </w:rPr>
              <w:t xml:space="preserve">Name of </w:t>
            </w:r>
            <w:r w:rsidR="009127C9">
              <w:rPr>
                <w:rFonts w:ascii="Arial" w:hAnsi="Arial" w:cs="Arial"/>
                <w:b/>
                <w:bCs/>
              </w:rPr>
              <w:t>Project</w:t>
            </w:r>
          </w:p>
        </w:tc>
        <w:tc>
          <w:tcPr>
            <w:tcW w:w="5919" w:type="dxa"/>
          </w:tcPr>
          <w:p w14:paraId="19E27200" w14:textId="77777777" w:rsidR="00345838" w:rsidRPr="00653A03" w:rsidRDefault="00345838" w:rsidP="00345838">
            <w:pPr>
              <w:autoSpaceDE w:val="0"/>
              <w:autoSpaceDN w:val="0"/>
              <w:adjustRightInd w:val="0"/>
              <w:rPr>
                <w:rFonts w:ascii="Arial" w:hAnsi="Arial" w:cs="Arial"/>
              </w:rPr>
            </w:pPr>
          </w:p>
        </w:tc>
      </w:tr>
      <w:tr w:rsidR="00345838" w14:paraId="37D3AA6A" w14:textId="77777777" w:rsidTr="00345838">
        <w:tc>
          <w:tcPr>
            <w:tcW w:w="3823" w:type="dxa"/>
            <w:shd w:val="clear" w:color="auto" w:fill="DBE5F1" w:themeFill="accent1" w:themeFillTint="33"/>
          </w:tcPr>
          <w:p w14:paraId="6470F2E2" w14:textId="65995DD5" w:rsidR="00345838" w:rsidRPr="00154111" w:rsidRDefault="009127C9" w:rsidP="00345838">
            <w:pPr>
              <w:autoSpaceDE w:val="0"/>
              <w:autoSpaceDN w:val="0"/>
              <w:adjustRightInd w:val="0"/>
              <w:rPr>
                <w:rFonts w:ascii="Arial" w:hAnsi="Arial" w:cs="Arial"/>
                <w:b/>
                <w:bCs/>
              </w:rPr>
            </w:pPr>
            <w:r>
              <w:rPr>
                <w:rFonts w:ascii="Arial" w:hAnsi="Arial" w:cs="Arial"/>
                <w:b/>
                <w:bCs/>
              </w:rPr>
              <w:t>Project</w:t>
            </w:r>
            <w:r w:rsidR="00345838" w:rsidRPr="00154111">
              <w:rPr>
                <w:rFonts w:ascii="Arial" w:hAnsi="Arial" w:cs="Arial"/>
                <w:b/>
                <w:bCs/>
              </w:rPr>
              <w:t xml:space="preserve"> Summary </w:t>
            </w:r>
            <w:r w:rsidR="00345838" w:rsidRPr="00735F9F">
              <w:rPr>
                <w:rFonts w:ascii="Arial" w:hAnsi="Arial" w:cs="Arial"/>
                <w:i/>
                <w:iCs/>
              </w:rPr>
              <w:t>(100 words</w:t>
            </w:r>
            <w:r w:rsidR="00345838">
              <w:rPr>
                <w:rFonts w:ascii="Arial" w:hAnsi="Arial" w:cs="Arial"/>
                <w:i/>
                <w:iCs/>
              </w:rPr>
              <w:t xml:space="preserve"> limit</w:t>
            </w:r>
            <w:r w:rsidR="00345838" w:rsidRPr="00735F9F">
              <w:rPr>
                <w:rFonts w:ascii="Arial" w:hAnsi="Arial" w:cs="Arial"/>
                <w:i/>
                <w:iCs/>
              </w:rPr>
              <w:t>)</w:t>
            </w:r>
          </w:p>
        </w:tc>
        <w:tc>
          <w:tcPr>
            <w:tcW w:w="5919" w:type="dxa"/>
          </w:tcPr>
          <w:p w14:paraId="5C22A2FD" w14:textId="77777777" w:rsidR="00345838" w:rsidRPr="00653A03" w:rsidRDefault="00345838" w:rsidP="00345838">
            <w:pPr>
              <w:autoSpaceDE w:val="0"/>
              <w:autoSpaceDN w:val="0"/>
              <w:adjustRightInd w:val="0"/>
              <w:rPr>
                <w:rFonts w:ascii="Arial" w:hAnsi="Arial" w:cs="Arial"/>
              </w:rPr>
            </w:pPr>
          </w:p>
        </w:tc>
      </w:tr>
      <w:tr w:rsidR="00345838" w14:paraId="732E429D" w14:textId="77777777" w:rsidTr="00345838">
        <w:tc>
          <w:tcPr>
            <w:tcW w:w="3823" w:type="dxa"/>
            <w:shd w:val="clear" w:color="auto" w:fill="DBE5F1" w:themeFill="accent1" w:themeFillTint="33"/>
          </w:tcPr>
          <w:p w14:paraId="4E3D6A91" w14:textId="77777777" w:rsidR="00345838" w:rsidRPr="00154111" w:rsidRDefault="00345838" w:rsidP="00345838">
            <w:pPr>
              <w:autoSpaceDE w:val="0"/>
              <w:autoSpaceDN w:val="0"/>
              <w:adjustRightInd w:val="0"/>
              <w:rPr>
                <w:rFonts w:ascii="Arial" w:hAnsi="Arial" w:cs="Arial"/>
                <w:b/>
                <w:bCs/>
              </w:rPr>
            </w:pPr>
            <w:r w:rsidRPr="00154111">
              <w:rPr>
                <w:rFonts w:ascii="Arial" w:hAnsi="Arial" w:cs="Arial"/>
                <w:b/>
                <w:bCs/>
              </w:rPr>
              <w:t>Amount Applied for</w:t>
            </w:r>
          </w:p>
        </w:tc>
        <w:tc>
          <w:tcPr>
            <w:tcW w:w="5919" w:type="dxa"/>
          </w:tcPr>
          <w:p w14:paraId="252E1026" w14:textId="77777777" w:rsidR="00345838" w:rsidRPr="00653A03" w:rsidRDefault="00345838" w:rsidP="00345838">
            <w:pPr>
              <w:autoSpaceDE w:val="0"/>
              <w:autoSpaceDN w:val="0"/>
              <w:adjustRightInd w:val="0"/>
              <w:rPr>
                <w:rFonts w:ascii="Arial" w:hAnsi="Arial" w:cs="Arial"/>
              </w:rPr>
            </w:pPr>
          </w:p>
        </w:tc>
      </w:tr>
      <w:tr w:rsidR="00345838" w14:paraId="451C4A19" w14:textId="77777777" w:rsidTr="00345838">
        <w:tc>
          <w:tcPr>
            <w:tcW w:w="3823" w:type="dxa"/>
            <w:shd w:val="clear" w:color="auto" w:fill="DBE5F1" w:themeFill="accent1" w:themeFillTint="33"/>
          </w:tcPr>
          <w:p w14:paraId="50BE85CF" w14:textId="77777777" w:rsidR="00345838" w:rsidRPr="00154111" w:rsidRDefault="00345838" w:rsidP="00345838">
            <w:pPr>
              <w:autoSpaceDE w:val="0"/>
              <w:autoSpaceDN w:val="0"/>
              <w:adjustRightInd w:val="0"/>
              <w:rPr>
                <w:rFonts w:ascii="Arial" w:hAnsi="Arial" w:cs="Arial"/>
                <w:b/>
                <w:bCs/>
              </w:rPr>
            </w:pPr>
            <w:r>
              <w:rPr>
                <w:rFonts w:ascii="Arial" w:hAnsi="Arial" w:cs="Arial"/>
                <w:b/>
                <w:bCs/>
              </w:rPr>
              <w:t>Where will the project be delivered?</w:t>
            </w:r>
          </w:p>
        </w:tc>
        <w:tc>
          <w:tcPr>
            <w:tcW w:w="5919" w:type="dxa"/>
          </w:tcPr>
          <w:p w14:paraId="38202AF2" w14:textId="77777777" w:rsidR="00345838" w:rsidRPr="00653A03" w:rsidRDefault="00345838" w:rsidP="00345838">
            <w:pPr>
              <w:autoSpaceDE w:val="0"/>
              <w:autoSpaceDN w:val="0"/>
              <w:adjustRightInd w:val="0"/>
              <w:rPr>
                <w:rFonts w:ascii="Arial" w:hAnsi="Arial" w:cs="Arial"/>
              </w:rPr>
            </w:pPr>
          </w:p>
        </w:tc>
      </w:tr>
      <w:tr w:rsidR="0039582C" w14:paraId="09AECEB9" w14:textId="77777777" w:rsidTr="00033245">
        <w:trPr>
          <w:trHeight w:val="70"/>
        </w:trPr>
        <w:tc>
          <w:tcPr>
            <w:tcW w:w="3823" w:type="dxa"/>
            <w:shd w:val="clear" w:color="auto" w:fill="DBE5F1" w:themeFill="accent1" w:themeFillTint="33"/>
          </w:tcPr>
          <w:p w14:paraId="69538628" w14:textId="464DF1B4" w:rsidR="0039582C" w:rsidRDefault="0039582C" w:rsidP="00345838">
            <w:pPr>
              <w:autoSpaceDE w:val="0"/>
              <w:autoSpaceDN w:val="0"/>
              <w:adjustRightInd w:val="0"/>
              <w:rPr>
                <w:rFonts w:ascii="Arial" w:hAnsi="Arial" w:cs="Arial"/>
                <w:b/>
                <w:bCs/>
              </w:rPr>
            </w:pPr>
            <w:r w:rsidRPr="00154111">
              <w:rPr>
                <w:rFonts w:ascii="Arial" w:hAnsi="Arial" w:cs="Arial"/>
                <w:b/>
                <w:bCs/>
              </w:rPr>
              <w:t>Deliverables (Outputs)</w:t>
            </w:r>
          </w:p>
          <w:p w14:paraId="444EAE02" w14:textId="77777777" w:rsidR="0039582C" w:rsidRPr="00154111" w:rsidRDefault="0039582C" w:rsidP="00345838">
            <w:pPr>
              <w:autoSpaceDE w:val="0"/>
              <w:autoSpaceDN w:val="0"/>
              <w:adjustRightInd w:val="0"/>
              <w:rPr>
                <w:rFonts w:ascii="Arial" w:hAnsi="Arial" w:cs="Arial"/>
                <w:b/>
                <w:bCs/>
              </w:rPr>
            </w:pPr>
          </w:p>
        </w:tc>
        <w:tc>
          <w:tcPr>
            <w:tcW w:w="5919" w:type="dxa"/>
          </w:tcPr>
          <w:p w14:paraId="6C12009F" w14:textId="77777777" w:rsidR="0039582C" w:rsidRPr="00653A03" w:rsidRDefault="0039582C" w:rsidP="00345838">
            <w:pPr>
              <w:autoSpaceDE w:val="0"/>
              <w:autoSpaceDN w:val="0"/>
              <w:adjustRightInd w:val="0"/>
              <w:rPr>
                <w:rFonts w:ascii="Arial" w:hAnsi="Arial" w:cs="Arial"/>
              </w:rPr>
            </w:pPr>
          </w:p>
        </w:tc>
      </w:tr>
    </w:tbl>
    <w:p w14:paraId="33B0BA70" w14:textId="77777777" w:rsidR="00DB4151" w:rsidRDefault="00DB4151">
      <w:pPr>
        <w:rPr>
          <w:rFonts w:ascii="Arial" w:eastAsia="Arial" w:hAnsi="Arial" w:cs="Arial"/>
        </w:rPr>
      </w:pPr>
      <w:r>
        <w:rPr>
          <w:rFonts w:ascii="Arial" w:eastAsia="Arial" w:hAnsi="Arial" w:cs="Arial"/>
        </w:rPr>
        <w:br w:type="page"/>
      </w:r>
    </w:p>
    <w:tbl>
      <w:tblPr>
        <w:tblStyle w:val="TableGrid"/>
        <w:tblW w:w="0" w:type="auto"/>
        <w:tblLook w:val="04A0" w:firstRow="1" w:lastRow="0" w:firstColumn="1" w:lastColumn="0" w:noHBand="0" w:noVBand="1"/>
      </w:tblPr>
      <w:tblGrid>
        <w:gridCol w:w="3539"/>
        <w:gridCol w:w="6203"/>
      </w:tblGrid>
      <w:tr w:rsidR="00DB4151" w14:paraId="1309D0F9" w14:textId="77777777" w:rsidTr="00674252">
        <w:tc>
          <w:tcPr>
            <w:tcW w:w="9742" w:type="dxa"/>
            <w:gridSpan w:val="2"/>
          </w:tcPr>
          <w:p w14:paraId="4EF4B26A" w14:textId="77777777" w:rsidR="00DB4151" w:rsidRPr="00DB4151" w:rsidRDefault="00DB4151" w:rsidP="00DB4151">
            <w:pPr>
              <w:rPr>
                <w:rFonts w:ascii="Arial" w:eastAsia="Arial" w:hAnsi="Arial" w:cs="Arial"/>
                <w:b/>
                <w:color w:val="05413F"/>
                <w:sz w:val="34"/>
                <w:szCs w:val="34"/>
              </w:rPr>
            </w:pPr>
            <w:r w:rsidRPr="00DB4151">
              <w:rPr>
                <w:rFonts w:ascii="Arial" w:eastAsia="Arial" w:hAnsi="Arial" w:cs="Arial"/>
                <w:b/>
                <w:color w:val="05413F"/>
                <w:sz w:val="34"/>
                <w:szCs w:val="34"/>
              </w:rPr>
              <w:lastRenderedPageBreak/>
              <w:t>Section 1:</w:t>
            </w:r>
          </w:p>
          <w:p w14:paraId="7DAF9E09" w14:textId="77777777" w:rsidR="00DB4151" w:rsidRDefault="00DB4151" w:rsidP="00DB4151">
            <w:pPr>
              <w:rPr>
                <w:rFonts w:ascii="Arial" w:eastAsia="Arial" w:hAnsi="Arial" w:cs="Arial"/>
                <w:b/>
                <w:color w:val="05413F"/>
                <w:sz w:val="34"/>
                <w:szCs w:val="34"/>
              </w:rPr>
            </w:pPr>
            <w:r w:rsidRPr="00DB4151">
              <w:rPr>
                <w:rFonts w:ascii="Arial" w:eastAsia="Arial" w:hAnsi="Arial" w:cs="Arial"/>
                <w:b/>
                <w:color w:val="05413F"/>
                <w:sz w:val="34"/>
                <w:szCs w:val="34"/>
              </w:rPr>
              <w:t>Applicant Information</w:t>
            </w:r>
          </w:p>
          <w:p w14:paraId="747DA402" w14:textId="1CBC44FF" w:rsidR="00DB4151" w:rsidRDefault="00DB4151" w:rsidP="00DB4151">
            <w:pPr>
              <w:rPr>
                <w:rFonts w:ascii="Arial" w:eastAsia="Arial" w:hAnsi="Arial" w:cs="Arial"/>
              </w:rPr>
            </w:pPr>
          </w:p>
        </w:tc>
      </w:tr>
      <w:tr w:rsidR="00DB4151" w14:paraId="3B2CD0CA" w14:textId="77777777" w:rsidTr="00063E94">
        <w:tc>
          <w:tcPr>
            <w:tcW w:w="3539" w:type="dxa"/>
          </w:tcPr>
          <w:p w14:paraId="6C9A8404" w14:textId="77777777" w:rsidR="00DB4151" w:rsidRDefault="00DB4151" w:rsidP="00DB4151">
            <w:pPr>
              <w:pStyle w:val="ListParagraph"/>
              <w:numPr>
                <w:ilvl w:val="1"/>
                <w:numId w:val="12"/>
              </w:numPr>
              <w:rPr>
                <w:rFonts w:ascii="Arial" w:eastAsia="Arial" w:hAnsi="Arial" w:cs="Arial"/>
              </w:rPr>
            </w:pPr>
            <w:r>
              <w:rPr>
                <w:rFonts w:ascii="Arial" w:eastAsia="Arial" w:hAnsi="Arial" w:cs="Arial"/>
              </w:rPr>
              <w:t>Name of Organisation</w:t>
            </w:r>
          </w:p>
          <w:p w14:paraId="7AA297D3" w14:textId="675CC265" w:rsidR="00852B63" w:rsidRPr="00DB4151" w:rsidRDefault="00852B63" w:rsidP="00852B63">
            <w:pPr>
              <w:pStyle w:val="ListParagraph"/>
              <w:rPr>
                <w:rFonts w:ascii="Arial" w:eastAsia="Arial" w:hAnsi="Arial" w:cs="Arial"/>
              </w:rPr>
            </w:pPr>
          </w:p>
        </w:tc>
        <w:tc>
          <w:tcPr>
            <w:tcW w:w="6203" w:type="dxa"/>
          </w:tcPr>
          <w:p w14:paraId="0C6FE18F" w14:textId="77777777" w:rsidR="00DB4151" w:rsidRDefault="00DB4151" w:rsidP="00DB4151">
            <w:pPr>
              <w:rPr>
                <w:rFonts w:ascii="Arial" w:eastAsia="Arial" w:hAnsi="Arial" w:cs="Arial"/>
              </w:rPr>
            </w:pPr>
          </w:p>
        </w:tc>
      </w:tr>
      <w:tr w:rsidR="00063E94" w14:paraId="7BA05AF0" w14:textId="77777777" w:rsidTr="00063E94">
        <w:tc>
          <w:tcPr>
            <w:tcW w:w="3539" w:type="dxa"/>
          </w:tcPr>
          <w:p w14:paraId="6A7B0226" w14:textId="192C457D" w:rsidR="00063E94" w:rsidRDefault="00063E94" w:rsidP="00DB4151">
            <w:pPr>
              <w:pStyle w:val="ListParagraph"/>
              <w:numPr>
                <w:ilvl w:val="1"/>
                <w:numId w:val="12"/>
              </w:numPr>
              <w:rPr>
                <w:rFonts w:ascii="Arial" w:eastAsia="Arial" w:hAnsi="Arial" w:cs="Arial"/>
              </w:rPr>
            </w:pPr>
            <w:r>
              <w:rPr>
                <w:rFonts w:ascii="Arial" w:eastAsia="Arial" w:hAnsi="Arial" w:cs="Arial"/>
              </w:rPr>
              <w:t>Name of lead applicant</w:t>
            </w:r>
          </w:p>
          <w:p w14:paraId="4152A4CF" w14:textId="50EB35C7" w:rsidR="00063E94" w:rsidRPr="00DB4151" w:rsidRDefault="00063E94" w:rsidP="00063E94">
            <w:pPr>
              <w:pStyle w:val="ListParagraph"/>
              <w:rPr>
                <w:rFonts w:ascii="Arial" w:eastAsia="Arial" w:hAnsi="Arial" w:cs="Arial"/>
              </w:rPr>
            </w:pPr>
          </w:p>
        </w:tc>
        <w:tc>
          <w:tcPr>
            <w:tcW w:w="6203" w:type="dxa"/>
          </w:tcPr>
          <w:p w14:paraId="033AA388" w14:textId="6951E6A4" w:rsidR="00063E94" w:rsidRDefault="00063E94" w:rsidP="00DB4151">
            <w:pPr>
              <w:rPr>
                <w:rFonts w:ascii="Arial" w:eastAsia="Arial" w:hAnsi="Arial" w:cs="Arial"/>
              </w:rPr>
            </w:pPr>
          </w:p>
        </w:tc>
      </w:tr>
      <w:tr w:rsidR="00063E94" w14:paraId="4AE6E3AD" w14:textId="77777777" w:rsidTr="00063E94">
        <w:tc>
          <w:tcPr>
            <w:tcW w:w="3539" w:type="dxa"/>
          </w:tcPr>
          <w:p w14:paraId="51CDB4C8" w14:textId="09FBB568" w:rsidR="00063E94" w:rsidRPr="00DB4151" w:rsidRDefault="00063E94" w:rsidP="00DB4151">
            <w:pPr>
              <w:pStyle w:val="ListParagraph"/>
              <w:numPr>
                <w:ilvl w:val="1"/>
                <w:numId w:val="12"/>
              </w:numPr>
              <w:rPr>
                <w:rFonts w:ascii="Arial" w:eastAsia="Arial" w:hAnsi="Arial" w:cs="Arial"/>
              </w:rPr>
            </w:pPr>
            <w:r>
              <w:rPr>
                <w:rFonts w:ascii="Arial" w:eastAsia="Arial" w:hAnsi="Arial" w:cs="Arial"/>
              </w:rPr>
              <w:t>Position within Organisation</w:t>
            </w:r>
          </w:p>
        </w:tc>
        <w:tc>
          <w:tcPr>
            <w:tcW w:w="6203" w:type="dxa"/>
          </w:tcPr>
          <w:p w14:paraId="1CB445CF" w14:textId="19FC0461" w:rsidR="00063E94" w:rsidRDefault="00063E94" w:rsidP="00DB4151">
            <w:pPr>
              <w:rPr>
                <w:rFonts w:ascii="Arial" w:eastAsia="Arial" w:hAnsi="Arial" w:cs="Arial"/>
              </w:rPr>
            </w:pPr>
          </w:p>
        </w:tc>
      </w:tr>
      <w:tr w:rsidR="00063E94" w14:paraId="3373C869" w14:textId="77777777" w:rsidTr="00063E94">
        <w:tc>
          <w:tcPr>
            <w:tcW w:w="3539" w:type="dxa"/>
          </w:tcPr>
          <w:p w14:paraId="0FBE0113" w14:textId="77777777" w:rsidR="00063E94" w:rsidRDefault="00063E94" w:rsidP="00DB4151">
            <w:pPr>
              <w:pStyle w:val="ListParagraph"/>
              <w:numPr>
                <w:ilvl w:val="1"/>
                <w:numId w:val="12"/>
              </w:numPr>
              <w:rPr>
                <w:rFonts w:ascii="Arial" w:eastAsia="Arial" w:hAnsi="Arial" w:cs="Arial"/>
              </w:rPr>
            </w:pPr>
            <w:r>
              <w:rPr>
                <w:rFonts w:ascii="Arial" w:eastAsia="Arial" w:hAnsi="Arial" w:cs="Arial"/>
              </w:rPr>
              <w:t>Contact email address</w:t>
            </w:r>
          </w:p>
          <w:p w14:paraId="70802F57" w14:textId="01360081" w:rsidR="00063E94" w:rsidRDefault="00063E94" w:rsidP="00063E94">
            <w:pPr>
              <w:pStyle w:val="ListParagraph"/>
              <w:rPr>
                <w:rFonts w:ascii="Arial" w:eastAsia="Arial" w:hAnsi="Arial" w:cs="Arial"/>
              </w:rPr>
            </w:pPr>
          </w:p>
        </w:tc>
        <w:tc>
          <w:tcPr>
            <w:tcW w:w="6203" w:type="dxa"/>
          </w:tcPr>
          <w:p w14:paraId="04184DF8" w14:textId="77777777" w:rsidR="00063E94" w:rsidRDefault="00063E94" w:rsidP="00DB4151">
            <w:pPr>
              <w:rPr>
                <w:rFonts w:ascii="Arial" w:eastAsia="Arial" w:hAnsi="Arial" w:cs="Arial"/>
              </w:rPr>
            </w:pPr>
          </w:p>
        </w:tc>
      </w:tr>
      <w:tr w:rsidR="00063E94" w14:paraId="4394D41D" w14:textId="77777777" w:rsidTr="00063E94">
        <w:tc>
          <w:tcPr>
            <w:tcW w:w="3539" w:type="dxa"/>
          </w:tcPr>
          <w:p w14:paraId="216C404B" w14:textId="77777777" w:rsidR="00063E94" w:rsidRDefault="00063E94" w:rsidP="00DB4151">
            <w:pPr>
              <w:pStyle w:val="ListParagraph"/>
              <w:numPr>
                <w:ilvl w:val="1"/>
                <w:numId w:val="12"/>
              </w:numPr>
              <w:rPr>
                <w:rFonts w:ascii="Arial" w:eastAsia="Arial" w:hAnsi="Arial" w:cs="Arial"/>
              </w:rPr>
            </w:pPr>
            <w:r>
              <w:rPr>
                <w:rFonts w:ascii="Arial" w:eastAsia="Arial" w:hAnsi="Arial" w:cs="Arial"/>
              </w:rPr>
              <w:t>Contact telephone number</w:t>
            </w:r>
          </w:p>
          <w:p w14:paraId="06E96CDB" w14:textId="073BEFD4" w:rsidR="00063E94" w:rsidRDefault="00063E94" w:rsidP="00063E94">
            <w:pPr>
              <w:pStyle w:val="ListParagraph"/>
              <w:rPr>
                <w:rFonts w:ascii="Arial" w:eastAsia="Arial" w:hAnsi="Arial" w:cs="Arial"/>
              </w:rPr>
            </w:pPr>
          </w:p>
        </w:tc>
        <w:tc>
          <w:tcPr>
            <w:tcW w:w="6203" w:type="dxa"/>
          </w:tcPr>
          <w:p w14:paraId="511C3E74" w14:textId="77777777" w:rsidR="00063E94" w:rsidRDefault="00063E94" w:rsidP="00DB4151">
            <w:pPr>
              <w:rPr>
                <w:rFonts w:ascii="Arial" w:eastAsia="Arial" w:hAnsi="Arial" w:cs="Arial"/>
              </w:rPr>
            </w:pPr>
          </w:p>
        </w:tc>
      </w:tr>
      <w:tr w:rsidR="00063E94" w14:paraId="545266B3" w14:textId="77777777" w:rsidTr="00063E94">
        <w:tc>
          <w:tcPr>
            <w:tcW w:w="3539" w:type="dxa"/>
          </w:tcPr>
          <w:p w14:paraId="71DD4095" w14:textId="008A2223" w:rsidR="00063E94" w:rsidRDefault="00063E94" w:rsidP="00DB4151">
            <w:pPr>
              <w:pStyle w:val="ListParagraph"/>
              <w:numPr>
                <w:ilvl w:val="1"/>
                <w:numId w:val="12"/>
              </w:numPr>
              <w:rPr>
                <w:rFonts w:ascii="Arial" w:eastAsia="Arial" w:hAnsi="Arial" w:cs="Arial"/>
              </w:rPr>
            </w:pPr>
            <w:r>
              <w:rPr>
                <w:rFonts w:ascii="Arial" w:eastAsia="Arial" w:hAnsi="Arial" w:cs="Arial"/>
              </w:rPr>
              <w:t>Registered Address</w:t>
            </w:r>
          </w:p>
          <w:p w14:paraId="16B936A5" w14:textId="42AFEB28" w:rsidR="00063E94" w:rsidRPr="00DB4151" w:rsidRDefault="00063E94" w:rsidP="00852B63">
            <w:pPr>
              <w:pStyle w:val="ListParagraph"/>
              <w:rPr>
                <w:rFonts w:ascii="Arial" w:eastAsia="Arial" w:hAnsi="Arial" w:cs="Arial"/>
              </w:rPr>
            </w:pPr>
          </w:p>
        </w:tc>
        <w:tc>
          <w:tcPr>
            <w:tcW w:w="6203" w:type="dxa"/>
          </w:tcPr>
          <w:p w14:paraId="62077CFA" w14:textId="77777777" w:rsidR="00063E94" w:rsidRDefault="00063E94" w:rsidP="00DB4151">
            <w:pPr>
              <w:rPr>
                <w:rFonts w:ascii="Arial" w:eastAsia="Arial" w:hAnsi="Arial" w:cs="Arial"/>
              </w:rPr>
            </w:pPr>
          </w:p>
        </w:tc>
      </w:tr>
      <w:tr w:rsidR="00063E94" w14:paraId="46335D95" w14:textId="77777777" w:rsidTr="00063E94">
        <w:tc>
          <w:tcPr>
            <w:tcW w:w="3539" w:type="dxa"/>
          </w:tcPr>
          <w:p w14:paraId="5534D4AC" w14:textId="203E62E8" w:rsidR="00063E94" w:rsidRPr="00063E94" w:rsidRDefault="00063E94" w:rsidP="00063E94">
            <w:pPr>
              <w:pStyle w:val="ListParagraph"/>
              <w:numPr>
                <w:ilvl w:val="1"/>
                <w:numId w:val="12"/>
              </w:numPr>
              <w:rPr>
                <w:rFonts w:ascii="Arial" w:eastAsia="Arial" w:hAnsi="Arial" w:cs="Arial"/>
              </w:rPr>
            </w:pPr>
            <w:r>
              <w:rPr>
                <w:rFonts w:ascii="Arial" w:eastAsia="Arial" w:hAnsi="Arial" w:cs="Arial"/>
              </w:rPr>
              <w:t>Delivery Address (if different to above)</w:t>
            </w:r>
          </w:p>
        </w:tc>
        <w:tc>
          <w:tcPr>
            <w:tcW w:w="6203" w:type="dxa"/>
          </w:tcPr>
          <w:p w14:paraId="66CF9FD3" w14:textId="77777777" w:rsidR="00063E94" w:rsidRDefault="00063E94" w:rsidP="00DB4151">
            <w:pPr>
              <w:rPr>
                <w:rFonts w:ascii="Arial" w:eastAsia="Arial" w:hAnsi="Arial" w:cs="Arial"/>
              </w:rPr>
            </w:pPr>
          </w:p>
        </w:tc>
      </w:tr>
      <w:tr w:rsidR="00852B63" w14:paraId="21535448" w14:textId="77777777" w:rsidTr="00063E94">
        <w:tc>
          <w:tcPr>
            <w:tcW w:w="3539" w:type="dxa"/>
          </w:tcPr>
          <w:p w14:paraId="09C2502F" w14:textId="77777777" w:rsidR="00852B63" w:rsidRDefault="00852B63" w:rsidP="00852B63">
            <w:pPr>
              <w:pStyle w:val="ListParagraph"/>
              <w:numPr>
                <w:ilvl w:val="1"/>
                <w:numId w:val="12"/>
              </w:numPr>
              <w:rPr>
                <w:rFonts w:ascii="Arial" w:eastAsia="Arial" w:hAnsi="Arial" w:cs="Arial"/>
              </w:rPr>
            </w:pPr>
            <w:r>
              <w:rPr>
                <w:rFonts w:ascii="Arial" w:eastAsia="Arial" w:hAnsi="Arial" w:cs="Arial"/>
              </w:rPr>
              <w:t>Organisation type</w:t>
            </w:r>
          </w:p>
          <w:p w14:paraId="783ABFBC" w14:textId="5D7FC556" w:rsidR="00852B63" w:rsidRPr="00852B63" w:rsidRDefault="00852B63" w:rsidP="00852B63">
            <w:pPr>
              <w:pStyle w:val="ListParagraph"/>
              <w:rPr>
                <w:rFonts w:ascii="Arial" w:eastAsia="Arial" w:hAnsi="Arial" w:cs="Arial"/>
              </w:rPr>
            </w:pPr>
          </w:p>
        </w:tc>
        <w:tc>
          <w:tcPr>
            <w:tcW w:w="6203" w:type="dxa"/>
          </w:tcPr>
          <w:p w14:paraId="54AD8EFD" w14:textId="77777777" w:rsidR="00852B63" w:rsidRDefault="00852B63" w:rsidP="00DB4151">
            <w:pPr>
              <w:rPr>
                <w:rFonts w:ascii="Arial" w:eastAsia="Arial" w:hAnsi="Arial" w:cs="Arial"/>
              </w:rPr>
            </w:pPr>
          </w:p>
        </w:tc>
      </w:tr>
      <w:tr w:rsidR="00852B63" w14:paraId="08C5F797" w14:textId="77777777" w:rsidTr="00063E94">
        <w:tc>
          <w:tcPr>
            <w:tcW w:w="3539" w:type="dxa"/>
          </w:tcPr>
          <w:p w14:paraId="74AF9D96" w14:textId="77777777" w:rsidR="00852B63" w:rsidRDefault="00852B63" w:rsidP="00852B63">
            <w:pPr>
              <w:pStyle w:val="ListParagraph"/>
              <w:numPr>
                <w:ilvl w:val="1"/>
                <w:numId w:val="12"/>
              </w:numPr>
              <w:rPr>
                <w:rFonts w:ascii="Arial" w:eastAsia="Arial" w:hAnsi="Arial" w:cs="Arial"/>
              </w:rPr>
            </w:pPr>
            <w:r w:rsidRPr="00852B63">
              <w:rPr>
                <w:rFonts w:ascii="Arial" w:eastAsia="Arial" w:hAnsi="Arial" w:cs="Arial"/>
              </w:rPr>
              <w:t>Charity or company registration number</w:t>
            </w:r>
          </w:p>
          <w:p w14:paraId="14D515DE" w14:textId="2A0AA02D" w:rsidR="00063E94" w:rsidRPr="00063E94" w:rsidRDefault="00063E94" w:rsidP="00063E94">
            <w:pPr>
              <w:rPr>
                <w:rFonts w:ascii="Arial" w:eastAsia="Arial" w:hAnsi="Arial" w:cs="Arial"/>
              </w:rPr>
            </w:pPr>
          </w:p>
        </w:tc>
        <w:tc>
          <w:tcPr>
            <w:tcW w:w="6203" w:type="dxa"/>
          </w:tcPr>
          <w:p w14:paraId="129F6A84" w14:textId="77777777" w:rsidR="00852B63" w:rsidRDefault="00852B63" w:rsidP="00DB4151">
            <w:pPr>
              <w:rPr>
                <w:rFonts w:ascii="Arial" w:eastAsia="Arial" w:hAnsi="Arial" w:cs="Arial"/>
              </w:rPr>
            </w:pPr>
          </w:p>
        </w:tc>
      </w:tr>
      <w:tr w:rsidR="00063E94" w14:paraId="244A51FD" w14:textId="77777777" w:rsidTr="00063E94">
        <w:tc>
          <w:tcPr>
            <w:tcW w:w="3539" w:type="dxa"/>
          </w:tcPr>
          <w:p w14:paraId="630BB75F" w14:textId="77777777" w:rsidR="00063E94" w:rsidRDefault="00063E94" w:rsidP="00852B63">
            <w:pPr>
              <w:pStyle w:val="ListParagraph"/>
              <w:numPr>
                <w:ilvl w:val="1"/>
                <w:numId w:val="12"/>
              </w:numPr>
              <w:rPr>
                <w:rFonts w:ascii="Arial" w:eastAsia="Arial" w:hAnsi="Arial" w:cs="Arial"/>
              </w:rPr>
            </w:pPr>
            <w:r>
              <w:rPr>
                <w:rFonts w:ascii="Arial" w:eastAsia="Arial" w:hAnsi="Arial" w:cs="Arial"/>
              </w:rPr>
              <w:t>VAT registration number</w:t>
            </w:r>
          </w:p>
          <w:p w14:paraId="65705671" w14:textId="5A50A661" w:rsidR="00063E94" w:rsidRPr="00063E94" w:rsidRDefault="00063E94" w:rsidP="00063E94">
            <w:pPr>
              <w:rPr>
                <w:rFonts w:ascii="Arial" w:eastAsia="Arial" w:hAnsi="Arial" w:cs="Arial"/>
              </w:rPr>
            </w:pPr>
          </w:p>
        </w:tc>
        <w:tc>
          <w:tcPr>
            <w:tcW w:w="6203" w:type="dxa"/>
          </w:tcPr>
          <w:p w14:paraId="21B127A3" w14:textId="77777777" w:rsidR="00063E94" w:rsidRDefault="00063E94" w:rsidP="00DB4151">
            <w:pPr>
              <w:rPr>
                <w:rFonts w:ascii="Arial" w:eastAsia="Arial" w:hAnsi="Arial" w:cs="Arial"/>
              </w:rPr>
            </w:pPr>
          </w:p>
        </w:tc>
      </w:tr>
      <w:tr w:rsidR="00870EBF" w14:paraId="646BC81A" w14:textId="77777777" w:rsidTr="00674252">
        <w:tc>
          <w:tcPr>
            <w:tcW w:w="9742" w:type="dxa"/>
            <w:gridSpan w:val="2"/>
          </w:tcPr>
          <w:p w14:paraId="1A4B5C97" w14:textId="77777777" w:rsidR="00870EBF" w:rsidRPr="00870EBF" w:rsidRDefault="00870EBF" w:rsidP="00870EBF">
            <w:pPr>
              <w:pStyle w:val="ListParagraph"/>
              <w:numPr>
                <w:ilvl w:val="1"/>
                <w:numId w:val="12"/>
              </w:numPr>
              <w:rPr>
                <w:rFonts w:ascii="Arial" w:eastAsia="Arial" w:hAnsi="Arial" w:cs="Arial"/>
              </w:rPr>
            </w:pPr>
            <w:r w:rsidRPr="00870EBF">
              <w:rPr>
                <w:rFonts w:ascii="Arial" w:eastAsia="Arial" w:hAnsi="Arial" w:cs="Arial"/>
              </w:rPr>
              <w:t xml:space="preserve">Organisations that are </w:t>
            </w:r>
            <w:r w:rsidRPr="00870EBF">
              <w:rPr>
                <w:rFonts w:ascii="Arial" w:eastAsia="Arial" w:hAnsi="Arial" w:cs="Arial"/>
                <w:u w:val="single"/>
              </w:rPr>
              <w:t>not</w:t>
            </w:r>
            <w:r w:rsidRPr="00870EBF">
              <w:rPr>
                <w:rFonts w:ascii="Arial" w:eastAsia="Arial" w:hAnsi="Arial" w:cs="Arial"/>
              </w:rPr>
              <w:t xml:space="preserve"> a public body, will be asked to also submit the following:</w:t>
            </w:r>
          </w:p>
          <w:p w14:paraId="6AB6085D" w14:textId="33467512" w:rsidR="00870EBF" w:rsidRDefault="00870EBF" w:rsidP="006C4EC0">
            <w:pPr>
              <w:pStyle w:val="ListParagraph"/>
              <w:numPr>
                <w:ilvl w:val="0"/>
                <w:numId w:val="21"/>
              </w:numPr>
              <w:rPr>
                <w:rFonts w:ascii="Arial" w:eastAsia="Arial" w:hAnsi="Arial" w:cs="Arial"/>
              </w:rPr>
            </w:pPr>
            <w:r w:rsidRPr="00870EBF">
              <w:rPr>
                <w:rFonts w:ascii="Arial" w:eastAsia="Arial" w:hAnsi="Arial" w:cs="Arial"/>
              </w:rPr>
              <w:t>Proof of existence - Certificate of Incorporation, Charities Registration, VAT Registration Certificate or alternate form of incorporation documentation</w:t>
            </w:r>
          </w:p>
        </w:tc>
      </w:tr>
    </w:tbl>
    <w:p w14:paraId="5631FDC9" w14:textId="77777777" w:rsidR="00DB4151" w:rsidRPr="00DB4151" w:rsidRDefault="00DB4151" w:rsidP="00DB4151">
      <w:pPr>
        <w:rPr>
          <w:rFonts w:ascii="Arial" w:eastAsia="Arial" w:hAnsi="Arial" w:cs="Arial"/>
        </w:rPr>
      </w:pPr>
    </w:p>
    <w:tbl>
      <w:tblPr>
        <w:tblStyle w:val="TableGrid"/>
        <w:tblW w:w="0" w:type="auto"/>
        <w:tblLook w:val="04A0" w:firstRow="1" w:lastRow="0" w:firstColumn="1" w:lastColumn="0" w:noHBand="0" w:noVBand="1"/>
      </w:tblPr>
      <w:tblGrid>
        <w:gridCol w:w="4248"/>
        <w:gridCol w:w="2747"/>
        <w:gridCol w:w="2747"/>
      </w:tblGrid>
      <w:tr w:rsidR="00852B63" w14:paraId="4EF5C3A2" w14:textId="77777777" w:rsidTr="00674252">
        <w:tc>
          <w:tcPr>
            <w:tcW w:w="9742" w:type="dxa"/>
            <w:gridSpan w:val="3"/>
          </w:tcPr>
          <w:p w14:paraId="453B9FDB" w14:textId="327364D4" w:rsidR="00852B63" w:rsidRPr="00DB4151" w:rsidRDefault="00852B63" w:rsidP="00852B63">
            <w:pPr>
              <w:rPr>
                <w:rFonts w:ascii="Arial" w:eastAsia="Arial" w:hAnsi="Arial" w:cs="Arial"/>
                <w:b/>
                <w:color w:val="05413F"/>
                <w:sz w:val="34"/>
                <w:szCs w:val="34"/>
              </w:rPr>
            </w:pPr>
            <w:r w:rsidRPr="00DB4151">
              <w:rPr>
                <w:rFonts w:ascii="Arial" w:eastAsia="Arial" w:hAnsi="Arial" w:cs="Arial"/>
                <w:b/>
                <w:color w:val="05413F"/>
                <w:sz w:val="34"/>
                <w:szCs w:val="34"/>
              </w:rPr>
              <w:t xml:space="preserve">Section </w:t>
            </w:r>
            <w:r>
              <w:rPr>
                <w:rFonts w:ascii="Arial" w:eastAsia="Arial" w:hAnsi="Arial" w:cs="Arial"/>
                <w:b/>
                <w:color w:val="05413F"/>
                <w:sz w:val="34"/>
                <w:szCs w:val="34"/>
              </w:rPr>
              <w:t>2</w:t>
            </w:r>
            <w:r w:rsidRPr="00DB4151">
              <w:rPr>
                <w:rFonts w:ascii="Arial" w:eastAsia="Arial" w:hAnsi="Arial" w:cs="Arial"/>
                <w:b/>
                <w:color w:val="05413F"/>
                <w:sz w:val="34"/>
                <w:szCs w:val="34"/>
              </w:rPr>
              <w:t>:</w:t>
            </w:r>
          </w:p>
          <w:p w14:paraId="1B70804F" w14:textId="5A1CA202" w:rsidR="00852B63" w:rsidRDefault="00852B63" w:rsidP="00852B63">
            <w:pPr>
              <w:rPr>
                <w:rFonts w:ascii="Arial" w:eastAsia="Arial" w:hAnsi="Arial" w:cs="Arial"/>
                <w:b/>
                <w:color w:val="05413F"/>
                <w:sz w:val="34"/>
                <w:szCs w:val="34"/>
              </w:rPr>
            </w:pPr>
            <w:r>
              <w:rPr>
                <w:rFonts w:ascii="Arial" w:eastAsia="Arial" w:hAnsi="Arial" w:cs="Arial"/>
                <w:b/>
                <w:color w:val="05413F"/>
                <w:sz w:val="34"/>
                <w:szCs w:val="34"/>
              </w:rPr>
              <w:t>Project Summary</w:t>
            </w:r>
          </w:p>
          <w:p w14:paraId="73EC6543" w14:textId="77777777" w:rsidR="00852B63" w:rsidRDefault="00852B63">
            <w:pPr>
              <w:rPr>
                <w:rFonts w:ascii="Arial" w:eastAsia="Arial" w:hAnsi="Arial" w:cs="Arial"/>
                <w:b/>
                <w:color w:val="05413F"/>
                <w:sz w:val="34"/>
                <w:szCs w:val="34"/>
              </w:rPr>
            </w:pPr>
          </w:p>
        </w:tc>
      </w:tr>
      <w:tr w:rsidR="00852B63" w14:paraId="036E843D" w14:textId="77777777" w:rsidTr="00852B63">
        <w:tc>
          <w:tcPr>
            <w:tcW w:w="4248" w:type="dxa"/>
          </w:tcPr>
          <w:p w14:paraId="23BBDD09" w14:textId="77777777" w:rsidR="00852B63" w:rsidRDefault="00852B63">
            <w:pPr>
              <w:rPr>
                <w:rFonts w:ascii="Arial" w:eastAsia="Arial" w:hAnsi="Arial" w:cs="Arial"/>
              </w:rPr>
            </w:pPr>
            <w:r w:rsidRPr="00852B63">
              <w:rPr>
                <w:rFonts w:ascii="Arial" w:eastAsia="Arial" w:hAnsi="Arial" w:cs="Arial"/>
              </w:rPr>
              <w:t>2.</w:t>
            </w:r>
            <w:r>
              <w:rPr>
                <w:rFonts w:ascii="Arial" w:eastAsia="Arial" w:hAnsi="Arial" w:cs="Arial"/>
              </w:rPr>
              <w:t>1) Project Name</w:t>
            </w:r>
          </w:p>
          <w:p w14:paraId="455F0747" w14:textId="34C5CFA6" w:rsidR="00D648B6" w:rsidRPr="00852B63" w:rsidRDefault="00D648B6">
            <w:pPr>
              <w:rPr>
                <w:rFonts w:ascii="Arial" w:eastAsia="Arial" w:hAnsi="Arial" w:cs="Arial"/>
              </w:rPr>
            </w:pPr>
          </w:p>
        </w:tc>
        <w:tc>
          <w:tcPr>
            <w:tcW w:w="5494" w:type="dxa"/>
            <w:gridSpan w:val="2"/>
          </w:tcPr>
          <w:p w14:paraId="4587BD1B" w14:textId="3E5F8B20" w:rsidR="00852B63" w:rsidRPr="00852B63" w:rsidRDefault="00852B63">
            <w:pPr>
              <w:rPr>
                <w:rFonts w:ascii="Arial" w:eastAsia="Arial" w:hAnsi="Arial" w:cs="Arial"/>
              </w:rPr>
            </w:pPr>
          </w:p>
        </w:tc>
      </w:tr>
      <w:tr w:rsidR="00852B63" w14:paraId="07669E02" w14:textId="77777777" w:rsidTr="00852B63">
        <w:tc>
          <w:tcPr>
            <w:tcW w:w="4248" w:type="dxa"/>
          </w:tcPr>
          <w:p w14:paraId="679AB11F" w14:textId="517AC1A2" w:rsidR="00852B63" w:rsidRDefault="00852B63">
            <w:pPr>
              <w:rPr>
                <w:rFonts w:ascii="Arial" w:eastAsia="Arial" w:hAnsi="Arial" w:cs="Arial"/>
              </w:rPr>
            </w:pPr>
            <w:r>
              <w:rPr>
                <w:rFonts w:ascii="Arial" w:eastAsia="Arial" w:hAnsi="Arial" w:cs="Arial"/>
              </w:rPr>
              <w:t xml:space="preserve">2.2) </w:t>
            </w:r>
            <w:r w:rsidR="00D648B6">
              <w:rPr>
                <w:rFonts w:ascii="Arial" w:eastAsia="Arial" w:hAnsi="Arial" w:cs="Arial"/>
              </w:rPr>
              <w:t>Please provide a summary of your project</w:t>
            </w:r>
          </w:p>
          <w:p w14:paraId="761266EA" w14:textId="29F065C3" w:rsidR="00852B63" w:rsidRDefault="00852B63" w:rsidP="00852B63">
            <w:pPr>
              <w:pStyle w:val="ListParagraph"/>
              <w:numPr>
                <w:ilvl w:val="0"/>
                <w:numId w:val="13"/>
              </w:numPr>
              <w:rPr>
                <w:rFonts w:ascii="Arial" w:eastAsia="Arial" w:hAnsi="Arial" w:cs="Arial"/>
              </w:rPr>
            </w:pPr>
            <w:r>
              <w:rPr>
                <w:rFonts w:ascii="Arial" w:eastAsia="Arial" w:hAnsi="Arial" w:cs="Arial"/>
              </w:rPr>
              <w:t xml:space="preserve">What </w:t>
            </w:r>
            <w:r w:rsidR="00D63BE2">
              <w:rPr>
                <w:rFonts w:ascii="Arial" w:eastAsia="Arial" w:hAnsi="Arial" w:cs="Arial"/>
              </w:rPr>
              <w:t xml:space="preserve">events / </w:t>
            </w:r>
            <w:r>
              <w:rPr>
                <w:rFonts w:ascii="Arial" w:eastAsia="Arial" w:hAnsi="Arial" w:cs="Arial"/>
              </w:rPr>
              <w:t>activities will take place and where?</w:t>
            </w:r>
          </w:p>
          <w:p w14:paraId="732F5985" w14:textId="77777777" w:rsidR="00852B63" w:rsidRDefault="00D648B6" w:rsidP="00852B63">
            <w:pPr>
              <w:pStyle w:val="ListParagraph"/>
              <w:numPr>
                <w:ilvl w:val="0"/>
                <w:numId w:val="13"/>
              </w:numPr>
              <w:rPr>
                <w:rFonts w:ascii="Arial" w:eastAsia="Arial" w:hAnsi="Arial" w:cs="Arial"/>
              </w:rPr>
            </w:pPr>
            <w:r>
              <w:rPr>
                <w:rFonts w:ascii="Arial" w:eastAsia="Arial" w:hAnsi="Arial" w:cs="Arial"/>
              </w:rPr>
              <w:t>How will the activities be delivered?</w:t>
            </w:r>
          </w:p>
          <w:p w14:paraId="259627B0" w14:textId="50CFC05D" w:rsidR="00C52959" w:rsidRDefault="00C52959" w:rsidP="00852B63">
            <w:pPr>
              <w:pStyle w:val="ListParagraph"/>
              <w:numPr>
                <w:ilvl w:val="0"/>
                <w:numId w:val="13"/>
              </w:numPr>
              <w:rPr>
                <w:rFonts w:ascii="Arial" w:eastAsia="Arial" w:hAnsi="Arial" w:cs="Arial"/>
              </w:rPr>
            </w:pPr>
            <w:r>
              <w:rPr>
                <w:rFonts w:ascii="Arial" w:eastAsia="Arial" w:hAnsi="Arial" w:cs="Arial"/>
              </w:rPr>
              <w:t>Is this a new event or an existing event?</w:t>
            </w:r>
          </w:p>
          <w:p w14:paraId="485571DA" w14:textId="3BBA6450" w:rsidR="00021096" w:rsidRDefault="00021096" w:rsidP="00852B63">
            <w:pPr>
              <w:pStyle w:val="ListParagraph"/>
              <w:numPr>
                <w:ilvl w:val="0"/>
                <w:numId w:val="13"/>
              </w:numPr>
              <w:rPr>
                <w:rFonts w:ascii="Arial" w:eastAsia="Arial" w:hAnsi="Arial" w:cs="Arial"/>
              </w:rPr>
            </w:pPr>
            <w:r>
              <w:rPr>
                <w:rFonts w:ascii="Arial" w:eastAsia="Arial" w:hAnsi="Arial" w:cs="Arial"/>
              </w:rPr>
              <w:t>Expected attendance and target audience</w:t>
            </w:r>
          </w:p>
          <w:p w14:paraId="0F116C71" w14:textId="77777777" w:rsidR="00D648B6" w:rsidRDefault="00D648B6" w:rsidP="00D648B6">
            <w:pPr>
              <w:ind w:left="360"/>
              <w:rPr>
                <w:rFonts w:ascii="Arial" w:eastAsia="Arial" w:hAnsi="Arial" w:cs="Arial"/>
              </w:rPr>
            </w:pPr>
          </w:p>
          <w:p w14:paraId="66DC289B" w14:textId="77777777" w:rsidR="00063E94" w:rsidRDefault="00063E94" w:rsidP="00D648B6">
            <w:pPr>
              <w:ind w:left="360"/>
              <w:rPr>
                <w:rFonts w:ascii="Arial" w:eastAsia="Arial" w:hAnsi="Arial" w:cs="Arial"/>
              </w:rPr>
            </w:pPr>
          </w:p>
          <w:p w14:paraId="76BA0D46" w14:textId="77777777" w:rsidR="00063E94" w:rsidRDefault="00063E94" w:rsidP="00D648B6">
            <w:pPr>
              <w:ind w:left="360"/>
              <w:rPr>
                <w:rFonts w:ascii="Arial" w:eastAsia="Arial" w:hAnsi="Arial" w:cs="Arial"/>
              </w:rPr>
            </w:pPr>
          </w:p>
          <w:p w14:paraId="41D3B9F4" w14:textId="270E9D6C" w:rsidR="00063E94" w:rsidRPr="00D648B6" w:rsidRDefault="00063E94" w:rsidP="00D648B6">
            <w:pPr>
              <w:ind w:left="360"/>
              <w:rPr>
                <w:rFonts w:ascii="Arial" w:eastAsia="Arial" w:hAnsi="Arial" w:cs="Arial"/>
              </w:rPr>
            </w:pPr>
          </w:p>
        </w:tc>
        <w:tc>
          <w:tcPr>
            <w:tcW w:w="5494" w:type="dxa"/>
            <w:gridSpan w:val="2"/>
          </w:tcPr>
          <w:p w14:paraId="572A28A8" w14:textId="28BB4AC2" w:rsidR="00063E94" w:rsidRPr="00852B63" w:rsidRDefault="00063E94" w:rsidP="00063E94">
            <w:pPr>
              <w:rPr>
                <w:rFonts w:ascii="Arial" w:eastAsia="Arial" w:hAnsi="Arial" w:cs="Arial"/>
              </w:rPr>
            </w:pPr>
          </w:p>
        </w:tc>
      </w:tr>
      <w:tr w:rsidR="00852B63" w14:paraId="5CD49C4B" w14:textId="77777777" w:rsidTr="00852B63">
        <w:tc>
          <w:tcPr>
            <w:tcW w:w="4248" w:type="dxa"/>
          </w:tcPr>
          <w:p w14:paraId="33B9B160" w14:textId="144F1795" w:rsidR="00063E94" w:rsidRDefault="00852B63" w:rsidP="00063E94">
            <w:pPr>
              <w:rPr>
                <w:rFonts w:ascii="Arial" w:eastAsia="Arial" w:hAnsi="Arial" w:cs="Arial"/>
              </w:rPr>
            </w:pPr>
            <w:r>
              <w:rPr>
                <w:rFonts w:ascii="Arial" w:eastAsia="Arial" w:hAnsi="Arial" w:cs="Arial"/>
              </w:rPr>
              <w:t>2.</w:t>
            </w:r>
            <w:r w:rsidR="00D648B6">
              <w:rPr>
                <w:rFonts w:ascii="Arial" w:eastAsia="Arial" w:hAnsi="Arial" w:cs="Arial"/>
              </w:rPr>
              <w:t>3</w:t>
            </w:r>
            <w:r w:rsidR="003F3F9D">
              <w:rPr>
                <w:rFonts w:ascii="Arial" w:eastAsia="Arial" w:hAnsi="Arial" w:cs="Arial"/>
              </w:rPr>
              <w:t>) How</w:t>
            </w:r>
            <w:r w:rsidR="003F3F9D" w:rsidRPr="003F3F9D">
              <w:rPr>
                <w:rFonts w:ascii="Arial" w:eastAsia="Arial" w:hAnsi="Arial" w:cs="Arial"/>
              </w:rPr>
              <w:t xml:space="preserve"> will </w:t>
            </w:r>
            <w:r w:rsidR="00512428">
              <w:rPr>
                <w:rFonts w:ascii="Arial" w:eastAsia="Arial" w:hAnsi="Arial" w:cs="Arial"/>
              </w:rPr>
              <w:t>your project</w:t>
            </w:r>
            <w:r w:rsidR="003F3F9D" w:rsidRPr="003F3F9D">
              <w:rPr>
                <w:rFonts w:ascii="Arial" w:eastAsia="Arial" w:hAnsi="Arial" w:cs="Arial"/>
              </w:rPr>
              <w:t xml:space="preserve"> improve </w:t>
            </w:r>
            <w:r w:rsidR="00D63BE2">
              <w:rPr>
                <w:rFonts w:ascii="Arial" w:eastAsia="Arial" w:hAnsi="Arial" w:cs="Arial"/>
              </w:rPr>
              <w:t>the vitality of the High Street?</w:t>
            </w:r>
          </w:p>
          <w:p w14:paraId="2BB066D1" w14:textId="77777777" w:rsidR="00D63BE2" w:rsidRDefault="00D63BE2" w:rsidP="00063E94">
            <w:pPr>
              <w:rPr>
                <w:rFonts w:ascii="Arial" w:eastAsia="Arial" w:hAnsi="Arial" w:cs="Arial"/>
              </w:rPr>
            </w:pPr>
          </w:p>
          <w:p w14:paraId="42A1C0D3" w14:textId="77777777" w:rsidR="00063E94" w:rsidRDefault="00063E94" w:rsidP="00063E94">
            <w:pPr>
              <w:rPr>
                <w:rFonts w:ascii="Arial" w:eastAsia="Arial" w:hAnsi="Arial" w:cs="Arial"/>
              </w:rPr>
            </w:pPr>
          </w:p>
          <w:p w14:paraId="06C87890" w14:textId="526F3A97" w:rsidR="00063E94" w:rsidRPr="00063E94" w:rsidRDefault="00063E94" w:rsidP="00063E94">
            <w:pPr>
              <w:rPr>
                <w:rFonts w:ascii="Arial" w:eastAsia="Arial" w:hAnsi="Arial" w:cs="Arial"/>
              </w:rPr>
            </w:pPr>
          </w:p>
        </w:tc>
        <w:tc>
          <w:tcPr>
            <w:tcW w:w="5494" w:type="dxa"/>
            <w:gridSpan w:val="2"/>
          </w:tcPr>
          <w:p w14:paraId="6AD086EA" w14:textId="0F12EF94" w:rsidR="00063E94" w:rsidRPr="00852B63" w:rsidRDefault="00063E94" w:rsidP="00063E94">
            <w:pPr>
              <w:rPr>
                <w:rFonts w:ascii="Arial" w:eastAsia="Arial" w:hAnsi="Arial" w:cs="Arial"/>
              </w:rPr>
            </w:pPr>
          </w:p>
        </w:tc>
      </w:tr>
      <w:tr w:rsidR="00D648B6" w14:paraId="5C68842F" w14:textId="77777777" w:rsidTr="00852B63">
        <w:tc>
          <w:tcPr>
            <w:tcW w:w="4248" w:type="dxa"/>
          </w:tcPr>
          <w:p w14:paraId="69AE7D2E" w14:textId="53BEA5A9" w:rsidR="00C52959" w:rsidRPr="00C52959" w:rsidRDefault="00D648B6" w:rsidP="00021096">
            <w:pPr>
              <w:rPr>
                <w:rFonts w:ascii="Arial" w:eastAsia="Arial" w:hAnsi="Arial" w:cs="Arial"/>
              </w:rPr>
            </w:pPr>
            <w:r>
              <w:rPr>
                <w:rFonts w:ascii="Arial" w:eastAsia="Arial" w:hAnsi="Arial" w:cs="Arial"/>
              </w:rPr>
              <w:t xml:space="preserve">2.4) </w:t>
            </w:r>
            <w:r w:rsidR="003D6A09">
              <w:rPr>
                <w:rFonts w:ascii="Arial" w:eastAsia="Arial" w:hAnsi="Arial" w:cs="Arial"/>
              </w:rPr>
              <w:t>What is the need for the project</w:t>
            </w:r>
            <w:r w:rsidR="00A34DEC">
              <w:rPr>
                <w:rFonts w:ascii="Arial" w:eastAsia="Arial" w:hAnsi="Arial" w:cs="Arial"/>
              </w:rPr>
              <w:t>?</w:t>
            </w:r>
          </w:p>
          <w:p w14:paraId="157D24CA" w14:textId="2D9EBE02" w:rsidR="00D648B6" w:rsidRDefault="00D648B6" w:rsidP="00A34DEC">
            <w:pPr>
              <w:rPr>
                <w:rFonts w:ascii="Arial" w:eastAsia="Arial" w:hAnsi="Arial" w:cs="Arial"/>
              </w:rPr>
            </w:pPr>
          </w:p>
          <w:p w14:paraId="3DEC1783" w14:textId="77777777" w:rsidR="00063E94" w:rsidRDefault="00063E94" w:rsidP="00A34DEC">
            <w:pPr>
              <w:rPr>
                <w:rFonts w:ascii="Arial" w:eastAsia="Arial" w:hAnsi="Arial" w:cs="Arial"/>
              </w:rPr>
            </w:pPr>
          </w:p>
          <w:p w14:paraId="30725F61" w14:textId="45A9931A" w:rsidR="00063E94" w:rsidRPr="00A34DEC" w:rsidRDefault="00063E94" w:rsidP="00A34DEC">
            <w:pPr>
              <w:rPr>
                <w:rFonts w:ascii="Arial" w:eastAsia="Arial" w:hAnsi="Arial" w:cs="Arial"/>
              </w:rPr>
            </w:pPr>
          </w:p>
        </w:tc>
        <w:tc>
          <w:tcPr>
            <w:tcW w:w="5494" w:type="dxa"/>
            <w:gridSpan w:val="2"/>
          </w:tcPr>
          <w:p w14:paraId="2EC1D080" w14:textId="77777777" w:rsidR="00D648B6" w:rsidRPr="00852B63" w:rsidRDefault="00D648B6">
            <w:pPr>
              <w:rPr>
                <w:rFonts w:ascii="Arial" w:eastAsia="Arial" w:hAnsi="Arial" w:cs="Arial"/>
              </w:rPr>
            </w:pPr>
          </w:p>
        </w:tc>
      </w:tr>
      <w:tr w:rsidR="00852B63" w14:paraId="07376A0A" w14:textId="77777777" w:rsidTr="00852B63">
        <w:tc>
          <w:tcPr>
            <w:tcW w:w="4248" w:type="dxa"/>
          </w:tcPr>
          <w:p w14:paraId="5ED989E3" w14:textId="3EF309D2" w:rsidR="00852B63" w:rsidRDefault="00852B63">
            <w:pPr>
              <w:rPr>
                <w:rFonts w:ascii="Arial" w:eastAsia="Arial" w:hAnsi="Arial" w:cs="Arial"/>
              </w:rPr>
            </w:pPr>
            <w:r>
              <w:rPr>
                <w:rFonts w:ascii="Arial" w:eastAsia="Arial" w:hAnsi="Arial" w:cs="Arial"/>
              </w:rPr>
              <w:t>2.</w:t>
            </w:r>
            <w:r w:rsidR="00D648B6">
              <w:rPr>
                <w:rFonts w:ascii="Arial" w:eastAsia="Arial" w:hAnsi="Arial" w:cs="Arial"/>
              </w:rPr>
              <w:t>5</w:t>
            </w:r>
            <w:r>
              <w:rPr>
                <w:rFonts w:ascii="Arial" w:eastAsia="Arial" w:hAnsi="Arial" w:cs="Arial"/>
              </w:rPr>
              <w:t>) Who will deliver the activities and how will they be delivered?</w:t>
            </w:r>
          </w:p>
          <w:p w14:paraId="2D67F14D" w14:textId="2C8578BA" w:rsidR="00852B63" w:rsidRPr="00A34DEC" w:rsidRDefault="00852B63" w:rsidP="00A34DEC">
            <w:pPr>
              <w:pStyle w:val="ListParagraph"/>
              <w:numPr>
                <w:ilvl w:val="0"/>
                <w:numId w:val="16"/>
              </w:numPr>
              <w:rPr>
                <w:rFonts w:ascii="Arial" w:eastAsia="Arial" w:hAnsi="Arial" w:cs="Arial"/>
              </w:rPr>
            </w:pPr>
            <w:r w:rsidRPr="00A34DEC">
              <w:rPr>
                <w:rFonts w:ascii="Arial" w:eastAsia="Arial" w:hAnsi="Arial" w:cs="Arial"/>
              </w:rPr>
              <w:t>Please provide details of all other partners who will be involved in the project</w:t>
            </w:r>
          </w:p>
          <w:p w14:paraId="5B0F5C72" w14:textId="77777777" w:rsidR="00852B63" w:rsidRDefault="00852B63">
            <w:pPr>
              <w:rPr>
                <w:rFonts w:ascii="Arial" w:eastAsia="Arial" w:hAnsi="Arial" w:cs="Arial"/>
              </w:rPr>
            </w:pPr>
          </w:p>
          <w:p w14:paraId="6026A163" w14:textId="77777777" w:rsidR="00063E94" w:rsidRDefault="00063E94">
            <w:pPr>
              <w:rPr>
                <w:rFonts w:ascii="Arial" w:eastAsia="Arial" w:hAnsi="Arial" w:cs="Arial"/>
              </w:rPr>
            </w:pPr>
          </w:p>
          <w:p w14:paraId="637CC8A1" w14:textId="775A5974" w:rsidR="00063E94" w:rsidRPr="00852B63" w:rsidRDefault="00063E94">
            <w:pPr>
              <w:rPr>
                <w:rFonts w:ascii="Arial" w:eastAsia="Arial" w:hAnsi="Arial" w:cs="Arial"/>
              </w:rPr>
            </w:pPr>
          </w:p>
        </w:tc>
        <w:tc>
          <w:tcPr>
            <w:tcW w:w="5494" w:type="dxa"/>
            <w:gridSpan w:val="2"/>
          </w:tcPr>
          <w:p w14:paraId="6A95930E" w14:textId="77777777" w:rsidR="00852B63" w:rsidRPr="00852B63" w:rsidRDefault="00852B63">
            <w:pPr>
              <w:rPr>
                <w:rFonts w:ascii="Arial" w:eastAsia="Arial" w:hAnsi="Arial" w:cs="Arial"/>
              </w:rPr>
            </w:pPr>
          </w:p>
        </w:tc>
      </w:tr>
      <w:tr w:rsidR="00D648B6" w14:paraId="60C368C9" w14:textId="77777777" w:rsidTr="00674252">
        <w:tc>
          <w:tcPr>
            <w:tcW w:w="4248" w:type="dxa"/>
          </w:tcPr>
          <w:p w14:paraId="6D03D3CB" w14:textId="12A49EF9" w:rsidR="006270EE" w:rsidRPr="006270EE" w:rsidRDefault="00D648B6" w:rsidP="00BF1587">
            <w:pPr>
              <w:rPr>
                <w:rFonts w:ascii="Arial" w:eastAsia="Arial" w:hAnsi="Arial" w:cs="Arial"/>
                <w:i/>
                <w:iCs/>
              </w:rPr>
            </w:pPr>
            <w:r>
              <w:rPr>
                <w:rFonts w:ascii="Arial" w:eastAsia="Arial" w:hAnsi="Arial" w:cs="Arial"/>
              </w:rPr>
              <w:t>2.</w:t>
            </w:r>
            <w:r w:rsidR="00BF1587">
              <w:rPr>
                <w:rFonts w:ascii="Arial" w:eastAsia="Arial" w:hAnsi="Arial" w:cs="Arial"/>
              </w:rPr>
              <w:t>6</w:t>
            </w:r>
            <w:r>
              <w:rPr>
                <w:rFonts w:ascii="Arial" w:eastAsia="Arial" w:hAnsi="Arial" w:cs="Arial"/>
              </w:rPr>
              <w:t xml:space="preserve">) </w:t>
            </w:r>
            <w:r w:rsidR="00BF1587">
              <w:rPr>
                <w:rFonts w:ascii="Arial" w:eastAsia="Arial" w:hAnsi="Arial" w:cs="Arial"/>
              </w:rPr>
              <w:t>H</w:t>
            </w:r>
            <w:r w:rsidR="00571DE8">
              <w:rPr>
                <w:rFonts w:ascii="Arial" w:eastAsia="Arial" w:hAnsi="Arial" w:cs="Arial"/>
              </w:rPr>
              <w:t xml:space="preserve">ow will you measure </w:t>
            </w:r>
            <w:r w:rsidR="00BF1587">
              <w:rPr>
                <w:rFonts w:ascii="Arial" w:eastAsia="Arial" w:hAnsi="Arial" w:cs="Arial"/>
              </w:rPr>
              <w:t xml:space="preserve">project </w:t>
            </w:r>
            <w:r w:rsidR="00571DE8">
              <w:rPr>
                <w:rFonts w:ascii="Arial" w:eastAsia="Arial" w:hAnsi="Arial" w:cs="Arial"/>
              </w:rPr>
              <w:t>success?</w:t>
            </w:r>
          </w:p>
          <w:p w14:paraId="4311AFC3" w14:textId="73E0E993" w:rsidR="006A3629" w:rsidRPr="006270EE" w:rsidRDefault="006A3629" w:rsidP="006270EE">
            <w:pPr>
              <w:rPr>
                <w:rFonts w:ascii="Arial" w:eastAsia="Arial" w:hAnsi="Arial" w:cs="Arial"/>
                <w:i/>
                <w:iCs/>
              </w:rPr>
            </w:pPr>
          </w:p>
        </w:tc>
        <w:tc>
          <w:tcPr>
            <w:tcW w:w="5494" w:type="dxa"/>
            <w:gridSpan w:val="2"/>
          </w:tcPr>
          <w:p w14:paraId="648F395E" w14:textId="77777777" w:rsidR="00D648B6" w:rsidRDefault="00D648B6">
            <w:pPr>
              <w:rPr>
                <w:rFonts w:ascii="Arial" w:eastAsia="Arial" w:hAnsi="Arial" w:cs="Arial"/>
              </w:rPr>
            </w:pPr>
          </w:p>
          <w:p w14:paraId="30485E2E" w14:textId="77777777" w:rsidR="00063E94" w:rsidRDefault="00063E94">
            <w:pPr>
              <w:rPr>
                <w:rFonts w:ascii="Arial" w:eastAsia="Arial" w:hAnsi="Arial" w:cs="Arial"/>
              </w:rPr>
            </w:pPr>
          </w:p>
          <w:p w14:paraId="5774C9FF" w14:textId="77777777" w:rsidR="00063E94" w:rsidRDefault="00063E94">
            <w:pPr>
              <w:rPr>
                <w:rFonts w:ascii="Arial" w:eastAsia="Arial" w:hAnsi="Arial" w:cs="Arial"/>
              </w:rPr>
            </w:pPr>
          </w:p>
          <w:p w14:paraId="6E64557C" w14:textId="77777777" w:rsidR="00063E94" w:rsidRDefault="00063E94">
            <w:pPr>
              <w:rPr>
                <w:rFonts w:ascii="Arial" w:eastAsia="Arial" w:hAnsi="Arial" w:cs="Arial"/>
              </w:rPr>
            </w:pPr>
          </w:p>
          <w:p w14:paraId="7FF47898" w14:textId="36762B35" w:rsidR="00063E94" w:rsidRPr="00852B63" w:rsidRDefault="00063E94">
            <w:pPr>
              <w:rPr>
                <w:rFonts w:ascii="Arial" w:eastAsia="Arial" w:hAnsi="Arial" w:cs="Arial"/>
              </w:rPr>
            </w:pPr>
          </w:p>
        </w:tc>
      </w:tr>
      <w:tr w:rsidR="00BF1587" w14:paraId="22EB445B" w14:textId="77777777" w:rsidTr="007756C4">
        <w:tc>
          <w:tcPr>
            <w:tcW w:w="4248" w:type="dxa"/>
          </w:tcPr>
          <w:p w14:paraId="401C624D" w14:textId="2853F6C4" w:rsidR="00BF1587" w:rsidRDefault="00BF1587" w:rsidP="00BF1587">
            <w:pPr>
              <w:rPr>
                <w:rFonts w:ascii="Arial" w:eastAsia="Arial" w:hAnsi="Arial" w:cs="Arial"/>
              </w:rPr>
            </w:pPr>
            <w:r>
              <w:rPr>
                <w:rFonts w:ascii="Arial" w:eastAsia="Arial" w:hAnsi="Arial" w:cs="Arial"/>
              </w:rPr>
              <w:t xml:space="preserve">2.7) </w:t>
            </w:r>
            <w:r w:rsidRPr="00F76ED2">
              <w:rPr>
                <w:rFonts w:ascii="Arial" w:eastAsia="Arial" w:hAnsi="Arial" w:cs="Arial"/>
              </w:rPr>
              <w:t>Within the timeframe for your project, we are keen to understand how it will be set-up, delivered and monitored. Please include key activities and dates</w:t>
            </w:r>
            <w:r>
              <w:rPr>
                <w:rFonts w:ascii="Arial" w:eastAsia="Arial" w:hAnsi="Arial" w:cs="Arial"/>
              </w:rPr>
              <w:t>.</w:t>
            </w:r>
          </w:p>
          <w:p w14:paraId="244833E3" w14:textId="26919158" w:rsidR="00771116" w:rsidRDefault="00771116" w:rsidP="00771116">
            <w:pPr>
              <w:pStyle w:val="ListParagraph"/>
              <w:numPr>
                <w:ilvl w:val="0"/>
                <w:numId w:val="16"/>
              </w:numPr>
              <w:rPr>
                <w:rFonts w:ascii="Arial" w:eastAsia="Arial" w:hAnsi="Arial" w:cs="Arial"/>
              </w:rPr>
            </w:pPr>
            <w:r>
              <w:rPr>
                <w:rFonts w:ascii="Arial" w:eastAsia="Arial" w:hAnsi="Arial" w:cs="Arial"/>
              </w:rPr>
              <w:t>What is the proposed date for the event (or events)</w:t>
            </w:r>
          </w:p>
          <w:p w14:paraId="1BF408E7" w14:textId="77777777" w:rsidR="00BF1587" w:rsidRDefault="00BF1587" w:rsidP="00BF1587">
            <w:pPr>
              <w:rPr>
                <w:rFonts w:ascii="Arial" w:eastAsia="Arial" w:hAnsi="Arial" w:cs="Arial"/>
              </w:rPr>
            </w:pPr>
          </w:p>
          <w:p w14:paraId="7C065317" w14:textId="77777777" w:rsidR="00BF1587" w:rsidRDefault="00BF1587" w:rsidP="00BF1587">
            <w:pPr>
              <w:rPr>
                <w:rFonts w:ascii="Arial" w:eastAsia="Arial" w:hAnsi="Arial" w:cs="Arial"/>
              </w:rPr>
            </w:pPr>
          </w:p>
          <w:p w14:paraId="19AE9D02" w14:textId="77777777" w:rsidR="00BF1587" w:rsidRDefault="00BF1587" w:rsidP="00BF1587">
            <w:pPr>
              <w:rPr>
                <w:rFonts w:ascii="Arial" w:eastAsia="Arial" w:hAnsi="Arial" w:cs="Arial"/>
              </w:rPr>
            </w:pPr>
          </w:p>
          <w:p w14:paraId="5ACA0EBF" w14:textId="77777777" w:rsidR="00BF1587" w:rsidRDefault="00BF1587" w:rsidP="00BF1587">
            <w:pPr>
              <w:rPr>
                <w:rFonts w:ascii="Arial" w:eastAsia="Arial" w:hAnsi="Arial" w:cs="Arial"/>
              </w:rPr>
            </w:pPr>
          </w:p>
          <w:p w14:paraId="14A497FF" w14:textId="77777777" w:rsidR="00BF1587" w:rsidRDefault="00BF1587" w:rsidP="00BF1587">
            <w:pPr>
              <w:rPr>
                <w:rFonts w:ascii="Arial" w:eastAsia="Arial" w:hAnsi="Arial" w:cs="Arial"/>
              </w:rPr>
            </w:pPr>
          </w:p>
          <w:p w14:paraId="0967C69D" w14:textId="77777777" w:rsidR="00BF1587" w:rsidRDefault="00BF1587" w:rsidP="00BF1587">
            <w:pPr>
              <w:rPr>
                <w:rFonts w:ascii="Arial" w:eastAsia="Arial" w:hAnsi="Arial" w:cs="Arial"/>
              </w:rPr>
            </w:pPr>
          </w:p>
          <w:p w14:paraId="6D3B389E" w14:textId="77777777" w:rsidR="00BF1587" w:rsidRDefault="00BF1587" w:rsidP="00BF1587">
            <w:pPr>
              <w:rPr>
                <w:rFonts w:ascii="Arial" w:eastAsia="Arial" w:hAnsi="Arial" w:cs="Arial"/>
              </w:rPr>
            </w:pPr>
          </w:p>
          <w:p w14:paraId="13F7FF76" w14:textId="77777777" w:rsidR="00BF1587" w:rsidRDefault="00BF1587" w:rsidP="00BF1587">
            <w:pPr>
              <w:rPr>
                <w:rFonts w:ascii="Arial" w:eastAsia="Arial" w:hAnsi="Arial" w:cs="Arial"/>
              </w:rPr>
            </w:pPr>
          </w:p>
          <w:p w14:paraId="2C10014C" w14:textId="77777777" w:rsidR="00BF1587" w:rsidRDefault="00BF1587" w:rsidP="00BF1587">
            <w:pPr>
              <w:rPr>
                <w:rFonts w:ascii="Arial" w:eastAsia="Arial" w:hAnsi="Arial" w:cs="Arial"/>
              </w:rPr>
            </w:pPr>
          </w:p>
          <w:p w14:paraId="7D0E999F" w14:textId="77777777" w:rsidR="00BF1587" w:rsidRDefault="00BF1587" w:rsidP="00BF1587">
            <w:pPr>
              <w:rPr>
                <w:rFonts w:ascii="Arial" w:eastAsia="Arial" w:hAnsi="Arial" w:cs="Arial"/>
              </w:rPr>
            </w:pPr>
          </w:p>
          <w:p w14:paraId="342860DF" w14:textId="77777777" w:rsidR="00BF1587" w:rsidRDefault="00BF1587" w:rsidP="00BF1587">
            <w:pPr>
              <w:rPr>
                <w:rFonts w:ascii="Arial" w:eastAsia="Arial" w:hAnsi="Arial" w:cs="Arial"/>
              </w:rPr>
            </w:pPr>
          </w:p>
          <w:p w14:paraId="55E09F28" w14:textId="77777777" w:rsidR="00BF1587" w:rsidRDefault="00BF1587" w:rsidP="00BF1587">
            <w:pPr>
              <w:rPr>
                <w:rFonts w:ascii="Arial" w:eastAsia="Arial" w:hAnsi="Arial" w:cs="Arial"/>
              </w:rPr>
            </w:pPr>
          </w:p>
        </w:tc>
        <w:tc>
          <w:tcPr>
            <w:tcW w:w="2747" w:type="dxa"/>
          </w:tcPr>
          <w:p w14:paraId="15D141A8" w14:textId="0C192B73" w:rsidR="00BF1587" w:rsidRDefault="00BF1587" w:rsidP="00BF1587">
            <w:pPr>
              <w:rPr>
                <w:rFonts w:ascii="Arial" w:eastAsia="Arial" w:hAnsi="Arial" w:cs="Arial"/>
              </w:rPr>
            </w:pPr>
            <w:r w:rsidRPr="00F76ED2">
              <w:rPr>
                <w:rFonts w:ascii="Arial" w:eastAsia="Arial" w:hAnsi="Arial" w:cs="Arial"/>
                <w:b/>
                <w:bCs/>
              </w:rPr>
              <w:t>Proposed Activity</w:t>
            </w:r>
          </w:p>
        </w:tc>
        <w:tc>
          <w:tcPr>
            <w:tcW w:w="2747" w:type="dxa"/>
          </w:tcPr>
          <w:p w14:paraId="2546A9C2" w14:textId="3CA4857D" w:rsidR="00BF1587" w:rsidRDefault="00BF1587" w:rsidP="00BF1587">
            <w:pPr>
              <w:rPr>
                <w:rFonts w:ascii="Arial" w:eastAsia="Arial" w:hAnsi="Arial" w:cs="Arial"/>
              </w:rPr>
            </w:pPr>
            <w:r w:rsidRPr="00F76ED2">
              <w:rPr>
                <w:rFonts w:ascii="Arial" w:eastAsia="Arial" w:hAnsi="Arial" w:cs="Arial"/>
                <w:b/>
                <w:bCs/>
              </w:rPr>
              <w:t>Target Date</w:t>
            </w:r>
          </w:p>
        </w:tc>
      </w:tr>
      <w:tr w:rsidR="00AC692F" w14:paraId="27FC3631" w14:textId="77777777" w:rsidTr="007756C4">
        <w:tc>
          <w:tcPr>
            <w:tcW w:w="4248" w:type="dxa"/>
          </w:tcPr>
          <w:p w14:paraId="2B12F7AD" w14:textId="7291E07C" w:rsidR="00AC692F" w:rsidRDefault="00AC692F" w:rsidP="00AC692F">
            <w:pPr>
              <w:rPr>
                <w:rFonts w:ascii="Arial" w:eastAsia="Arial" w:hAnsi="Arial" w:cs="Arial"/>
              </w:rPr>
            </w:pPr>
            <w:r>
              <w:rPr>
                <w:rFonts w:ascii="Arial" w:eastAsia="Arial" w:hAnsi="Arial" w:cs="Arial"/>
              </w:rPr>
              <w:t xml:space="preserve">2.8) </w:t>
            </w:r>
            <w:r w:rsidRPr="00B84B66">
              <w:rPr>
                <w:rFonts w:ascii="Arial" w:eastAsia="Arial" w:hAnsi="Arial" w:cs="Arial"/>
              </w:rPr>
              <w:t>What permissions, licences, or road closures will be required?</w:t>
            </w:r>
          </w:p>
          <w:p w14:paraId="11B46FEF" w14:textId="77777777" w:rsidR="00AC692F" w:rsidRPr="00B84B66" w:rsidRDefault="00AC692F" w:rsidP="00AC692F">
            <w:pPr>
              <w:pStyle w:val="ListParagraph"/>
              <w:numPr>
                <w:ilvl w:val="0"/>
                <w:numId w:val="16"/>
              </w:numPr>
              <w:rPr>
                <w:rFonts w:ascii="Arial" w:eastAsia="Arial" w:hAnsi="Arial" w:cs="Arial"/>
              </w:rPr>
            </w:pPr>
            <w:r>
              <w:rPr>
                <w:rFonts w:ascii="Arial" w:eastAsia="Arial" w:hAnsi="Arial" w:cs="Arial"/>
              </w:rPr>
              <w:t>Are these costs accounted for within the project proposal?</w:t>
            </w:r>
          </w:p>
          <w:p w14:paraId="5236CD42" w14:textId="77777777" w:rsidR="00AC692F" w:rsidRDefault="00AC692F" w:rsidP="00AC692F">
            <w:pPr>
              <w:rPr>
                <w:rFonts w:ascii="Arial" w:eastAsia="Arial" w:hAnsi="Arial" w:cs="Arial"/>
              </w:rPr>
            </w:pPr>
          </w:p>
          <w:p w14:paraId="2B327D07" w14:textId="77777777" w:rsidR="00AC692F" w:rsidRDefault="00AC692F" w:rsidP="00AC692F">
            <w:pPr>
              <w:rPr>
                <w:rFonts w:ascii="Arial" w:eastAsia="Arial" w:hAnsi="Arial" w:cs="Arial"/>
              </w:rPr>
            </w:pPr>
          </w:p>
        </w:tc>
        <w:tc>
          <w:tcPr>
            <w:tcW w:w="5494" w:type="dxa"/>
            <w:gridSpan w:val="2"/>
          </w:tcPr>
          <w:p w14:paraId="720E41B8" w14:textId="77777777" w:rsidR="00AC692F" w:rsidRPr="00F76ED2" w:rsidRDefault="00AC692F" w:rsidP="00AC692F">
            <w:pPr>
              <w:rPr>
                <w:rFonts w:ascii="Arial" w:eastAsia="Arial" w:hAnsi="Arial" w:cs="Arial"/>
                <w:b/>
                <w:bCs/>
              </w:rPr>
            </w:pPr>
          </w:p>
        </w:tc>
      </w:tr>
      <w:tr w:rsidR="00AC692F" w14:paraId="022E34DF" w14:textId="77777777" w:rsidTr="007756C4">
        <w:tc>
          <w:tcPr>
            <w:tcW w:w="4248" w:type="dxa"/>
          </w:tcPr>
          <w:p w14:paraId="6771B791" w14:textId="77777777" w:rsidR="00AC692F" w:rsidRDefault="00AC692F" w:rsidP="00AC692F">
            <w:pPr>
              <w:rPr>
                <w:rFonts w:ascii="Arial" w:eastAsia="Arial" w:hAnsi="Arial" w:cs="Arial"/>
              </w:rPr>
            </w:pPr>
            <w:r>
              <w:rPr>
                <w:rFonts w:ascii="Arial" w:eastAsia="Arial" w:hAnsi="Arial" w:cs="Arial"/>
              </w:rPr>
              <w:t xml:space="preserve">2.9) </w:t>
            </w:r>
            <w:r w:rsidR="00AD280F">
              <w:rPr>
                <w:rFonts w:ascii="Arial" w:eastAsia="Arial" w:hAnsi="Arial" w:cs="Arial"/>
              </w:rPr>
              <w:t>How will the event be promoted?</w:t>
            </w:r>
          </w:p>
          <w:p w14:paraId="11A588D0" w14:textId="77777777" w:rsidR="00AD280F" w:rsidRDefault="00AD280F" w:rsidP="00AC692F">
            <w:pPr>
              <w:rPr>
                <w:rFonts w:ascii="Arial" w:eastAsia="Arial" w:hAnsi="Arial" w:cs="Arial"/>
              </w:rPr>
            </w:pPr>
          </w:p>
          <w:p w14:paraId="0744079E" w14:textId="77777777" w:rsidR="00AD280F" w:rsidRDefault="00AD280F" w:rsidP="00AC692F">
            <w:pPr>
              <w:rPr>
                <w:rFonts w:ascii="Arial" w:eastAsia="Arial" w:hAnsi="Arial" w:cs="Arial"/>
              </w:rPr>
            </w:pPr>
          </w:p>
          <w:p w14:paraId="3F266433" w14:textId="4FCC7873" w:rsidR="00AD280F" w:rsidRDefault="00AD280F" w:rsidP="00AC692F">
            <w:pPr>
              <w:rPr>
                <w:rFonts w:ascii="Arial" w:eastAsia="Arial" w:hAnsi="Arial" w:cs="Arial"/>
              </w:rPr>
            </w:pPr>
          </w:p>
        </w:tc>
        <w:tc>
          <w:tcPr>
            <w:tcW w:w="5494" w:type="dxa"/>
            <w:gridSpan w:val="2"/>
          </w:tcPr>
          <w:p w14:paraId="3EDEBE10" w14:textId="77777777" w:rsidR="00AC692F" w:rsidRPr="00F76ED2" w:rsidRDefault="00AC692F" w:rsidP="00AC692F">
            <w:pPr>
              <w:rPr>
                <w:rFonts w:ascii="Arial" w:eastAsia="Arial" w:hAnsi="Arial" w:cs="Arial"/>
                <w:b/>
                <w:bCs/>
              </w:rPr>
            </w:pPr>
          </w:p>
        </w:tc>
      </w:tr>
    </w:tbl>
    <w:p w14:paraId="053990A0" w14:textId="77777777" w:rsidR="00DB4151" w:rsidRDefault="00DB4151">
      <w:pPr>
        <w:rPr>
          <w:rFonts w:ascii="Arial" w:eastAsia="Arial" w:hAnsi="Arial" w:cs="Arial"/>
          <w:b/>
          <w:color w:val="05413F"/>
          <w:sz w:val="34"/>
          <w:szCs w:val="34"/>
        </w:rPr>
      </w:pPr>
    </w:p>
    <w:p w14:paraId="03148F3E" w14:textId="77777777" w:rsidR="00AD280F" w:rsidRDefault="00AD280F">
      <w:pPr>
        <w:rPr>
          <w:rFonts w:ascii="Arial" w:eastAsia="Arial" w:hAnsi="Arial" w:cs="Arial"/>
          <w:b/>
          <w:color w:val="05413F"/>
          <w:sz w:val="34"/>
          <w:szCs w:val="34"/>
        </w:rPr>
      </w:pPr>
    </w:p>
    <w:tbl>
      <w:tblPr>
        <w:tblStyle w:val="TableGrid"/>
        <w:tblW w:w="0" w:type="auto"/>
        <w:tblLook w:val="04A0" w:firstRow="1" w:lastRow="0" w:firstColumn="1" w:lastColumn="0" w:noHBand="0" w:noVBand="1"/>
      </w:tblPr>
      <w:tblGrid>
        <w:gridCol w:w="4248"/>
        <w:gridCol w:w="5494"/>
      </w:tblGrid>
      <w:tr w:rsidR="00A34DEC" w14:paraId="0DE0DBA7" w14:textId="77777777" w:rsidTr="00674252">
        <w:tc>
          <w:tcPr>
            <w:tcW w:w="9742" w:type="dxa"/>
            <w:gridSpan w:val="2"/>
          </w:tcPr>
          <w:p w14:paraId="3E80DC63" w14:textId="0A6C7E46" w:rsidR="00A34DEC" w:rsidRPr="00DB4151" w:rsidRDefault="00A34DEC" w:rsidP="00A34DEC">
            <w:pPr>
              <w:rPr>
                <w:rFonts w:ascii="Arial" w:eastAsia="Arial" w:hAnsi="Arial" w:cs="Arial"/>
                <w:b/>
                <w:color w:val="05413F"/>
                <w:sz w:val="34"/>
                <w:szCs w:val="34"/>
              </w:rPr>
            </w:pPr>
            <w:r w:rsidRPr="00DB4151">
              <w:rPr>
                <w:rFonts w:ascii="Arial" w:eastAsia="Arial" w:hAnsi="Arial" w:cs="Arial"/>
                <w:b/>
                <w:color w:val="05413F"/>
                <w:sz w:val="34"/>
                <w:szCs w:val="34"/>
              </w:rPr>
              <w:t xml:space="preserve">Section </w:t>
            </w:r>
            <w:r>
              <w:rPr>
                <w:rFonts w:ascii="Arial" w:eastAsia="Arial" w:hAnsi="Arial" w:cs="Arial"/>
                <w:b/>
                <w:color w:val="05413F"/>
                <w:sz w:val="34"/>
                <w:szCs w:val="34"/>
              </w:rPr>
              <w:t>3</w:t>
            </w:r>
            <w:r w:rsidRPr="00DB4151">
              <w:rPr>
                <w:rFonts w:ascii="Arial" w:eastAsia="Arial" w:hAnsi="Arial" w:cs="Arial"/>
                <w:b/>
                <w:color w:val="05413F"/>
                <w:sz w:val="34"/>
                <w:szCs w:val="34"/>
              </w:rPr>
              <w:t>:</w:t>
            </w:r>
          </w:p>
          <w:p w14:paraId="7093A8FD" w14:textId="4894A90C" w:rsidR="00A34DEC" w:rsidRDefault="00A34DEC" w:rsidP="00A34DEC">
            <w:pPr>
              <w:rPr>
                <w:rFonts w:ascii="Arial" w:eastAsia="Arial" w:hAnsi="Arial" w:cs="Arial"/>
                <w:b/>
                <w:color w:val="05413F"/>
                <w:sz w:val="34"/>
                <w:szCs w:val="34"/>
              </w:rPr>
            </w:pPr>
            <w:r>
              <w:rPr>
                <w:rFonts w:ascii="Arial" w:eastAsia="Arial" w:hAnsi="Arial" w:cs="Arial"/>
                <w:b/>
                <w:color w:val="05413F"/>
                <w:sz w:val="34"/>
                <w:szCs w:val="34"/>
              </w:rPr>
              <w:lastRenderedPageBreak/>
              <w:t>Project Costs</w:t>
            </w:r>
          </w:p>
          <w:p w14:paraId="69F5984E" w14:textId="77777777" w:rsidR="00A34DEC" w:rsidRDefault="00A34DEC">
            <w:pPr>
              <w:rPr>
                <w:rFonts w:ascii="Arial" w:eastAsia="Arial" w:hAnsi="Arial" w:cs="Arial"/>
                <w:b/>
                <w:color w:val="05413F"/>
                <w:sz w:val="34"/>
                <w:szCs w:val="34"/>
              </w:rPr>
            </w:pPr>
          </w:p>
        </w:tc>
      </w:tr>
      <w:tr w:rsidR="00A34DEC" w14:paraId="3BB5B36C" w14:textId="77777777" w:rsidTr="00A34DEC">
        <w:tc>
          <w:tcPr>
            <w:tcW w:w="4248" w:type="dxa"/>
          </w:tcPr>
          <w:p w14:paraId="44EB2EF3" w14:textId="6A14469E" w:rsidR="00A34DEC" w:rsidRDefault="00A34DEC">
            <w:pPr>
              <w:rPr>
                <w:rFonts w:ascii="Arial" w:eastAsia="Arial" w:hAnsi="Arial" w:cs="Arial"/>
              </w:rPr>
            </w:pPr>
            <w:r>
              <w:rPr>
                <w:rFonts w:ascii="Arial" w:eastAsia="Arial" w:hAnsi="Arial" w:cs="Arial"/>
              </w:rPr>
              <w:lastRenderedPageBreak/>
              <w:t>3</w:t>
            </w:r>
            <w:r w:rsidRPr="00852B63">
              <w:rPr>
                <w:rFonts w:ascii="Arial" w:eastAsia="Arial" w:hAnsi="Arial" w:cs="Arial"/>
              </w:rPr>
              <w:t>.</w:t>
            </w:r>
            <w:r>
              <w:rPr>
                <w:rFonts w:ascii="Arial" w:eastAsia="Arial" w:hAnsi="Arial" w:cs="Arial"/>
              </w:rPr>
              <w:t>1) How much funding are you applying for?</w:t>
            </w:r>
          </w:p>
          <w:p w14:paraId="06575E0D" w14:textId="726918D9" w:rsidR="00A34DEC" w:rsidRPr="00BF1587" w:rsidRDefault="00A34DEC" w:rsidP="00BF1587">
            <w:pPr>
              <w:rPr>
                <w:rFonts w:ascii="Arial" w:eastAsia="Arial" w:hAnsi="Arial" w:cs="Arial"/>
              </w:rPr>
            </w:pPr>
          </w:p>
        </w:tc>
        <w:tc>
          <w:tcPr>
            <w:tcW w:w="5494" w:type="dxa"/>
          </w:tcPr>
          <w:p w14:paraId="60BFDE08" w14:textId="43D13687" w:rsidR="00A34DEC" w:rsidRPr="00A34DEC" w:rsidRDefault="00A34DEC">
            <w:pPr>
              <w:rPr>
                <w:rFonts w:ascii="Arial" w:eastAsia="Arial" w:hAnsi="Arial" w:cs="Arial"/>
              </w:rPr>
            </w:pPr>
            <w:r w:rsidRPr="00A34DEC">
              <w:rPr>
                <w:rFonts w:ascii="Arial" w:eastAsia="Arial" w:hAnsi="Arial" w:cs="Arial"/>
              </w:rPr>
              <w:t>£</w:t>
            </w:r>
          </w:p>
        </w:tc>
      </w:tr>
      <w:tr w:rsidR="00A34DEC" w14:paraId="597AC327" w14:textId="77777777" w:rsidTr="00A34DEC">
        <w:tc>
          <w:tcPr>
            <w:tcW w:w="4248" w:type="dxa"/>
          </w:tcPr>
          <w:p w14:paraId="2CB617B7" w14:textId="77777777" w:rsidR="00A34DEC" w:rsidRDefault="00A34DEC">
            <w:pPr>
              <w:rPr>
                <w:rFonts w:ascii="Arial" w:eastAsia="Arial" w:hAnsi="Arial" w:cs="Arial"/>
              </w:rPr>
            </w:pPr>
            <w:r w:rsidRPr="00A34DEC">
              <w:rPr>
                <w:rFonts w:ascii="Arial" w:eastAsia="Arial" w:hAnsi="Arial" w:cs="Arial"/>
              </w:rPr>
              <w:t>3</w:t>
            </w:r>
            <w:r>
              <w:rPr>
                <w:rFonts w:ascii="Arial" w:eastAsia="Arial" w:hAnsi="Arial" w:cs="Arial"/>
              </w:rPr>
              <w:t>.2) What is the cost of implementing your project?</w:t>
            </w:r>
          </w:p>
          <w:p w14:paraId="2E0607C9" w14:textId="72AE19C6" w:rsidR="00A34DEC" w:rsidRDefault="00A34DEC" w:rsidP="00A34DEC">
            <w:pPr>
              <w:pStyle w:val="ListParagraph"/>
              <w:numPr>
                <w:ilvl w:val="0"/>
                <w:numId w:val="17"/>
              </w:numPr>
              <w:rPr>
                <w:rFonts w:ascii="Arial" w:eastAsia="Arial" w:hAnsi="Arial" w:cs="Arial"/>
              </w:rPr>
            </w:pPr>
            <w:r w:rsidRPr="00A34DEC">
              <w:rPr>
                <w:rFonts w:ascii="Arial" w:eastAsia="Arial" w:hAnsi="Arial" w:cs="Arial"/>
              </w:rPr>
              <w:t>Please provide a</w:t>
            </w:r>
            <w:r w:rsidR="00BF1587">
              <w:rPr>
                <w:rFonts w:ascii="Arial" w:eastAsia="Arial" w:hAnsi="Arial" w:cs="Arial"/>
              </w:rPr>
              <w:t>n</w:t>
            </w:r>
            <w:r w:rsidRPr="00A34DEC">
              <w:rPr>
                <w:rFonts w:ascii="Arial" w:eastAsia="Arial" w:hAnsi="Arial" w:cs="Arial"/>
              </w:rPr>
              <w:t xml:space="preserve"> </w:t>
            </w:r>
            <w:r w:rsidR="00BF1587">
              <w:rPr>
                <w:rFonts w:ascii="Arial" w:eastAsia="Arial" w:hAnsi="Arial" w:cs="Arial"/>
              </w:rPr>
              <w:t xml:space="preserve">estimated </w:t>
            </w:r>
            <w:r w:rsidRPr="00A34DEC">
              <w:rPr>
                <w:rFonts w:ascii="Arial" w:eastAsia="Arial" w:hAnsi="Arial" w:cs="Arial"/>
              </w:rPr>
              <w:t>breakdown of your costs</w:t>
            </w:r>
          </w:p>
          <w:p w14:paraId="4CE90149" w14:textId="416FA07E" w:rsidR="00BF1587" w:rsidRPr="00BF1587" w:rsidRDefault="00BF1587" w:rsidP="00BF1587">
            <w:pPr>
              <w:rPr>
                <w:rFonts w:ascii="Arial" w:eastAsia="Arial" w:hAnsi="Arial" w:cs="Arial"/>
              </w:rPr>
            </w:pPr>
          </w:p>
          <w:p w14:paraId="7A523B60" w14:textId="77777777" w:rsidR="00A34DEC" w:rsidRDefault="00A34DEC" w:rsidP="00A34DEC">
            <w:pPr>
              <w:rPr>
                <w:rFonts w:ascii="Arial" w:eastAsia="Arial" w:hAnsi="Arial" w:cs="Arial"/>
              </w:rPr>
            </w:pPr>
          </w:p>
          <w:p w14:paraId="46F9FBDC" w14:textId="77777777" w:rsidR="00063E94" w:rsidRDefault="00063E94" w:rsidP="00A34DEC">
            <w:pPr>
              <w:rPr>
                <w:rFonts w:ascii="Arial" w:eastAsia="Arial" w:hAnsi="Arial" w:cs="Arial"/>
              </w:rPr>
            </w:pPr>
          </w:p>
          <w:p w14:paraId="5807CC61" w14:textId="77777777" w:rsidR="00063E94" w:rsidRDefault="00063E94" w:rsidP="00A34DEC">
            <w:pPr>
              <w:rPr>
                <w:rFonts w:ascii="Arial" w:eastAsia="Arial" w:hAnsi="Arial" w:cs="Arial"/>
              </w:rPr>
            </w:pPr>
          </w:p>
          <w:p w14:paraId="18367687" w14:textId="77777777" w:rsidR="00063E94" w:rsidRDefault="00063E94" w:rsidP="00A34DEC">
            <w:pPr>
              <w:rPr>
                <w:rFonts w:ascii="Arial" w:eastAsia="Arial" w:hAnsi="Arial" w:cs="Arial"/>
              </w:rPr>
            </w:pPr>
          </w:p>
          <w:p w14:paraId="1C1512F0" w14:textId="77777777" w:rsidR="00063E94" w:rsidRDefault="00063E94" w:rsidP="00A34DEC">
            <w:pPr>
              <w:rPr>
                <w:rFonts w:ascii="Arial" w:eastAsia="Arial" w:hAnsi="Arial" w:cs="Arial"/>
              </w:rPr>
            </w:pPr>
          </w:p>
          <w:p w14:paraId="40971064" w14:textId="77777777" w:rsidR="00063E94" w:rsidRDefault="00063E94" w:rsidP="00A34DEC">
            <w:pPr>
              <w:rPr>
                <w:rFonts w:ascii="Arial" w:eastAsia="Arial" w:hAnsi="Arial" w:cs="Arial"/>
              </w:rPr>
            </w:pPr>
          </w:p>
          <w:p w14:paraId="44960353" w14:textId="77777777" w:rsidR="00063E94" w:rsidRDefault="00063E94" w:rsidP="00A34DEC">
            <w:pPr>
              <w:rPr>
                <w:rFonts w:ascii="Arial" w:eastAsia="Arial" w:hAnsi="Arial" w:cs="Arial"/>
              </w:rPr>
            </w:pPr>
          </w:p>
          <w:p w14:paraId="0D76A815" w14:textId="77777777" w:rsidR="00063E94" w:rsidRDefault="00063E94" w:rsidP="00A34DEC">
            <w:pPr>
              <w:rPr>
                <w:rFonts w:ascii="Arial" w:eastAsia="Arial" w:hAnsi="Arial" w:cs="Arial"/>
              </w:rPr>
            </w:pPr>
          </w:p>
          <w:p w14:paraId="5120391D" w14:textId="77777777" w:rsidR="00063E94" w:rsidRDefault="00063E94" w:rsidP="00A34DEC">
            <w:pPr>
              <w:rPr>
                <w:rFonts w:ascii="Arial" w:eastAsia="Arial" w:hAnsi="Arial" w:cs="Arial"/>
              </w:rPr>
            </w:pPr>
          </w:p>
          <w:p w14:paraId="02BA8D72" w14:textId="77777777" w:rsidR="00063E94" w:rsidRDefault="00063E94" w:rsidP="00A34DEC">
            <w:pPr>
              <w:rPr>
                <w:rFonts w:ascii="Arial" w:eastAsia="Arial" w:hAnsi="Arial" w:cs="Arial"/>
              </w:rPr>
            </w:pPr>
          </w:p>
          <w:p w14:paraId="71F79CDD" w14:textId="77777777" w:rsidR="00063E94" w:rsidRDefault="00063E94" w:rsidP="00A34DEC">
            <w:pPr>
              <w:rPr>
                <w:rFonts w:ascii="Arial" w:eastAsia="Arial" w:hAnsi="Arial" w:cs="Arial"/>
              </w:rPr>
            </w:pPr>
          </w:p>
          <w:p w14:paraId="7D5AB83A" w14:textId="77777777" w:rsidR="00063E94" w:rsidRDefault="00063E94" w:rsidP="00A34DEC">
            <w:pPr>
              <w:rPr>
                <w:rFonts w:ascii="Arial" w:eastAsia="Arial" w:hAnsi="Arial" w:cs="Arial"/>
              </w:rPr>
            </w:pPr>
          </w:p>
          <w:p w14:paraId="54E45BB2" w14:textId="77777777" w:rsidR="00063E94" w:rsidRDefault="00063E94" w:rsidP="00A34DEC">
            <w:pPr>
              <w:rPr>
                <w:rFonts w:ascii="Arial" w:eastAsia="Arial" w:hAnsi="Arial" w:cs="Arial"/>
              </w:rPr>
            </w:pPr>
          </w:p>
          <w:p w14:paraId="44B0F9E5" w14:textId="1C5A726C" w:rsidR="00063E94" w:rsidRPr="00A34DEC" w:rsidRDefault="00063E94" w:rsidP="00A34DEC">
            <w:pPr>
              <w:rPr>
                <w:rFonts w:ascii="Arial" w:eastAsia="Arial" w:hAnsi="Arial" w:cs="Arial"/>
              </w:rPr>
            </w:pPr>
          </w:p>
        </w:tc>
        <w:tc>
          <w:tcPr>
            <w:tcW w:w="5494" w:type="dxa"/>
          </w:tcPr>
          <w:p w14:paraId="546FA0DB" w14:textId="77777777" w:rsidR="00A34DEC" w:rsidRPr="00A34DEC" w:rsidRDefault="00A34DEC">
            <w:pPr>
              <w:rPr>
                <w:rFonts w:ascii="Arial" w:eastAsia="Arial" w:hAnsi="Arial" w:cs="Arial"/>
              </w:rPr>
            </w:pPr>
          </w:p>
        </w:tc>
      </w:tr>
    </w:tbl>
    <w:p w14:paraId="6728761A" w14:textId="77777777" w:rsidR="00BE30AC" w:rsidRDefault="00BE30AC">
      <w:pPr>
        <w:rPr>
          <w:rFonts w:ascii="Arial" w:eastAsia="Arial" w:hAnsi="Arial" w:cs="Arial"/>
          <w:b/>
          <w:color w:val="05413F"/>
          <w:sz w:val="34"/>
          <w:szCs w:val="34"/>
        </w:rPr>
      </w:pPr>
    </w:p>
    <w:p w14:paraId="59E76BF3" w14:textId="77777777" w:rsidR="00BE30AC" w:rsidRDefault="00BE30AC">
      <w:pPr>
        <w:rPr>
          <w:rFonts w:ascii="Arial" w:eastAsia="Arial" w:hAnsi="Arial" w:cs="Arial"/>
          <w:b/>
          <w:color w:val="05413F"/>
          <w:sz w:val="34"/>
          <w:szCs w:val="34"/>
        </w:rPr>
      </w:pPr>
    </w:p>
    <w:tbl>
      <w:tblPr>
        <w:tblStyle w:val="TableGrid"/>
        <w:tblW w:w="0" w:type="auto"/>
        <w:tblLook w:val="04A0" w:firstRow="1" w:lastRow="0" w:firstColumn="1" w:lastColumn="0" w:noHBand="0" w:noVBand="1"/>
      </w:tblPr>
      <w:tblGrid>
        <w:gridCol w:w="3397"/>
        <w:gridCol w:w="3909"/>
        <w:gridCol w:w="2436"/>
      </w:tblGrid>
      <w:tr w:rsidR="00E34D1E" w14:paraId="75A40DCB" w14:textId="77777777" w:rsidTr="00674252">
        <w:tc>
          <w:tcPr>
            <w:tcW w:w="9742" w:type="dxa"/>
            <w:gridSpan w:val="3"/>
          </w:tcPr>
          <w:p w14:paraId="6075B074" w14:textId="1031F4C0" w:rsidR="00E34D1E" w:rsidRDefault="00E34D1E" w:rsidP="00E34D1E">
            <w:pPr>
              <w:rPr>
                <w:rFonts w:ascii="Arial" w:eastAsia="Arial" w:hAnsi="Arial" w:cs="Arial"/>
                <w:b/>
                <w:color w:val="05413F"/>
                <w:sz w:val="34"/>
                <w:szCs w:val="34"/>
              </w:rPr>
            </w:pPr>
            <w:r>
              <w:rPr>
                <w:rFonts w:ascii="Arial" w:eastAsia="Arial" w:hAnsi="Arial" w:cs="Arial"/>
                <w:b/>
                <w:color w:val="05413F"/>
                <w:sz w:val="34"/>
                <w:szCs w:val="34"/>
              </w:rPr>
              <w:t>Section 5:</w:t>
            </w:r>
          </w:p>
          <w:p w14:paraId="1DFF35DF" w14:textId="429BC008" w:rsidR="00E34D1E" w:rsidRDefault="00E34D1E" w:rsidP="00E34D1E">
            <w:pPr>
              <w:rPr>
                <w:rFonts w:ascii="Arial" w:eastAsia="Arial" w:hAnsi="Arial" w:cs="Arial"/>
                <w:b/>
                <w:color w:val="05413F"/>
                <w:sz w:val="34"/>
                <w:szCs w:val="34"/>
              </w:rPr>
            </w:pPr>
            <w:r>
              <w:rPr>
                <w:rFonts w:ascii="Arial" w:eastAsia="Arial" w:hAnsi="Arial" w:cs="Arial"/>
                <w:b/>
                <w:color w:val="05413F"/>
                <w:sz w:val="34"/>
                <w:szCs w:val="34"/>
              </w:rPr>
              <w:t>Declarations</w:t>
            </w:r>
          </w:p>
          <w:p w14:paraId="0387390B" w14:textId="77777777" w:rsidR="00E34D1E" w:rsidRDefault="00E34D1E">
            <w:pPr>
              <w:rPr>
                <w:rFonts w:ascii="Arial" w:eastAsia="Arial" w:hAnsi="Arial" w:cs="Arial"/>
                <w:b/>
                <w:color w:val="05413F"/>
                <w:sz w:val="34"/>
                <w:szCs w:val="34"/>
              </w:rPr>
            </w:pPr>
          </w:p>
        </w:tc>
      </w:tr>
      <w:tr w:rsidR="00E34D1E" w14:paraId="4C1CC7FE" w14:textId="77777777" w:rsidTr="00674252">
        <w:tc>
          <w:tcPr>
            <w:tcW w:w="9742" w:type="dxa"/>
            <w:gridSpan w:val="3"/>
          </w:tcPr>
          <w:p w14:paraId="131D2640" w14:textId="77777777" w:rsidR="00E34D1E" w:rsidRPr="00E34D1E" w:rsidRDefault="00E34D1E" w:rsidP="00E34D1E">
            <w:pPr>
              <w:autoSpaceDE w:val="0"/>
              <w:autoSpaceDN w:val="0"/>
              <w:adjustRightInd w:val="0"/>
              <w:rPr>
                <w:rFonts w:ascii="Arial" w:eastAsia="Arial" w:hAnsi="Arial" w:cs="Arial"/>
                <w:sz w:val="28"/>
                <w:szCs w:val="28"/>
              </w:rPr>
            </w:pPr>
            <w:r w:rsidRPr="00E34D1E">
              <w:rPr>
                <w:rFonts w:ascii="Arial" w:eastAsia="Arial" w:hAnsi="Arial" w:cs="Arial"/>
                <w:sz w:val="28"/>
                <w:szCs w:val="28"/>
              </w:rPr>
              <w:t>Data Protection and General Data Protection Regulation (GDPR)</w:t>
            </w:r>
          </w:p>
          <w:p w14:paraId="5C5F390E" w14:textId="793C2324" w:rsidR="00E34D1E" w:rsidRPr="00E34D1E" w:rsidRDefault="00E34D1E" w:rsidP="00E34D1E">
            <w:pPr>
              <w:autoSpaceDE w:val="0"/>
              <w:autoSpaceDN w:val="0"/>
              <w:adjustRightInd w:val="0"/>
              <w:rPr>
                <w:rFonts w:ascii="Arial" w:hAnsi="Arial" w:cs="Arial"/>
              </w:rPr>
            </w:pPr>
          </w:p>
        </w:tc>
      </w:tr>
      <w:tr w:rsidR="00E34D1E" w14:paraId="72777608" w14:textId="77777777" w:rsidTr="00674252">
        <w:tc>
          <w:tcPr>
            <w:tcW w:w="9742" w:type="dxa"/>
            <w:gridSpan w:val="3"/>
          </w:tcPr>
          <w:p w14:paraId="6ABEED0F" w14:textId="7E4B9E3F" w:rsidR="00E34D1E" w:rsidRDefault="00E34D1E" w:rsidP="00E34D1E">
            <w:pPr>
              <w:autoSpaceDE w:val="0"/>
              <w:autoSpaceDN w:val="0"/>
              <w:adjustRightInd w:val="0"/>
              <w:rPr>
                <w:rFonts w:ascii="Arial" w:hAnsi="Arial" w:cs="Arial"/>
              </w:rPr>
            </w:pPr>
            <w:r>
              <w:rPr>
                <w:rFonts w:ascii="Arial" w:hAnsi="Arial" w:cs="Arial"/>
              </w:rPr>
              <w:t>Milton Keynes City Council</w:t>
            </w:r>
            <w:r w:rsidRPr="00E34D1E">
              <w:rPr>
                <w:rFonts w:ascii="Arial" w:hAnsi="Arial" w:cs="Arial"/>
              </w:rPr>
              <w:t xml:space="preserve"> will be a Data Controller for all </w:t>
            </w:r>
            <w:r w:rsidR="00365839">
              <w:rPr>
                <w:rFonts w:ascii="Arial" w:hAnsi="Arial" w:cs="Arial"/>
              </w:rPr>
              <w:t xml:space="preserve">High Street Support </w:t>
            </w:r>
            <w:r w:rsidR="00AB4C97">
              <w:rPr>
                <w:rFonts w:ascii="Arial" w:hAnsi="Arial" w:cs="Arial"/>
              </w:rPr>
              <w:t>Fund</w:t>
            </w:r>
            <w:r w:rsidR="00AB4C97" w:rsidRPr="00E34D1E">
              <w:rPr>
                <w:rFonts w:ascii="Arial" w:hAnsi="Arial" w:cs="Arial"/>
              </w:rPr>
              <w:t xml:space="preserve"> </w:t>
            </w:r>
            <w:r w:rsidRPr="00E34D1E">
              <w:rPr>
                <w:rFonts w:ascii="Arial" w:hAnsi="Arial" w:cs="Arial"/>
              </w:rPr>
              <w:t>related Personal Data collected with the relevant forms as part of this process, and the control and processing of Personal Data.</w:t>
            </w:r>
          </w:p>
          <w:p w14:paraId="455AF25F" w14:textId="4D110419" w:rsidR="00E34D1E" w:rsidRDefault="00E34D1E" w:rsidP="00E34D1E">
            <w:pPr>
              <w:autoSpaceDE w:val="0"/>
              <w:autoSpaceDN w:val="0"/>
              <w:adjustRightInd w:val="0"/>
              <w:rPr>
                <w:rFonts w:ascii="Arial" w:hAnsi="Arial" w:cs="Arial"/>
              </w:rPr>
            </w:pPr>
          </w:p>
          <w:p w14:paraId="746D61BF" w14:textId="54BD62B0" w:rsidR="00E34D1E" w:rsidRDefault="00E34D1E" w:rsidP="00E34D1E">
            <w:pPr>
              <w:autoSpaceDE w:val="0"/>
              <w:autoSpaceDN w:val="0"/>
              <w:adjustRightInd w:val="0"/>
              <w:rPr>
                <w:rFonts w:ascii="Arial" w:hAnsi="Arial" w:cs="Arial"/>
              </w:rPr>
            </w:pPr>
            <w:r w:rsidRPr="00E34D1E">
              <w:rPr>
                <w:rFonts w:ascii="Arial" w:hAnsi="Arial" w:cs="Arial"/>
              </w:rPr>
              <w:t xml:space="preserve">By proceeding to complete and submit this form, you consent that the </w:t>
            </w:r>
            <w:r w:rsidR="00D45A1E">
              <w:rPr>
                <w:rFonts w:ascii="Arial" w:hAnsi="Arial" w:cs="Arial"/>
              </w:rPr>
              <w:t>Council</w:t>
            </w:r>
            <w:r w:rsidR="00D45A1E" w:rsidRPr="00E34D1E">
              <w:rPr>
                <w:rFonts w:ascii="Arial" w:hAnsi="Arial" w:cs="Arial"/>
              </w:rPr>
              <w:t xml:space="preserve"> </w:t>
            </w:r>
            <w:r w:rsidRPr="00E34D1E">
              <w:rPr>
                <w:rFonts w:ascii="Arial" w:hAnsi="Arial" w:cs="Arial"/>
              </w:rPr>
              <w:t>and its</w:t>
            </w:r>
            <w:r>
              <w:rPr>
                <w:rFonts w:ascii="Arial" w:hAnsi="Arial" w:cs="Arial"/>
              </w:rPr>
              <w:t xml:space="preserve"> </w:t>
            </w:r>
            <w:r w:rsidRPr="00E34D1E">
              <w:rPr>
                <w:rFonts w:ascii="Arial" w:hAnsi="Arial" w:cs="Arial"/>
              </w:rPr>
              <w:t>contractors, where relevant may process the Personal Data that it collects from you</w:t>
            </w:r>
            <w:r w:rsidR="00720EC1">
              <w:rPr>
                <w:rFonts w:ascii="Arial" w:hAnsi="Arial" w:cs="Arial"/>
              </w:rPr>
              <w:t>.</w:t>
            </w:r>
          </w:p>
          <w:p w14:paraId="4EF1C23C" w14:textId="007A71D3" w:rsidR="00E34D1E" w:rsidRPr="00E34D1E" w:rsidRDefault="00E34D1E" w:rsidP="00E34D1E">
            <w:pPr>
              <w:autoSpaceDE w:val="0"/>
              <w:autoSpaceDN w:val="0"/>
              <w:adjustRightInd w:val="0"/>
              <w:rPr>
                <w:rFonts w:ascii="Arial" w:hAnsi="Arial" w:cs="Arial"/>
              </w:rPr>
            </w:pPr>
            <w:r w:rsidRPr="00E34D1E">
              <w:rPr>
                <w:rFonts w:ascii="Arial" w:hAnsi="Arial" w:cs="Arial"/>
              </w:rPr>
              <w:t xml:space="preserve"> </w:t>
            </w:r>
          </w:p>
          <w:p w14:paraId="6E82F6F3" w14:textId="2BB554B6" w:rsidR="00E34D1E" w:rsidRDefault="00E34D1E" w:rsidP="00E34D1E">
            <w:pPr>
              <w:autoSpaceDE w:val="0"/>
              <w:autoSpaceDN w:val="0"/>
              <w:adjustRightInd w:val="0"/>
              <w:rPr>
                <w:rFonts w:ascii="Arial" w:hAnsi="Arial" w:cs="Arial"/>
              </w:rPr>
            </w:pPr>
            <w:r w:rsidRPr="00E34D1E">
              <w:rPr>
                <w:rFonts w:ascii="Arial" w:hAnsi="Arial" w:cs="Arial"/>
              </w:rPr>
              <w:t>Data Controller, Personal Data, Personal Data and Processor all have the meaning given to them in the Data Protection Legislation (as amended from time to time).</w:t>
            </w:r>
          </w:p>
          <w:p w14:paraId="4DDBA40D" w14:textId="77777777" w:rsidR="00E34D1E" w:rsidRDefault="00E34D1E" w:rsidP="00E34D1E">
            <w:pPr>
              <w:autoSpaceDE w:val="0"/>
              <w:autoSpaceDN w:val="0"/>
              <w:adjustRightInd w:val="0"/>
              <w:rPr>
                <w:rFonts w:ascii="Arial" w:hAnsi="Arial" w:cs="Arial"/>
              </w:rPr>
            </w:pPr>
          </w:p>
          <w:p w14:paraId="76D9644C" w14:textId="77777777" w:rsidR="00E34D1E" w:rsidRPr="00E34D1E" w:rsidRDefault="00E34D1E" w:rsidP="00E34D1E">
            <w:pPr>
              <w:autoSpaceDE w:val="0"/>
              <w:autoSpaceDN w:val="0"/>
              <w:adjustRightInd w:val="0"/>
              <w:rPr>
                <w:rFonts w:ascii="Arial" w:hAnsi="Arial" w:cs="Arial"/>
              </w:rPr>
            </w:pPr>
            <w:r w:rsidRPr="00E34D1E">
              <w:rPr>
                <w:rFonts w:ascii="Arial" w:hAnsi="Arial" w:cs="Arial"/>
              </w:rPr>
              <w:t>For further information about how Milton Keynes City Council use your data please use the following</w:t>
            </w:r>
            <w:r>
              <w:rPr>
                <w:rFonts w:ascii="Arial" w:hAnsi="Arial" w:cs="Arial"/>
              </w:rPr>
              <w:t xml:space="preserve"> </w:t>
            </w:r>
            <w:hyperlink r:id="rId21" w:history="1">
              <w:r w:rsidRPr="00E34D1E">
                <w:rPr>
                  <w:rStyle w:val="Hyperlink"/>
                  <w:rFonts w:ascii="Arial" w:hAnsi="Arial" w:cs="Arial"/>
                </w:rPr>
                <w:t>link</w:t>
              </w:r>
            </w:hyperlink>
            <w:r>
              <w:rPr>
                <w:rFonts w:ascii="Arial" w:hAnsi="Arial" w:cs="Arial"/>
              </w:rPr>
              <w:t xml:space="preserve">. </w:t>
            </w:r>
          </w:p>
          <w:p w14:paraId="0C77FED2" w14:textId="77777777" w:rsidR="00E34D1E" w:rsidRPr="00E34D1E" w:rsidRDefault="00E34D1E" w:rsidP="00E34D1E">
            <w:pPr>
              <w:autoSpaceDE w:val="0"/>
              <w:autoSpaceDN w:val="0"/>
              <w:adjustRightInd w:val="0"/>
              <w:rPr>
                <w:rFonts w:ascii="Arial" w:eastAsia="Arial" w:hAnsi="Arial" w:cs="Arial"/>
                <w:sz w:val="28"/>
                <w:szCs w:val="28"/>
              </w:rPr>
            </w:pPr>
          </w:p>
        </w:tc>
      </w:tr>
      <w:tr w:rsidR="00E34D1E" w14:paraId="6716F7C8" w14:textId="77777777" w:rsidTr="00674252">
        <w:tc>
          <w:tcPr>
            <w:tcW w:w="9742" w:type="dxa"/>
            <w:gridSpan w:val="3"/>
          </w:tcPr>
          <w:p w14:paraId="69340D79" w14:textId="46BC7E8B" w:rsidR="00E34D1E" w:rsidRPr="00E34D1E" w:rsidRDefault="00E34D1E" w:rsidP="00E34D1E">
            <w:pPr>
              <w:autoSpaceDE w:val="0"/>
              <w:autoSpaceDN w:val="0"/>
              <w:adjustRightInd w:val="0"/>
              <w:rPr>
                <w:rFonts w:ascii="Arial" w:eastAsia="Arial" w:hAnsi="Arial" w:cs="Arial"/>
                <w:sz w:val="28"/>
                <w:szCs w:val="28"/>
              </w:rPr>
            </w:pPr>
            <w:r>
              <w:rPr>
                <w:rFonts w:ascii="Arial" w:eastAsia="Arial" w:hAnsi="Arial" w:cs="Arial"/>
                <w:sz w:val="28"/>
                <w:szCs w:val="28"/>
              </w:rPr>
              <w:t>Subsidy Control</w:t>
            </w:r>
          </w:p>
          <w:p w14:paraId="6824CE9B" w14:textId="77777777" w:rsidR="00E34D1E" w:rsidRDefault="00E34D1E" w:rsidP="00E34D1E">
            <w:pPr>
              <w:autoSpaceDE w:val="0"/>
              <w:autoSpaceDN w:val="0"/>
              <w:adjustRightInd w:val="0"/>
              <w:rPr>
                <w:rFonts w:ascii="Arial" w:hAnsi="Arial" w:cs="Arial"/>
              </w:rPr>
            </w:pPr>
          </w:p>
        </w:tc>
      </w:tr>
      <w:tr w:rsidR="003D300C" w14:paraId="5B3B1B77" w14:textId="77777777" w:rsidTr="00674252">
        <w:tc>
          <w:tcPr>
            <w:tcW w:w="9742" w:type="dxa"/>
            <w:gridSpan w:val="3"/>
          </w:tcPr>
          <w:p w14:paraId="38E41988" w14:textId="77777777" w:rsidR="003D300C" w:rsidRPr="007D0DAD" w:rsidRDefault="003D300C" w:rsidP="003D300C">
            <w:pPr>
              <w:pStyle w:val="Default"/>
              <w:rPr>
                <w:sz w:val="22"/>
                <w:szCs w:val="22"/>
              </w:rPr>
            </w:pPr>
            <w:r w:rsidRPr="007D0DAD">
              <w:rPr>
                <w:sz w:val="22"/>
                <w:szCs w:val="22"/>
              </w:rPr>
              <w:t>Subsidy shall have the meaning given to it in the Subsidy Control Act (SCA) 2022.</w:t>
            </w:r>
          </w:p>
          <w:p w14:paraId="21B44036" w14:textId="77777777" w:rsidR="003D300C" w:rsidRPr="007D0DAD" w:rsidRDefault="003D300C" w:rsidP="003D300C">
            <w:pPr>
              <w:pStyle w:val="Default"/>
              <w:rPr>
                <w:sz w:val="22"/>
                <w:szCs w:val="22"/>
              </w:rPr>
            </w:pPr>
          </w:p>
          <w:p w14:paraId="1B102E3D" w14:textId="77777777" w:rsidR="003D300C" w:rsidRPr="007D0DAD" w:rsidRDefault="003D300C" w:rsidP="003D300C">
            <w:pPr>
              <w:pStyle w:val="Default"/>
              <w:rPr>
                <w:sz w:val="22"/>
                <w:szCs w:val="22"/>
              </w:rPr>
            </w:pPr>
            <w:r w:rsidRPr="007D0DAD">
              <w:rPr>
                <w:sz w:val="22"/>
                <w:szCs w:val="22"/>
              </w:rPr>
              <w:lastRenderedPageBreak/>
              <w:t xml:space="preserve">When the Council is considering the award of </w:t>
            </w:r>
            <w:proofErr w:type="gramStart"/>
            <w:r w:rsidRPr="007D0DAD">
              <w:rPr>
                <w:sz w:val="22"/>
                <w:szCs w:val="22"/>
              </w:rPr>
              <w:t>a financial assistance</w:t>
            </w:r>
            <w:proofErr w:type="gramEnd"/>
            <w:r w:rsidRPr="007D0DAD">
              <w:rPr>
                <w:sz w:val="22"/>
                <w:szCs w:val="22"/>
              </w:rPr>
              <w:t xml:space="preserve"> or a grant</w:t>
            </w:r>
            <w:r>
              <w:rPr>
                <w:sz w:val="22"/>
                <w:szCs w:val="22"/>
              </w:rPr>
              <w:t>,</w:t>
            </w:r>
            <w:r w:rsidRPr="007D0DAD">
              <w:rPr>
                <w:sz w:val="22"/>
                <w:szCs w:val="22"/>
              </w:rPr>
              <w:t xml:space="preserve"> the subsidy control regime governed by the SCA 2022 must be considered and the full principles </w:t>
            </w:r>
            <w:r>
              <w:rPr>
                <w:sz w:val="22"/>
                <w:szCs w:val="22"/>
              </w:rPr>
              <w:t xml:space="preserve">and requirements </w:t>
            </w:r>
            <w:r w:rsidRPr="007D0DAD">
              <w:rPr>
                <w:sz w:val="22"/>
                <w:szCs w:val="22"/>
              </w:rPr>
              <w:t>adhered if applicable.</w:t>
            </w:r>
          </w:p>
          <w:p w14:paraId="56CA8CBC" w14:textId="77777777" w:rsidR="003D300C" w:rsidRPr="007D0DAD" w:rsidRDefault="003D300C" w:rsidP="003D300C">
            <w:pPr>
              <w:pStyle w:val="Default"/>
              <w:rPr>
                <w:sz w:val="22"/>
                <w:szCs w:val="22"/>
              </w:rPr>
            </w:pPr>
          </w:p>
          <w:p w14:paraId="3385F971" w14:textId="77777777" w:rsidR="003D300C" w:rsidRPr="007D0DAD" w:rsidRDefault="003D300C" w:rsidP="003D300C">
            <w:pPr>
              <w:pStyle w:val="Default"/>
              <w:rPr>
                <w:sz w:val="22"/>
                <w:szCs w:val="22"/>
              </w:rPr>
            </w:pPr>
            <w:r w:rsidRPr="007D0DAD">
              <w:rPr>
                <w:sz w:val="22"/>
                <w:szCs w:val="22"/>
              </w:rPr>
              <w:t>Some subsidies could be deemed exempt from many of the substantive requirements of the SCA 2022 if they are granted as Minimal Financial Assistance (MFA) by the Public Authority. MFA has a financial threshold of £315</w:t>
            </w:r>
            <w:r>
              <w:rPr>
                <w:sz w:val="22"/>
                <w:szCs w:val="22"/>
              </w:rPr>
              <w:t>,000</w:t>
            </w:r>
            <w:r w:rsidRPr="007D0DAD">
              <w:rPr>
                <w:sz w:val="22"/>
                <w:szCs w:val="22"/>
              </w:rPr>
              <w:t xml:space="preserve"> over an applicable period. The applicable period is the period comprising the current financial year to date and the two financial years immediately preceding the current financial year.</w:t>
            </w:r>
            <w:r>
              <w:rPr>
                <w:sz w:val="22"/>
                <w:szCs w:val="22"/>
              </w:rPr>
              <w:t xml:space="preserve"> </w:t>
            </w:r>
            <w:r w:rsidRPr="007D0DAD">
              <w:rPr>
                <w:sz w:val="22"/>
                <w:szCs w:val="22"/>
              </w:rPr>
              <w:t>If the recipient of the subsidy has received more than £315</w:t>
            </w:r>
            <w:r>
              <w:rPr>
                <w:sz w:val="22"/>
                <w:szCs w:val="22"/>
              </w:rPr>
              <w:t>,000</w:t>
            </w:r>
            <w:r w:rsidRPr="007D0DAD">
              <w:rPr>
                <w:sz w:val="22"/>
                <w:szCs w:val="22"/>
              </w:rPr>
              <w:t xml:space="preserve"> (this includes the subsidy proposed) MFA will not be applicable and the substantive requirements of the SCA 2022 shall apply (i.e. full consideration of the Principles under the Act </w:t>
            </w:r>
            <w:r>
              <w:rPr>
                <w:sz w:val="22"/>
                <w:szCs w:val="22"/>
              </w:rPr>
              <w:t xml:space="preserve">as </w:t>
            </w:r>
            <w:r w:rsidRPr="007D0DAD">
              <w:rPr>
                <w:sz w:val="22"/>
                <w:szCs w:val="22"/>
              </w:rPr>
              <w:t>required).</w:t>
            </w:r>
          </w:p>
          <w:p w14:paraId="35BF222B" w14:textId="77777777" w:rsidR="003D300C" w:rsidRPr="007D0DAD" w:rsidRDefault="003D300C" w:rsidP="003D300C">
            <w:pPr>
              <w:pStyle w:val="Default"/>
              <w:rPr>
                <w:sz w:val="22"/>
                <w:szCs w:val="22"/>
              </w:rPr>
            </w:pPr>
          </w:p>
          <w:p w14:paraId="008E955B" w14:textId="77777777" w:rsidR="003D300C" w:rsidRPr="007D0DAD" w:rsidRDefault="003D300C" w:rsidP="003D300C">
            <w:pPr>
              <w:pStyle w:val="Default"/>
              <w:rPr>
                <w:sz w:val="22"/>
                <w:szCs w:val="22"/>
              </w:rPr>
            </w:pPr>
            <w:r>
              <w:rPr>
                <w:sz w:val="22"/>
                <w:szCs w:val="22"/>
              </w:rPr>
              <w:t>B</w:t>
            </w:r>
            <w:r w:rsidRPr="007D0DAD">
              <w:rPr>
                <w:sz w:val="22"/>
                <w:szCs w:val="22"/>
              </w:rPr>
              <w:t>efore awarding an MFA subsidy, Milton Keynes City Council as a Public Authority must provide the intended recipient enterprise with an ‘MFA notification’. An MFA notification means a written statement: explaining that the public authority is proposing to give to the enterprise a subsidy by way of MFA, specifying the gross value amount of the assistance, and requesting written confirmation from the enterprise that the MFA threshold of £315,000 will not be exceeded by the enterprise receiving the proposed assistance.</w:t>
            </w:r>
          </w:p>
          <w:p w14:paraId="79046D57" w14:textId="77777777" w:rsidR="003D300C" w:rsidRPr="007D0DAD" w:rsidRDefault="003D300C" w:rsidP="003D300C">
            <w:pPr>
              <w:pStyle w:val="Default"/>
              <w:rPr>
                <w:sz w:val="22"/>
                <w:szCs w:val="22"/>
              </w:rPr>
            </w:pPr>
          </w:p>
          <w:p w14:paraId="39E3A608" w14:textId="77777777" w:rsidR="003D300C" w:rsidRPr="00094419" w:rsidRDefault="003D300C" w:rsidP="003D300C">
            <w:pPr>
              <w:pStyle w:val="Default"/>
              <w:rPr>
                <w:sz w:val="22"/>
                <w:szCs w:val="22"/>
              </w:rPr>
            </w:pPr>
            <w:r w:rsidRPr="00094419">
              <w:rPr>
                <w:sz w:val="22"/>
                <w:szCs w:val="22"/>
              </w:rPr>
              <w:t xml:space="preserve">The Council can only award the subsidy as an MFA when it has received this confirmation. </w:t>
            </w:r>
          </w:p>
          <w:p w14:paraId="6D6556D9" w14:textId="77777777" w:rsidR="003D300C" w:rsidRPr="00094419" w:rsidRDefault="003D300C" w:rsidP="003D300C">
            <w:pPr>
              <w:pStyle w:val="Default"/>
              <w:rPr>
                <w:sz w:val="22"/>
                <w:szCs w:val="22"/>
              </w:rPr>
            </w:pPr>
          </w:p>
          <w:p w14:paraId="63C1A9C8" w14:textId="77777777" w:rsidR="003D300C" w:rsidRPr="007D0DAD" w:rsidRDefault="003D300C" w:rsidP="003D300C">
            <w:pPr>
              <w:autoSpaceDE w:val="0"/>
              <w:autoSpaceDN w:val="0"/>
              <w:adjustRightInd w:val="0"/>
              <w:rPr>
                <w:rFonts w:ascii="Arial" w:hAnsi="Arial" w:cs="Arial"/>
              </w:rPr>
            </w:pPr>
            <w:r w:rsidRPr="007D0DAD">
              <w:rPr>
                <w:rFonts w:ascii="Arial" w:hAnsi="Arial" w:cs="Arial"/>
              </w:rPr>
              <w:t xml:space="preserve">For more information on the Subsidy Control Act 2022, please use the following </w:t>
            </w:r>
            <w:hyperlink r:id="rId22" w:history="1">
              <w:r w:rsidRPr="007D0DAD">
                <w:rPr>
                  <w:rStyle w:val="Hyperlink"/>
                  <w:rFonts w:ascii="Arial" w:hAnsi="Arial" w:cs="Arial"/>
                </w:rPr>
                <w:t>link</w:t>
              </w:r>
            </w:hyperlink>
          </w:p>
          <w:p w14:paraId="179B4DAD" w14:textId="77777777" w:rsidR="003D300C" w:rsidRPr="007D0DAD" w:rsidRDefault="003D300C" w:rsidP="003D300C">
            <w:pPr>
              <w:autoSpaceDE w:val="0"/>
              <w:autoSpaceDN w:val="0"/>
              <w:adjustRightInd w:val="0"/>
              <w:rPr>
                <w:rFonts w:ascii="Arial" w:hAnsi="Arial" w:cs="Arial"/>
              </w:rPr>
            </w:pPr>
          </w:p>
          <w:p w14:paraId="28D05434" w14:textId="76F1CAD6" w:rsidR="003D300C" w:rsidRPr="00392234" w:rsidRDefault="003D300C" w:rsidP="003D300C">
            <w:pPr>
              <w:autoSpaceDE w:val="0"/>
              <w:autoSpaceDN w:val="0"/>
              <w:adjustRightInd w:val="0"/>
              <w:rPr>
                <w:rFonts w:ascii="Arial" w:hAnsi="Arial" w:cs="Arial"/>
              </w:rPr>
            </w:pPr>
          </w:p>
        </w:tc>
      </w:tr>
      <w:tr w:rsidR="003D300C" w14:paraId="1B5FD757" w14:textId="77777777" w:rsidTr="00674252">
        <w:tc>
          <w:tcPr>
            <w:tcW w:w="9742" w:type="dxa"/>
            <w:gridSpan w:val="3"/>
          </w:tcPr>
          <w:p w14:paraId="1BE7A3FE" w14:textId="7760F46A" w:rsidR="003D300C" w:rsidRDefault="003D300C" w:rsidP="003D300C">
            <w:pPr>
              <w:autoSpaceDE w:val="0"/>
              <w:autoSpaceDN w:val="0"/>
              <w:adjustRightInd w:val="0"/>
              <w:rPr>
                <w:rFonts w:ascii="Arial" w:eastAsia="Arial" w:hAnsi="Arial" w:cs="Arial"/>
                <w:sz w:val="28"/>
                <w:szCs w:val="28"/>
              </w:rPr>
            </w:pPr>
            <w:r>
              <w:rPr>
                <w:rFonts w:ascii="Arial" w:eastAsia="Arial" w:hAnsi="Arial" w:cs="Arial"/>
                <w:sz w:val="28"/>
                <w:szCs w:val="28"/>
              </w:rPr>
              <w:lastRenderedPageBreak/>
              <w:t>Project Statement</w:t>
            </w:r>
          </w:p>
          <w:p w14:paraId="1D9C972A" w14:textId="49995F3E" w:rsidR="003D300C" w:rsidRPr="00392234" w:rsidRDefault="003D300C" w:rsidP="003D300C">
            <w:pPr>
              <w:autoSpaceDE w:val="0"/>
              <w:autoSpaceDN w:val="0"/>
              <w:adjustRightInd w:val="0"/>
              <w:rPr>
                <w:rFonts w:ascii="Arial" w:hAnsi="Arial" w:cs="Arial"/>
              </w:rPr>
            </w:pPr>
          </w:p>
        </w:tc>
      </w:tr>
      <w:tr w:rsidR="00DD168D" w14:paraId="49BF1A02" w14:textId="77777777" w:rsidTr="00674252">
        <w:tc>
          <w:tcPr>
            <w:tcW w:w="9742" w:type="dxa"/>
            <w:gridSpan w:val="3"/>
          </w:tcPr>
          <w:p w14:paraId="0D3449A1" w14:textId="77777777" w:rsidR="00DD168D" w:rsidRPr="00392234" w:rsidRDefault="00DD168D" w:rsidP="00DD168D">
            <w:pPr>
              <w:autoSpaceDE w:val="0"/>
              <w:autoSpaceDN w:val="0"/>
              <w:adjustRightInd w:val="0"/>
              <w:rPr>
                <w:rFonts w:ascii="Arial" w:hAnsi="Arial" w:cs="Arial"/>
              </w:rPr>
            </w:pPr>
          </w:p>
          <w:p w14:paraId="29F959B7" w14:textId="77777777" w:rsidR="00DD168D" w:rsidRDefault="00DD168D" w:rsidP="00DD168D">
            <w:pPr>
              <w:autoSpaceDE w:val="0"/>
              <w:autoSpaceDN w:val="0"/>
              <w:adjustRightInd w:val="0"/>
              <w:rPr>
                <w:rFonts w:ascii="Arial" w:hAnsi="Arial" w:cs="Arial"/>
              </w:rPr>
            </w:pPr>
            <w:r w:rsidRPr="00392234">
              <w:rPr>
                <w:rFonts w:ascii="Arial" w:hAnsi="Arial" w:cs="Arial"/>
              </w:rPr>
              <w:t>I declare that I have the authority to represent the lead applicant in submitting this application.</w:t>
            </w:r>
          </w:p>
          <w:p w14:paraId="5DF38C1C" w14:textId="77777777" w:rsidR="00DD168D" w:rsidRPr="00392234" w:rsidRDefault="00DD168D" w:rsidP="00DD168D">
            <w:pPr>
              <w:autoSpaceDE w:val="0"/>
              <w:autoSpaceDN w:val="0"/>
              <w:adjustRightInd w:val="0"/>
              <w:rPr>
                <w:rFonts w:ascii="Arial" w:hAnsi="Arial" w:cs="Arial"/>
              </w:rPr>
            </w:pPr>
          </w:p>
          <w:p w14:paraId="6352E4B6" w14:textId="5643F82B" w:rsidR="00DD168D" w:rsidRDefault="00DD168D" w:rsidP="00DD168D">
            <w:pPr>
              <w:autoSpaceDE w:val="0"/>
              <w:autoSpaceDN w:val="0"/>
              <w:adjustRightInd w:val="0"/>
              <w:rPr>
                <w:rFonts w:ascii="Arial" w:hAnsi="Arial" w:cs="Arial"/>
              </w:rPr>
            </w:pPr>
            <w:r w:rsidRPr="00392234">
              <w:rPr>
                <w:rFonts w:ascii="Arial" w:hAnsi="Arial" w:cs="Arial"/>
              </w:rPr>
              <w:t xml:space="preserve">I understand that acceptance of this application form by </w:t>
            </w:r>
            <w:r>
              <w:rPr>
                <w:rFonts w:ascii="Arial" w:hAnsi="Arial" w:cs="Arial"/>
              </w:rPr>
              <w:t xml:space="preserve">Milton Keynes City Council (MKCC) </w:t>
            </w:r>
            <w:r w:rsidRPr="00392234">
              <w:rPr>
                <w:rFonts w:ascii="Arial" w:hAnsi="Arial" w:cs="Arial"/>
              </w:rPr>
              <w:t xml:space="preserve">does not in any way signify that the project is eligible for funding under the </w:t>
            </w:r>
            <w:r w:rsidR="00365839">
              <w:rPr>
                <w:rFonts w:ascii="Arial" w:hAnsi="Arial" w:cs="Arial"/>
              </w:rPr>
              <w:t xml:space="preserve">High Street Support </w:t>
            </w:r>
            <w:r w:rsidR="00F60606">
              <w:rPr>
                <w:rFonts w:ascii="Arial" w:hAnsi="Arial" w:cs="Arial"/>
              </w:rPr>
              <w:t>Fund</w:t>
            </w:r>
            <w:r w:rsidR="00F60606" w:rsidRPr="00392234">
              <w:rPr>
                <w:rFonts w:ascii="Arial" w:hAnsi="Arial" w:cs="Arial"/>
              </w:rPr>
              <w:t xml:space="preserve"> </w:t>
            </w:r>
            <w:r w:rsidRPr="00392234">
              <w:rPr>
                <w:rFonts w:ascii="Arial" w:hAnsi="Arial" w:cs="Arial"/>
              </w:rPr>
              <w:t xml:space="preserve">or that any such funding has been approved towards it. </w:t>
            </w:r>
          </w:p>
          <w:p w14:paraId="7E1D1273" w14:textId="77777777" w:rsidR="00DD168D" w:rsidRPr="00392234" w:rsidRDefault="00DD168D" w:rsidP="00DD168D">
            <w:pPr>
              <w:autoSpaceDE w:val="0"/>
              <w:autoSpaceDN w:val="0"/>
              <w:adjustRightInd w:val="0"/>
              <w:rPr>
                <w:rFonts w:ascii="Arial" w:hAnsi="Arial" w:cs="Arial"/>
              </w:rPr>
            </w:pPr>
          </w:p>
          <w:p w14:paraId="3C59BB0A" w14:textId="77777777" w:rsidR="00DD168D" w:rsidRPr="00392234" w:rsidRDefault="00DD168D" w:rsidP="00DD168D">
            <w:pPr>
              <w:autoSpaceDE w:val="0"/>
              <w:autoSpaceDN w:val="0"/>
              <w:adjustRightInd w:val="0"/>
              <w:rPr>
                <w:rFonts w:ascii="Arial" w:hAnsi="Arial" w:cs="Arial"/>
              </w:rPr>
            </w:pPr>
            <w:r w:rsidRPr="00392234">
              <w:rPr>
                <w:rFonts w:ascii="Arial" w:hAnsi="Arial" w:cs="Arial"/>
              </w:rPr>
              <w:t xml:space="preserve">On behalf of the lead applicant and having carried out full and proper inquiry, I confirm to </w:t>
            </w:r>
            <w:r>
              <w:rPr>
                <w:rFonts w:ascii="Arial" w:hAnsi="Arial" w:cs="Arial"/>
              </w:rPr>
              <w:t xml:space="preserve">MKCC </w:t>
            </w:r>
            <w:r w:rsidRPr="00392234">
              <w:rPr>
                <w:rFonts w:ascii="Arial" w:hAnsi="Arial" w:cs="Arial"/>
              </w:rPr>
              <w:t xml:space="preserve">that: </w:t>
            </w:r>
          </w:p>
          <w:p w14:paraId="596952D0" w14:textId="77777777" w:rsidR="00DD168D" w:rsidRPr="00392234" w:rsidRDefault="00DD168D" w:rsidP="00DD168D">
            <w:pPr>
              <w:pStyle w:val="ListParagraph"/>
              <w:numPr>
                <w:ilvl w:val="0"/>
                <w:numId w:val="18"/>
              </w:numPr>
              <w:autoSpaceDE w:val="0"/>
              <w:autoSpaceDN w:val="0"/>
              <w:adjustRightInd w:val="0"/>
              <w:rPr>
                <w:rFonts w:ascii="Arial" w:hAnsi="Arial" w:cs="Arial"/>
              </w:rPr>
            </w:pPr>
            <w:r w:rsidRPr="00392234">
              <w:rPr>
                <w:rFonts w:ascii="Arial" w:hAnsi="Arial" w:cs="Arial"/>
              </w:rPr>
              <w:t xml:space="preserve">the lead applicant has the legal authority to carry out the project; and </w:t>
            </w:r>
          </w:p>
          <w:p w14:paraId="389AC9C8" w14:textId="77777777" w:rsidR="00DD168D" w:rsidRPr="00392234" w:rsidRDefault="00DD168D" w:rsidP="00DD168D">
            <w:pPr>
              <w:pStyle w:val="ListParagraph"/>
              <w:numPr>
                <w:ilvl w:val="0"/>
                <w:numId w:val="18"/>
              </w:numPr>
              <w:autoSpaceDE w:val="0"/>
              <w:autoSpaceDN w:val="0"/>
              <w:adjustRightInd w:val="0"/>
              <w:rPr>
                <w:rFonts w:ascii="Arial" w:hAnsi="Arial" w:cs="Arial"/>
              </w:rPr>
            </w:pPr>
            <w:r w:rsidRPr="00392234">
              <w:rPr>
                <w:rFonts w:ascii="Arial" w:hAnsi="Arial" w:cs="Arial"/>
              </w:rPr>
              <w:t xml:space="preserve">the information provided in this application is accurate. </w:t>
            </w:r>
          </w:p>
          <w:p w14:paraId="253BDDCB" w14:textId="77777777" w:rsidR="00DD168D" w:rsidRDefault="00DD168D" w:rsidP="00DD168D">
            <w:pPr>
              <w:autoSpaceDE w:val="0"/>
              <w:autoSpaceDN w:val="0"/>
              <w:adjustRightInd w:val="0"/>
              <w:rPr>
                <w:rFonts w:ascii="Arial" w:hAnsi="Arial" w:cs="Arial"/>
              </w:rPr>
            </w:pPr>
          </w:p>
          <w:p w14:paraId="04B869F3" w14:textId="77777777" w:rsidR="00DD168D" w:rsidRDefault="00DD168D" w:rsidP="00DD168D">
            <w:pPr>
              <w:autoSpaceDE w:val="0"/>
              <w:autoSpaceDN w:val="0"/>
              <w:adjustRightInd w:val="0"/>
              <w:rPr>
                <w:rFonts w:ascii="Arial" w:hAnsi="Arial" w:cs="Arial"/>
              </w:rPr>
            </w:pPr>
            <w:r w:rsidRPr="00392234">
              <w:rPr>
                <w:rFonts w:ascii="Arial" w:hAnsi="Arial" w:cs="Arial"/>
              </w:rPr>
              <w:t xml:space="preserve">I also confirm to </w:t>
            </w:r>
            <w:r>
              <w:rPr>
                <w:rFonts w:ascii="Arial" w:hAnsi="Arial" w:cs="Arial"/>
              </w:rPr>
              <w:t xml:space="preserve">MKCC </w:t>
            </w:r>
            <w:r w:rsidRPr="00392234">
              <w:rPr>
                <w:rFonts w:ascii="Arial" w:hAnsi="Arial" w:cs="Arial"/>
              </w:rPr>
              <w:t xml:space="preserve">that: </w:t>
            </w:r>
          </w:p>
          <w:p w14:paraId="31C54168" w14:textId="77777777" w:rsidR="00DD168D" w:rsidRPr="00392234" w:rsidRDefault="00DD168D" w:rsidP="00DD168D">
            <w:pPr>
              <w:autoSpaceDE w:val="0"/>
              <w:autoSpaceDN w:val="0"/>
              <w:adjustRightInd w:val="0"/>
              <w:rPr>
                <w:rFonts w:ascii="Arial" w:hAnsi="Arial" w:cs="Arial"/>
              </w:rPr>
            </w:pPr>
          </w:p>
          <w:p w14:paraId="776AFA1C" w14:textId="77777777" w:rsidR="00DD168D" w:rsidRDefault="00DD168D" w:rsidP="00DD168D">
            <w:pPr>
              <w:pStyle w:val="ListParagraph"/>
              <w:numPr>
                <w:ilvl w:val="0"/>
                <w:numId w:val="19"/>
              </w:numPr>
              <w:autoSpaceDE w:val="0"/>
              <w:autoSpaceDN w:val="0"/>
              <w:adjustRightInd w:val="0"/>
              <w:rPr>
                <w:rFonts w:ascii="Arial" w:hAnsi="Arial" w:cs="Arial"/>
              </w:rPr>
            </w:pPr>
            <w:r w:rsidRPr="00392234">
              <w:rPr>
                <w:rFonts w:ascii="Arial" w:hAnsi="Arial" w:cs="Arial"/>
              </w:rPr>
              <w:t>I have informed all persons, whose personal information I have provided in this application, of the personal information I have provided to you and of the purposes for which this information will be used, and that I have the consent of the individuals concerned to pass this information to you for these purposes</w:t>
            </w:r>
            <w:r>
              <w:rPr>
                <w:rFonts w:ascii="Arial" w:hAnsi="Arial" w:cs="Arial"/>
              </w:rPr>
              <w:t>.</w:t>
            </w:r>
          </w:p>
          <w:p w14:paraId="5E0A0160" w14:textId="417A45CC" w:rsidR="00DD168D" w:rsidRDefault="00DD168D" w:rsidP="00DD168D">
            <w:pPr>
              <w:pStyle w:val="ListParagraph"/>
              <w:numPr>
                <w:ilvl w:val="0"/>
                <w:numId w:val="19"/>
              </w:numPr>
              <w:autoSpaceDE w:val="0"/>
              <w:autoSpaceDN w:val="0"/>
              <w:adjustRightInd w:val="0"/>
              <w:rPr>
                <w:rFonts w:ascii="Arial" w:hAnsi="Arial" w:cs="Arial"/>
              </w:rPr>
            </w:pPr>
            <w:r w:rsidRPr="00392234">
              <w:rPr>
                <w:rFonts w:ascii="Arial" w:hAnsi="Arial" w:cs="Arial"/>
              </w:rPr>
              <w:t xml:space="preserve">I consent to the Personal Data submitted with this form being shared as set out in this form and in accordance with </w:t>
            </w:r>
            <w:r w:rsidR="00B4145B">
              <w:rPr>
                <w:rFonts w:ascii="Arial" w:hAnsi="Arial" w:cs="Arial"/>
              </w:rPr>
              <w:t xml:space="preserve">MKCC’s </w:t>
            </w:r>
            <w:r w:rsidRPr="00392234">
              <w:rPr>
                <w:rFonts w:ascii="Arial" w:hAnsi="Arial" w:cs="Arial"/>
              </w:rPr>
              <w:t>Privacy Policies.</w:t>
            </w:r>
          </w:p>
          <w:p w14:paraId="40E3ADCC" w14:textId="0C9E3101" w:rsidR="00DD168D" w:rsidRDefault="00DD168D" w:rsidP="00DD168D">
            <w:pPr>
              <w:pStyle w:val="ListParagraph"/>
              <w:numPr>
                <w:ilvl w:val="0"/>
                <w:numId w:val="19"/>
              </w:numPr>
              <w:autoSpaceDE w:val="0"/>
              <w:autoSpaceDN w:val="0"/>
              <w:adjustRightInd w:val="0"/>
              <w:rPr>
                <w:rFonts w:ascii="Arial" w:hAnsi="Arial" w:cs="Arial"/>
              </w:rPr>
            </w:pPr>
            <w:r w:rsidRPr="00392234">
              <w:rPr>
                <w:rFonts w:ascii="Arial" w:hAnsi="Arial" w:cs="Arial"/>
              </w:rPr>
              <w:t xml:space="preserve">I shall inform </w:t>
            </w:r>
            <w:r w:rsidR="00B4145B">
              <w:rPr>
                <w:rFonts w:ascii="Arial" w:hAnsi="Arial" w:cs="Arial"/>
              </w:rPr>
              <w:t>MKCC</w:t>
            </w:r>
            <w:r w:rsidRPr="00392234">
              <w:rPr>
                <w:rFonts w:ascii="Arial" w:hAnsi="Arial" w:cs="Arial"/>
              </w:rPr>
              <w:t xml:space="preserve"> if, prior to any </w:t>
            </w:r>
            <w:r w:rsidR="0022021A">
              <w:rPr>
                <w:rFonts w:ascii="Arial" w:hAnsi="Arial" w:cs="Arial"/>
              </w:rPr>
              <w:t xml:space="preserve">High Street Support </w:t>
            </w:r>
            <w:r w:rsidR="007C01C7">
              <w:rPr>
                <w:rFonts w:ascii="Arial" w:hAnsi="Arial" w:cs="Arial"/>
              </w:rPr>
              <w:t>Fund funding</w:t>
            </w:r>
            <w:r w:rsidR="007C01C7" w:rsidRPr="00392234">
              <w:rPr>
                <w:rFonts w:ascii="Arial" w:hAnsi="Arial" w:cs="Arial"/>
              </w:rPr>
              <w:t xml:space="preserve"> </w:t>
            </w:r>
            <w:r w:rsidRPr="00392234">
              <w:rPr>
                <w:rFonts w:ascii="Arial" w:hAnsi="Arial" w:cs="Arial"/>
              </w:rPr>
              <w:t>being legally committed to the lead applicant, I become aware of any further information which might reasonably be considered as material to the Lead Authority in deciding whether to fund the proposal</w:t>
            </w:r>
            <w:r>
              <w:rPr>
                <w:rFonts w:ascii="Arial" w:hAnsi="Arial" w:cs="Arial"/>
              </w:rPr>
              <w:t>.</w:t>
            </w:r>
          </w:p>
          <w:p w14:paraId="798F307D" w14:textId="3FA6E39F" w:rsidR="00DD168D" w:rsidRDefault="00DD168D" w:rsidP="00DD168D">
            <w:pPr>
              <w:pStyle w:val="ListParagraph"/>
              <w:numPr>
                <w:ilvl w:val="0"/>
                <w:numId w:val="19"/>
              </w:numPr>
              <w:autoSpaceDE w:val="0"/>
              <w:autoSpaceDN w:val="0"/>
              <w:adjustRightInd w:val="0"/>
              <w:rPr>
                <w:rFonts w:ascii="Arial" w:hAnsi="Arial" w:cs="Arial"/>
              </w:rPr>
            </w:pPr>
            <w:r w:rsidRPr="00392234">
              <w:rPr>
                <w:rFonts w:ascii="Arial" w:hAnsi="Arial" w:cs="Arial"/>
              </w:rPr>
              <w:t xml:space="preserve">Any match funding, if applicable, that has been set out in this application will be in place prior to any award of </w:t>
            </w:r>
            <w:r w:rsidR="00512EE6">
              <w:rPr>
                <w:rFonts w:ascii="Arial" w:hAnsi="Arial" w:cs="Arial"/>
              </w:rPr>
              <w:t xml:space="preserve">the </w:t>
            </w:r>
            <w:r w:rsidR="0022021A">
              <w:rPr>
                <w:rFonts w:ascii="Arial" w:hAnsi="Arial" w:cs="Arial"/>
              </w:rPr>
              <w:t>High Street Support</w:t>
            </w:r>
            <w:r w:rsidR="00512EE6">
              <w:rPr>
                <w:rFonts w:ascii="Arial" w:hAnsi="Arial" w:cs="Arial"/>
              </w:rPr>
              <w:t xml:space="preserve"> Fund</w:t>
            </w:r>
            <w:r w:rsidRPr="00392234">
              <w:rPr>
                <w:rFonts w:ascii="Arial" w:hAnsi="Arial" w:cs="Arial"/>
              </w:rPr>
              <w:t>.</w:t>
            </w:r>
          </w:p>
          <w:p w14:paraId="05443342" w14:textId="2DE48E84" w:rsidR="00DD168D" w:rsidRDefault="00DD168D" w:rsidP="00DD168D">
            <w:pPr>
              <w:pStyle w:val="ListParagraph"/>
              <w:numPr>
                <w:ilvl w:val="0"/>
                <w:numId w:val="19"/>
              </w:numPr>
              <w:autoSpaceDE w:val="0"/>
              <w:autoSpaceDN w:val="0"/>
              <w:adjustRightInd w:val="0"/>
              <w:rPr>
                <w:rFonts w:ascii="Arial" w:hAnsi="Arial" w:cs="Arial"/>
              </w:rPr>
            </w:pPr>
            <w:r w:rsidRPr="00392234">
              <w:rPr>
                <w:rFonts w:ascii="Arial" w:hAnsi="Arial" w:cs="Arial"/>
              </w:rPr>
              <w:lastRenderedPageBreak/>
              <w:t xml:space="preserve">I am aware that if the information given in this application turns out to be false or misleading, </w:t>
            </w:r>
            <w:r w:rsidR="00D17766">
              <w:rPr>
                <w:rFonts w:ascii="Arial" w:hAnsi="Arial" w:cs="Arial"/>
              </w:rPr>
              <w:t xml:space="preserve">MKCC </w:t>
            </w:r>
            <w:r w:rsidRPr="00392234">
              <w:rPr>
                <w:rFonts w:ascii="Arial" w:hAnsi="Arial" w:cs="Arial"/>
              </w:rPr>
              <w:t xml:space="preserve">may demand the repayment of funding and/or terminate a funding agreement pertaining to this proposal. </w:t>
            </w:r>
          </w:p>
          <w:p w14:paraId="246F2A98" w14:textId="77777777" w:rsidR="00DD168D" w:rsidRDefault="00DD168D" w:rsidP="00DD168D">
            <w:pPr>
              <w:pStyle w:val="ListParagraph"/>
              <w:autoSpaceDE w:val="0"/>
              <w:autoSpaceDN w:val="0"/>
              <w:adjustRightInd w:val="0"/>
              <w:rPr>
                <w:rFonts w:ascii="Arial" w:hAnsi="Arial" w:cs="Arial"/>
              </w:rPr>
            </w:pPr>
          </w:p>
          <w:p w14:paraId="57C1C4DC" w14:textId="77777777" w:rsidR="00DD168D" w:rsidRPr="005A6DFD" w:rsidRDefault="00DD168D" w:rsidP="00DD168D">
            <w:pPr>
              <w:autoSpaceDE w:val="0"/>
              <w:autoSpaceDN w:val="0"/>
              <w:adjustRightInd w:val="0"/>
              <w:rPr>
                <w:rFonts w:ascii="Arial" w:hAnsi="Arial" w:cs="Arial"/>
              </w:rPr>
            </w:pPr>
            <w:r w:rsidRPr="005A6DFD">
              <w:rPr>
                <w:rFonts w:ascii="Arial" w:hAnsi="Arial" w:cs="Arial"/>
              </w:rPr>
              <w:t>I confirm that should the grant fall within MFA</w:t>
            </w:r>
            <w:r>
              <w:rPr>
                <w:rFonts w:ascii="Arial" w:hAnsi="Arial" w:cs="Arial"/>
              </w:rPr>
              <w:t xml:space="preserve">, </w:t>
            </w:r>
            <w:r w:rsidRPr="005A6DFD">
              <w:rPr>
                <w:rFonts w:ascii="Arial" w:hAnsi="Arial" w:cs="Arial"/>
              </w:rPr>
              <w:t xml:space="preserve">I </w:t>
            </w:r>
            <w:r>
              <w:rPr>
                <w:rFonts w:ascii="Arial" w:hAnsi="Arial" w:cs="Arial"/>
              </w:rPr>
              <w:t xml:space="preserve">shall </w:t>
            </w:r>
            <w:r w:rsidRPr="005A6DFD">
              <w:rPr>
                <w:rFonts w:ascii="Arial" w:hAnsi="Arial" w:cs="Arial"/>
              </w:rPr>
              <w:t>provide the written confirmation as outlined in the MFA Notification.</w:t>
            </w:r>
            <w:r w:rsidRPr="00094419">
              <w:t xml:space="preserve"> </w:t>
            </w:r>
            <w:r w:rsidRPr="001522C7">
              <w:rPr>
                <w:rFonts w:ascii="Arial" w:hAnsi="Arial" w:cs="Arial"/>
              </w:rPr>
              <w:t>I understand that the Council can only award the subsidy as an MFA when it has received this confirmation</w:t>
            </w:r>
            <w:r>
              <w:rPr>
                <w:rFonts w:ascii="Arial" w:hAnsi="Arial" w:cs="Arial"/>
              </w:rPr>
              <w:t>.</w:t>
            </w:r>
          </w:p>
          <w:p w14:paraId="3FAA1C3D" w14:textId="77777777" w:rsidR="00DD168D" w:rsidRPr="00392234" w:rsidRDefault="00DD168D" w:rsidP="00DD168D">
            <w:pPr>
              <w:autoSpaceDE w:val="0"/>
              <w:autoSpaceDN w:val="0"/>
              <w:adjustRightInd w:val="0"/>
              <w:ind w:left="360"/>
              <w:rPr>
                <w:rFonts w:ascii="Arial" w:hAnsi="Arial" w:cs="Arial"/>
              </w:rPr>
            </w:pPr>
          </w:p>
          <w:p w14:paraId="7C0A34B6" w14:textId="77777777" w:rsidR="00DD168D" w:rsidRDefault="00DD168D" w:rsidP="00DD168D">
            <w:pPr>
              <w:autoSpaceDE w:val="0"/>
              <w:autoSpaceDN w:val="0"/>
              <w:adjustRightInd w:val="0"/>
              <w:rPr>
                <w:rFonts w:ascii="Arial" w:hAnsi="Arial" w:cs="Arial"/>
              </w:rPr>
            </w:pPr>
            <w:r w:rsidRPr="00392234">
              <w:rPr>
                <w:rFonts w:ascii="Arial" w:hAnsi="Arial" w:cs="Arial"/>
              </w:rPr>
              <w:t>I confirm that I am aware that checks can be made to the relevant authorities to verify this</w:t>
            </w:r>
            <w:r>
              <w:rPr>
                <w:rFonts w:ascii="Arial" w:hAnsi="Arial" w:cs="Arial"/>
              </w:rPr>
              <w:t xml:space="preserve"> </w:t>
            </w:r>
            <w:r w:rsidRPr="00392234">
              <w:rPr>
                <w:rFonts w:ascii="Arial" w:hAnsi="Arial" w:cs="Arial"/>
              </w:rPr>
              <w:t xml:space="preserve">declaration and any person who knowingly or recklessly makes any false statement for the purpose of obtaining grant funding or for the purpose of assisting any person to obtain grant funding may be prosecuted. A false or misleading statement will also mean that approval may be revoked, and any grant may be withheld or recovered with interest. </w:t>
            </w:r>
          </w:p>
          <w:p w14:paraId="2E95212E" w14:textId="77777777" w:rsidR="00DD168D" w:rsidRPr="00392234" w:rsidRDefault="00DD168D" w:rsidP="00DD168D">
            <w:pPr>
              <w:autoSpaceDE w:val="0"/>
              <w:autoSpaceDN w:val="0"/>
              <w:adjustRightInd w:val="0"/>
              <w:rPr>
                <w:rFonts w:ascii="Arial" w:hAnsi="Arial" w:cs="Arial"/>
              </w:rPr>
            </w:pPr>
          </w:p>
          <w:p w14:paraId="2A26AD51" w14:textId="53E19689" w:rsidR="00DD168D" w:rsidRDefault="00DD168D" w:rsidP="00DD168D">
            <w:pPr>
              <w:rPr>
                <w:rFonts w:ascii="Arial" w:hAnsi="Arial" w:cs="Arial"/>
              </w:rPr>
            </w:pPr>
            <w:r w:rsidRPr="00392234">
              <w:rPr>
                <w:rFonts w:ascii="Arial" w:hAnsi="Arial" w:cs="Arial"/>
              </w:rPr>
              <w:t>I confirm that I understand that if the lead applicant commences project activity, or enters into any legally binding contracts or agreements, including the ordering or purchasing of any equipment or services, before the formal approval of the project, any expenditure is incurred at the organisation’s own risk and may render the project ineligible for support.</w:t>
            </w:r>
          </w:p>
          <w:p w14:paraId="1B2085F0" w14:textId="6E5CDE30" w:rsidR="00DD168D" w:rsidRPr="00392234" w:rsidRDefault="00DD168D" w:rsidP="00DD168D">
            <w:pPr>
              <w:rPr>
                <w:rFonts w:ascii="Arial" w:hAnsi="Arial" w:cs="Arial"/>
              </w:rPr>
            </w:pPr>
          </w:p>
        </w:tc>
      </w:tr>
      <w:tr w:rsidR="00DD168D" w14:paraId="185DD80B" w14:textId="77777777" w:rsidTr="00392234">
        <w:trPr>
          <w:trHeight w:val="486"/>
        </w:trPr>
        <w:tc>
          <w:tcPr>
            <w:tcW w:w="3397" w:type="dxa"/>
            <w:vMerge w:val="restart"/>
          </w:tcPr>
          <w:p w14:paraId="4355A60E" w14:textId="0FFF8290" w:rsidR="00DD168D" w:rsidRDefault="00DD168D" w:rsidP="00DD168D">
            <w:pPr>
              <w:autoSpaceDE w:val="0"/>
              <w:autoSpaceDN w:val="0"/>
              <w:adjustRightInd w:val="0"/>
              <w:rPr>
                <w:rFonts w:ascii="Arial" w:eastAsia="Arial" w:hAnsi="Arial" w:cs="Arial"/>
                <w:b/>
                <w:color w:val="05413F"/>
                <w:sz w:val="34"/>
                <w:szCs w:val="34"/>
              </w:rPr>
            </w:pPr>
            <w:r w:rsidRPr="00392234">
              <w:rPr>
                <w:rFonts w:ascii="Arial" w:eastAsia="Arial" w:hAnsi="Arial" w:cs="Arial"/>
                <w:sz w:val="28"/>
                <w:szCs w:val="28"/>
              </w:rPr>
              <w:lastRenderedPageBreak/>
              <w:t>Signed for and on behalf of the organisation</w:t>
            </w:r>
          </w:p>
        </w:tc>
        <w:tc>
          <w:tcPr>
            <w:tcW w:w="3909" w:type="dxa"/>
            <w:vMerge w:val="restart"/>
          </w:tcPr>
          <w:p w14:paraId="5B43EEDA" w14:textId="77777777" w:rsidR="00DD168D" w:rsidRPr="00392234" w:rsidRDefault="00DD168D" w:rsidP="00DD168D">
            <w:pPr>
              <w:autoSpaceDE w:val="0"/>
              <w:autoSpaceDN w:val="0"/>
              <w:adjustRightInd w:val="0"/>
              <w:rPr>
                <w:rFonts w:ascii="Arial" w:eastAsia="Arial" w:hAnsi="Arial" w:cs="Arial"/>
                <w:sz w:val="28"/>
                <w:szCs w:val="28"/>
              </w:rPr>
            </w:pPr>
          </w:p>
        </w:tc>
        <w:tc>
          <w:tcPr>
            <w:tcW w:w="2436" w:type="dxa"/>
          </w:tcPr>
          <w:p w14:paraId="47D02D12" w14:textId="19A5BB47" w:rsidR="00DD168D" w:rsidRPr="00392234" w:rsidRDefault="00DD168D" w:rsidP="00DD168D">
            <w:pPr>
              <w:autoSpaceDE w:val="0"/>
              <w:autoSpaceDN w:val="0"/>
              <w:adjustRightInd w:val="0"/>
              <w:rPr>
                <w:rFonts w:ascii="Arial" w:eastAsia="Arial" w:hAnsi="Arial" w:cs="Arial"/>
                <w:sz w:val="28"/>
                <w:szCs w:val="28"/>
              </w:rPr>
            </w:pPr>
            <w:r w:rsidRPr="00392234">
              <w:rPr>
                <w:rFonts w:ascii="Arial" w:eastAsia="Arial" w:hAnsi="Arial" w:cs="Arial"/>
                <w:sz w:val="28"/>
                <w:szCs w:val="28"/>
              </w:rPr>
              <w:t>Date</w:t>
            </w:r>
          </w:p>
        </w:tc>
      </w:tr>
      <w:tr w:rsidR="00DD168D" w14:paraId="7CBA66E7" w14:textId="77777777" w:rsidTr="00392234">
        <w:trPr>
          <w:trHeight w:val="486"/>
        </w:trPr>
        <w:tc>
          <w:tcPr>
            <w:tcW w:w="3397" w:type="dxa"/>
            <w:vMerge/>
          </w:tcPr>
          <w:p w14:paraId="55BFB561" w14:textId="77777777" w:rsidR="00DD168D" w:rsidRDefault="00DD168D" w:rsidP="00DD168D">
            <w:pPr>
              <w:rPr>
                <w:rFonts w:ascii="Arial" w:eastAsia="Arial" w:hAnsi="Arial" w:cs="Arial"/>
                <w:b/>
                <w:color w:val="05413F"/>
                <w:sz w:val="34"/>
                <w:szCs w:val="34"/>
              </w:rPr>
            </w:pPr>
          </w:p>
        </w:tc>
        <w:tc>
          <w:tcPr>
            <w:tcW w:w="3909" w:type="dxa"/>
            <w:vMerge/>
          </w:tcPr>
          <w:p w14:paraId="369E23DA" w14:textId="77777777" w:rsidR="00DD168D" w:rsidRDefault="00DD168D" w:rsidP="00DD168D">
            <w:pPr>
              <w:rPr>
                <w:rFonts w:ascii="Arial" w:eastAsia="Arial" w:hAnsi="Arial" w:cs="Arial"/>
                <w:b/>
                <w:color w:val="05413F"/>
                <w:sz w:val="34"/>
                <w:szCs w:val="34"/>
              </w:rPr>
            </w:pPr>
          </w:p>
        </w:tc>
        <w:tc>
          <w:tcPr>
            <w:tcW w:w="2436" w:type="dxa"/>
          </w:tcPr>
          <w:p w14:paraId="6BD24553" w14:textId="77777777" w:rsidR="00DD168D" w:rsidRDefault="00DD168D" w:rsidP="00DD168D">
            <w:pPr>
              <w:rPr>
                <w:rFonts w:ascii="Arial" w:eastAsia="Arial" w:hAnsi="Arial" w:cs="Arial"/>
                <w:b/>
                <w:color w:val="05413F"/>
                <w:sz w:val="34"/>
                <w:szCs w:val="34"/>
              </w:rPr>
            </w:pPr>
          </w:p>
        </w:tc>
      </w:tr>
      <w:tr w:rsidR="00DD168D" w14:paraId="7B19BA66" w14:textId="77777777" w:rsidTr="00674252">
        <w:tc>
          <w:tcPr>
            <w:tcW w:w="3397" w:type="dxa"/>
          </w:tcPr>
          <w:p w14:paraId="3C83C248" w14:textId="0A57EE51" w:rsidR="00DD168D" w:rsidRPr="00392234" w:rsidRDefault="00DD168D" w:rsidP="00DD168D">
            <w:pPr>
              <w:rPr>
                <w:rFonts w:ascii="Arial" w:eastAsia="Arial" w:hAnsi="Arial" w:cs="Arial"/>
                <w:sz w:val="28"/>
                <w:szCs w:val="28"/>
              </w:rPr>
            </w:pPr>
            <w:r w:rsidRPr="00392234">
              <w:rPr>
                <w:rFonts w:ascii="Arial" w:eastAsia="Arial" w:hAnsi="Arial" w:cs="Arial"/>
                <w:sz w:val="28"/>
                <w:szCs w:val="28"/>
              </w:rPr>
              <w:t>Name</w:t>
            </w:r>
          </w:p>
          <w:p w14:paraId="6335E2EE" w14:textId="5840798C" w:rsidR="00DD168D" w:rsidRPr="00392234" w:rsidRDefault="00DD168D" w:rsidP="00DD168D">
            <w:pPr>
              <w:rPr>
                <w:rFonts w:ascii="Arial" w:eastAsia="Arial" w:hAnsi="Arial" w:cs="Arial"/>
                <w:sz w:val="28"/>
                <w:szCs w:val="28"/>
              </w:rPr>
            </w:pPr>
          </w:p>
        </w:tc>
        <w:tc>
          <w:tcPr>
            <w:tcW w:w="6345" w:type="dxa"/>
            <w:gridSpan w:val="2"/>
          </w:tcPr>
          <w:p w14:paraId="254FA27F" w14:textId="062D0A29" w:rsidR="00DD168D" w:rsidRDefault="00DD168D" w:rsidP="00DD168D">
            <w:pPr>
              <w:rPr>
                <w:rFonts w:ascii="Arial" w:eastAsia="Arial" w:hAnsi="Arial" w:cs="Arial"/>
                <w:b/>
                <w:color w:val="05413F"/>
                <w:sz w:val="34"/>
                <w:szCs w:val="34"/>
              </w:rPr>
            </w:pPr>
          </w:p>
        </w:tc>
      </w:tr>
      <w:tr w:rsidR="00DD168D" w14:paraId="256B7BD1" w14:textId="77777777" w:rsidTr="00674252">
        <w:tc>
          <w:tcPr>
            <w:tcW w:w="3397" w:type="dxa"/>
          </w:tcPr>
          <w:p w14:paraId="0911B33F" w14:textId="77777777" w:rsidR="00DD168D" w:rsidRDefault="00DD168D" w:rsidP="00DD168D">
            <w:pPr>
              <w:rPr>
                <w:rFonts w:ascii="Arial" w:eastAsia="Arial" w:hAnsi="Arial" w:cs="Arial"/>
                <w:sz w:val="28"/>
                <w:szCs w:val="28"/>
              </w:rPr>
            </w:pPr>
            <w:r w:rsidRPr="00392234">
              <w:rPr>
                <w:rFonts w:ascii="Arial" w:eastAsia="Arial" w:hAnsi="Arial" w:cs="Arial"/>
                <w:sz w:val="28"/>
                <w:szCs w:val="28"/>
              </w:rPr>
              <w:t>Position</w:t>
            </w:r>
          </w:p>
          <w:p w14:paraId="767BE9AF" w14:textId="7AFAF83A" w:rsidR="00DD168D" w:rsidRPr="00392234" w:rsidRDefault="00DD168D" w:rsidP="00DD168D">
            <w:pPr>
              <w:rPr>
                <w:rFonts w:ascii="Arial" w:eastAsia="Arial" w:hAnsi="Arial" w:cs="Arial"/>
                <w:sz w:val="28"/>
                <w:szCs w:val="28"/>
              </w:rPr>
            </w:pPr>
          </w:p>
        </w:tc>
        <w:tc>
          <w:tcPr>
            <w:tcW w:w="6345" w:type="dxa"/>
            <w:gridSpan w:val="2"/>
          </w:tcPr>
          <w:p w14:paraId="0AC0E706" w14:textId="77777777" w:rsidR="00DD168D" w:rsidRDefault="00DD168D" w:rsidP="00DD168D">
            <w:pPr>
              <w:rPr>
                <w:rFonts w:ascii="Arial" w:eastAsia="Arial" w:hAnsi="Arial" w:cs="Arial"/>
                <w:b/>
                <w:color w:val="05413F"/>
                <w:sz w:val="34"/>
                <w:szCs w:val="34"/>
              </w:rPr>
            </w:pPr>
          </w:p>
        </w:tc>
      </w:tr>
    </w:tbl>
    <w:p w14:paraId="28B86F92" w14:textId="426FBBF5" w:rsidR="007F6671" w:rsidRDefault="007F6671" w:rsidP="0094663F">
      <w:pPr>
        <w:rPr>
          <w:rFonts w:ascii="Arial" w:eastAsia="Arial" w:hAnsi="Arial" w:cs="Arial"/>
          <w:bCs/>
        </w:rPr>
      </w:pPr>
      <w:r>
        <w:rPr>
          <w:rFonts w:ascii="Arial" w:eastAsia="Arial" w:hAnsi="Arial" w:cs="Arial"/>
          <w:bCs/>
        </w:rPr>
        <w:br w:type="page"/>
      </w:r>
    </w:p>
    <w:p w14:paraId="19DC001C" w14:textId="77777777" w:rsidR="00C1295B" w:rsidRDefault="00C1295B" w:rsidP="00C1295B">
      <w:pPr>
        <w:spacing w:after="0" w:line="240" w:lineRule="auto"/>
        <w:rPr>
          <w:rFonts w:ascii="Amasis MT Pro Black" w:hAnsi="Amasis MT Pro Black"/>
          <w:sz w:val="32"/>
          <w:szCs w:val="32"/>
        </w:rPr>
      </w:pPr>
      <w:r>
        <w:rPr>
          <w:rFonts w:ascii="Amasis MT Pro Black" w:hAnsi="Amasis MT Pro Black"/>
          <w:sz w:val="32"/>
          <w:szCs w:val="32"/>
        </w:rPr>
        <w:lastRenderedPageBreak/>
        <w:t xml:space="preserve">Appendix 1 – Subsidy control checks </w:t>
      </w:r>
    </w:p>
    <w:p w14:paraId="27FCFDC7" w14:textId="77777777" w:rsidR="00C1295B" w:rsidRDefault="00C1295B" w:rsidP="00C1295B">
      <w:pPr>
        <w:spacing w:after="0" w:line="240" w:lineRule="auto"/>
        <w:rPr>
          <w:rFonts w:ascii="Amasis MT Pro Black" w:hAnsi="Amasis MT Pro Black"/>
          <w:sz w:val="32"/>
          <w:szCs w:val="32"/>
        </w:rPr>
      </w:pPr>
    </w:p>
    <w:p w14:paraId="2FA07956" w14:textId="77777777" w:rsidR="00C1295B" w:rsidRPr="00F402EC" w:rsidRDefault="00C1295B" w:rsidP="00C1295B">
      <w:pPr>
        <w:jc w:val="center"/>
        <w:rPr>
          <w:rFonts w:ascii="Arial" w:hAnsi="Arial" w:cs="Arial"/>
          <w:b/>
          <w:bCs/>
        </w:rPr>
      </w:pPr>
      <w:r w:rsidRPr="00F402EC">
        <w:rPr>
          <w:rFonts w:ascii="Arial" w:hAnsi="Arial" w:cs="Arial"/>
          <w:b/>
          <w:bCs/>
        </w:rPr>
        <w:t>Subsidy Control</w:t>
      </w:r>
    </w:p>
    <w:p w14:paraId="3A5B9B01" w14:textId="77777777" w:rsidR="00C1295B" w:rsidRPr="00F402EC" w:rsidRDefault="00C1295B" w:rsidP="00C1295B">
      <w:pPr>
        <w:rPr>
          <w:rFonts w:ascii="Arial" w:hAnsi="Arial" w:cs="Arial"/>
        </w:rPr>
      </w:pPr>
      <w:r w:rsidRPr="00F402EC">
        <w:rPr>
          <w:rFonts w:ascii="Arial" w:hAnsi="Arial" w:cs="Arial"/>
        </w:rPr>
        <w:t xml:space="preserve">The Council is required to consider application of subsidy in transactions. </w:t>
      </w:r>
    </w:p>
    <w:p w14:paraId="67564922" w14:textId="77777777" w:rsidR="00C1295B" w:rsidRPr="00F402EC" w:rsidRDefault="00C1295B" w:rsidP="00C1295B">
      <w:pPr>
        <w:rPr>
          <w:rFonts w:ascii="Arial" w:hAnsi="Arial" w:cs="Arial"/>
        </w:rPr>
      </w:pPr>
      <w:r w:rsidRPr="00F402EC">
        <w:rPr>
          <w:rFonts w:ascii="Arial" w:hAnsi="Arial" w:cs="Arial"/>
        </w:rPr>
        <w:t>Whether or not a transaction constitutes a subsidy is partly determined by the activities of the recipient organisation. Please could you answer the following questions to help us with assessing whether transactions with your organisation could constitute a subsidy within the meaning of the Subsidy Control Act 2022:</w:t>
      </w:r>
    </w:p>
    <w:tbl>
      <w:tblPr>
        <w:tblW w:w="0" w:type="auto"/>
        <w:tblLayout w:type="fixed"/>
        <w:tblLook w:val="04A0" w:firstRow="1" w:lastRow="0" w:firstColumn="1" w:lastColumn="0" w:noHBand="0" w:noVBand="1"/>
      </w:tblPr>
      <w:tblGrid>
        <w:gridCol w:w="630"/>
        <w:gridCol w:w="3285"/>
        <w:gridCol w:w="5100"/>
      </w:tblGrid>
      <w:tr w:rsidR="00C1295B" w:rsidRPr="0059625B" w14:paraId="7F44BF42" w14:textId="77777777" w:rsidTr="007756C4">
        <w:trPr>
          <w:trHeight w:val="300"/>
        </w:trPr>
        <w:tc>
          <w:tcPr>
            <w:tcW w:w="630" w:type="dxa"/>
            <w:tcBorders>
              <w:top w:val="single" w:sz="8" w:space="0" w:color="auto"/>
              <w:left w:val="single" w:sz="8" w:space="0" w:color="auto"/>
              <w:bottom w:val="single" w:sz="8" w:space="0" w:color="auto"/>
              <w:right w:val="single" w:sz="8" w:space="0" w:color="auto"/>
            </w:tcBorders>
            <w:tcMar>
              <w:left w:w="108" w:type="dxa"/>
              <w:right w:w="108" w:type="dxa"/>
            </w:tcMar>
          </w:tcPr>
          <w:p w14:paraId="74407A09" w14:textId="77777777" w:rsidR="00C1295B" w:rsidRPr="0059625B" w:rsidRDefault="00C1295B" w:rsidP="007756C4">
            <w:pPr>
              <w:spacing w:after="0"/>
              <w:rPr>
                <w:rFonts w:ascii="Arial" w:hAnsi="Arial" w:cs="Arial"/>
              </w:rPr>
            </w:pPr>
            <w:r w:rsidRPr="0059625B">
              <w:rPr>
                <w:rFonts w:ascii="Arial" w:hAnsi="Arial" w:cs="Arial"/>
              </w:rPr>
              <w:t xml:space="preserve"> </w:t>
            </w:r>
          </w:p>
        </w:tc>
        <w:tc>
          <w:tcPr>
            <w:tcW w:w="3285" w:type="dxa"/>
            <w:tcBorders>
              <w:top w:val="single" w:sz="8" w:space="0" w:color="auto"/>
              <w:left w:val="single" w:sz="8" w:space="0" w:color="auto"/>
              <w:bottom w:val="single" w:sz="8" w:space="0" w:color="auto"/>
              <w:right w:val="single" w:sz="8" w:space="0" w:color="auto"/>
            </w:tcBorders>
            <w:tcMar>
              <w:left w:w="108" w:type="dxa"/>
              <w:right w:w="108" w:type="dxa"/>
            </w:tcMar>
          </w:tcPr>
          <w:p w14:paraId="68969F8E" w14:textId="77777777" w:rsidR="00C1295B" w:rsidRPr="0059625B" w:rsidRDefault="00C1295B" w:rsidP="007756C4">
            <w:pPr>
              <w:spacing w:after="0"/>
              <w:rPr>
                <w:rFonts w:ascii="Arial" w:hAnsi="Arial" w:cs="Arial"/>
              </w:rPr>
            </w:pPr>
            <w:r w:rsidRPr="0059625B">
              <w:rPr>
                <w:rFonts w:ascii="Arial" w:hAnsi="Arial" w:cs="Arial"/>
              </w:rPr>
              <w:t>Questions</w:t>
            </w:r>
          </w:p>
        </w:tc>
        <w:tc>
          <w:tcPr>
            <w:tcW w:w="5100" w:type="dxa"/>
            <w:tcBorders>
              <w:top w:val="single" w:sz="8" w:space="0" w:color="auto"/>
              <w:left w:val="single" w:sz="8" w:space="0" w:color="auto"/>
              <w:bottom w:val="single" w:sz="8" w:space="0" w:color="auto"/>
              <w:right w:val="single" w:sz="8" w:space="0" w:color="auto"/>
            </w:tcBorders>
            <w:tcMar>
              <w:left w:w="108" w:type="dxa"/>
              <w:right w:w="108" w:type="dxa"/>
            </w:tcMar>
          </w:tcPr>
          <w:p w14:paraId="75740730" w14:textId="77777777" w:rsidR="00C1295B" w:rsidRPr="0059625B" w:rsidRDefault="00C1295B" w:rsidP="007756C4">
            <w:pPr>
              <w:spacing w:after="0"/>
              <w:rPr>
                <w:rFonts w:ascii="Arial" w:hAnsi="Arial" w:cs="Arial"/>
              </w:rPr>
            </w:pPr>
            <w:r w:rsidRPr="0059625B">
              <w:rPr>
                <w:rFonts w:ascii="Arial" w:hAnsi="Arial" w:cs="Arial"/>
              </w:rPr>
              <w:t>Response</w:t>
            </w:r>
          </w:p>
        </w:tc>
      </w:tr>
      <w:tr w:rsidR="00C1295B" w:rsidRPr="0059625B" w14:paraId="52B4C8CC" w14:textId="77777777" w:rsidTr="007756C4">
        <w:trPr>
          <w:trHeight w:val="450"/>
        </w:trPr>
        <w:tc>
          <w:tcPr>
            <w:tcW w:w="630" w:type="dxa"/>
            <w:tcBorders>
              <w:top w:val="single" w:sz="8" w:space="0" w:color="auto"/>
              <w:left w:val="single" w:sz="8" w:space="0" w:color="auto"/>
              <w:bottom w:val="single" w:sz="8" w:space="0" w:color="auto"/>
              <w:right w:val="single" w:sz="8" w:space="0" w:color="auto"/>
            </w:tcBorders>
            <w:tcMar>
              <w:left w:w="108" w:type="dxa"/>
              <w:right w:w="108" w:type="dxa"/>
            </w:tcMar>
          </w:tcPr>
          <w:p w14:paraId="0B6A4CE1" w14:textId="77777777" w:rsidR="00C1295B" w:rsidRPr="0059625B" w:rsidRDefault="00C1295B" w:rsidP="007756C4">
            <w:pPr>
              <w:spacing w:after="0"/>
              <w:rPr>
                <w:rFonts w:ascii="Arial" w:hAnsi="Arial" w:cs="Arial"/>
              </w:rPr>
            </w:pPr>
            <w:r w:rsidRPr="0059625B">
              <w:rPr>
                <w:rFonts w:ascii="Arial" w:hAnsi="Arial" w:cs="Arial"/>
              </w:rPr>
              <w:t>1.</w:t>
            </w:r>
          </w:p>
        </w:tc>
        <w:tc>
          <w:tcPr>
            <w:tcW w:w="3285" w:type="dxa"/>
            <w:tcBorders>
              <w:top w:val="single" w:sz="8" w:space="0" w:color="auto"/>
              <w:left w:val="single" w:sz="8" w:space="0" w:color="auto"/>
              <w:bottom w:val="single" w:sz="8" w:space="0" w:color="auto"/>
              <w:right w:val="single" w:sz="8" w:space="0" w:color="auto"/>
            </w:tcBorders>
            <w:tcMar>
              <w:left w:w="108" w:type="dxa"/>
              <w:right w:w="108" w:type="dxa"/>
            </w:tcMar>
          </w:tcPr>
          <w:p w14:paraId="0813F7A2" w14:textId="77777777" w:rsidR="00C1295B" w:rsidRPr="0059625B" w:rsidRDefault="00C1295B" w:rsidP="007756C4">
            <w:pPr>
              <w:spacing w:after="0"/>
              <w:rPr>
                <w:rFonts w:ascii="Arial" w:hAnsi="Arial" w:cs="Arial"/>
              </w:rPr>
            </w:pPr>
            <w:r w:rsidRPr="0059625B">
              <w:rPr>
                <w:rFonts w:ascii="Arial" w:hAnsi="Arial" w:cs="Arial"/>
              </w:rPr>
              <w:t>Is [organisation] a public or private body?</w:t>
            </w:r>
          </w:p>
        </w:tc>
        <w:tc>
          <w:tcPr>
            <w:tcW w:w="5100" w:type="dxa"/>
            <w:tcBorders>
              <w:top w:val="single" w:sz="8" w:space="0" w:color="auto"/>
              <w:left w:val="single" w:sz="8" w:space="0" w:color="auto"/>
              <w:bottom w:val="single" w:sz="8" w:space="0" w:color="auto"/>
              <w:right w:val="single" w:sz="8" w:space="0" w:color="auto"/>
            </w:tcBorders>
            <w:tcMar>
              <w:left w:w="108" w:type="dxa"/>
              <w:right w:w="108" w:type="dxa"/>
            </w:tcMar>
          </w:tcPr>
          <w:p w14:paraId="010FB58E" w14:textId="77777777" w:rsidR="00C1295B" w:rsidRPr="0059625B" w:rsidRDefault="00C1295B" w:rsidP="007756C4">
            <w:pPr>
              <w:spacing w:after="0"/>
              <w:rPr>
                <w:rFonts w:ascii="Arial" w:hAnsi="Arial" w:cs="Arial"/>
              </w:rPr>
            </w:pPr>
            <w:r w:rsidRPr="0059625B">
              <w:rPr>
                <w:rFonts w:ascii="Arial" w:hAnsi="Arial" w:cs="Arial"/>
              </w:rPr>
              <w:t xml:space="preserve"> </w:t>
            </w:r>
          </w:p>
        </w:tc>
      </w:tr>
      <w:tr w:rsidR="00C1295B" w:rsidRPr="0059625B" w14:paraId="367095C3" w14:textId="77777777" w:rsidTr="007756C4">
        <w:trPr>
          <w:trHeight w:val="300"/>
        </w:trPr>
        <w:tc>
          <w:tcPr>
            <w:tcW w:w="630" w:type="dxa"/>
            <w:tcBorders>
              <w:top w:val="single" w:sz="8" w:space="0" w:color="auto"/>
              <w:left w:val="single" w:sz="8" w:space="0" w:color="auto"/>
              <w:bottom w:val="single" w:sz="8" w:space="0" w:color="auto"/>
              <w:right w:val="single" w:sz="8" w:space="0" w:color="auto"/>
            </w:tcBorders>
            <w:tcMar>
              <w:left w:w="108" w:type="dxa"/>
              <w:right w:w="108" w:type="dxa"/>
            </w:tcMar>
          </w:tcPr>
          <w:p w14:paraId="7C882D7F" w14:textId="77777777" w:rsidR="00C1295B" w:rsidRPr="0059625B" w:rsidRDefault="00C1295B" w:rsidP="007756C4">
            <w:pPr>
              <w:spacing w:after="0"/>
              <w:rPr>
                <w:rFonts w:ascii="Arial" w:hAnsi="Arial" w:cs="Arial"/>
              </w:rPr>
            </w:pPr>
            <w:r w:rsidRPr="0059625B">
              <w:rPr>
                <w:rFonts w:ascii="Arial" w:hAnsi="Arial" w:cs="Arial"/>
              </w:rPr>
              <w:t>2.</w:t>
            </w:r>
          </w:p>
        </w:tc>
        <w:tc>
          <w:tcPr>
            <w:tcW w:w="3285" w:type="dxa"/>
            <w:tcBorders>
              <w:top w:val="single" w:sz="8" w:space="0" w:color="auto"/>
              <w:left w:val="single" w:sz="8" w:space="0" w:color="auto"/>
              <w:bottom w:val="single" w:sz="8" w:space="0" w:color="auto"/>
              <w:right w:val="single" w:sz="8" w:space="0" w:color="auto"/>
            </w:tcBorders>
            <w:tcMar>
              <w:left w:w="108" w:type="dxa"/>
              <w:right w:w="108" w:type="dxa"/>
            </w:tcMar>
          </w:tcPr>
          <w:p w14:paraId="0F466251" w14:textId="77777777" w:rsidR="00C1295B" w:rsidRPr="0059625B" w:rsidRDefault="00C1295B" w:rsidP="007756C4">
            <w:pPr>
              <w:spacing w:after="0"/>
              <w:rPr>
                <w:rFonts w:ascii="Arial" w:hAnsi="Arial" w:cs="Arial"/>
              </w:rPr>
            </w:pPr>
            <w:r w:rsidRPr="0059625B">
              <w:rPr>
                <w:rFonts w:ascii="Arial" w:hAnsi="Arial" w:cs="Arial"/>
              </w:rPr>
              <w:t>In awarding contracts to third parties, is [organisation] required by law to comply with Procurement Act 2023</w:t>
            </w:r>
          </w:p>
        </w:tc>
        <w:tc>
          <w:tcPr>
            <w:tcW w:w="5100" w:type="dxa"/>
            <w:tcBorders>
              <w:top w:val="single" w:sz="8" w:space="0" w:color="auto"/>
              <w:left w:val="single" w:sz="8" w:space="0" w:color="auto"/>
              <w:bottom w:val="single" w:sz="8" w:space="0" w:color="auto"/>
              <w:right w:val="single" w:sz="8" w:space="0" w:color="auto"/>
            </w:tcBorders>
            <w:tcMar>
              <w:left w:w="108" w:type="dxa"/>
              <w:right w:w="108" w:type="dxa"/>
            </w:tcMar>
          </w:tcPr>
          <w:p w14:paraId="1A367699" w14:textId="77777777" w:rsidR="00C1295B" w:rsidRPr="0059625B" w:rsidRDefault="00C1295B" w:rsidP="007756C4">
            <w:pPr>
              <w:spacing w:after="0"/>
              <w:rPr>
                <w:rFonts w:ascii="Arial" w:hAnsi="Arial" w:cs="Arial"/>
              </w:rPr>
            </w:pPr>
            <w:r w:rsidRPr="0059625B">
              <w:rPr>
                <w:rFonts w:ascii="Arial" w:hAnsi="Arial" w:cs="Arial"/>
              </w:rPr>
              <w:t xml:space="preserve"> </w:t>
            </w:r>
          </w:p>
        </w:tc>
      </w:tr>
      <w:tr w:rsidR="00C1295B" w:rsidRPr="0059625B" w14:paraId="7F09FBBF" w14:textId="77777777" w:rsidTr="007756C4">
        <w:trPr>
          <w:trHeight w:val="300"/>
        </w:trPr>
        <w:tc>
          <w:tcPr>
            <w:tcW w:w="630" w:type="dxa"/>
            <w:tcBorders>
              <w:top w:val="single" w:sz="8" w:space="0" w:color="auto"/>
              <w:left w:val="single" w:sz="8" w:space="0" w:color="auto"/>
              <w:bottom w:val="single" w:sz="8" w:space="0" w:color="auto"/>
              <w:right w:val="single" w:sz="8" w:space="0" w:color="auto"/>
            </w:tcBorders>
            <w:tcMar>
              <w:left w:w="108" w:type="dxa"/>
              <w:right w:w="108" w:type="dxa"/>
            </w:tcMar>
          </w:tcPr>
          <w:p w14:paraId="182E2CF0" w14:textId="77777777" w:rsidR="00C1295B" w:rsidRPr="0059625B" w:rsidRDefault="00C1295B" w:rsidP="007756C4">
            <w:pPr>
              <w:spacing w:after="0"/>
              <w:rPr>
                <w:rFonts w:ascii="Arial" w:hAnsi="Arial" w:cs="Arial"/>
              </w:rPr>
            </w:pPr>
            <w:r w:rsidRPr="0059625B">
              <w:rPr>
                <w:rFonts w:ascii="Arial" w:hAnsi="Arial" w:cs="Arial"/>
              </w:rPr>
              <w:t>3.</w:t>
            </w:r>
          </w:p>
        </w:tc>
        <w:tc>
          <w:tcPr>
            <w:tcW w:w="3285" w:type="dxa"/>
            <w:tcBorders>
              <w:top w:val="single" w:sz="8" w:space="0" w:color="auto"/>
              <w:left w:val="single" w:sz="8" w:space="0" w:color="auto"/>
              <w:bottom w:val="single" w:sz="8" w:space="0" w:color="auto"/>
              <w:right w:val="single" w:sz="8" w:space="0" w:color="auto"/>
            </w:tcBorders>
            <w:tcMar>
              <w:left w:w="108" w:type="dxa"/>
              <w:right w:w="108" w:type="dxa"/>
            </w:tcMar>
          </w:tcPr>
          <w:p w14:paraId="3E7EB786" w14:textId="77777777" w:rsidR="00C1295B" w:rsidRPr="0059625B" w:rsidRDefault="00C1295B" w:rsidP="007756C4">
            <w:pPr>
              <w:spacing w:after="0"/>
              <w:rPr>
                <w:rFonts w:ascii="Arial" w:hAnsi="Arial" w:cs="Arial"/>
              </w:rPr>
            </w:pPr>
            <w:r w:rsidRPr="0059625B">
              <w:rPr>
                <w:rFonts w:ascii="Arial" w:hAnsi="Arial" w:cs="Arial"/>
              </w:rPr>
              <w:t>Is [organisation] required by law to comply with subsidy control legislation (formerly state aid law)?</w:t>
            </w:r>
          </w:p>
        </w:tc>
        <w:tc>
          <w:tcPr>
            <w:tcW w:w="5100" w:type="dxa"/>
            <w:tcBorders>
              <w:top w:val="single" w:sz="8" w:space="0" w:color="auto"/>
              <w:left w:val="single" w:sz="8" w:space="0" w:color="auto"/>
              <w:bottom w:val="single" w:sz="8" w:space="0" w:color="auto"/>
              <w:right w:val="single" w:sz="8" w:space="0" w:color="auto"/>
            </w:tcBorders>
            <w:tcMar>
              <w:left w:w="108" w:type="dxa"/>
              <w:right w:w="108" w:type="dxa"/>
            </w:tcMar>
          </w:tcPr>
          <w:p w14:paraId="1E535C55" w14:textId="77777777" w:rsidR="00C1295B" w:rsidRPr="0059625B" w:rsidRDefault="00C1295B" w:rsidP="007756C4">
            <w:pPr>
              <w:spacing w:after="0"/>
              <w:rPr>
                <w:rFonts w:ascii="Arial" w:hAnsi="Arial" w:cs="Arial"/>
              </w:rPr>
            </w:pPr>
            <w:r w:rsidRPr="0059625B">
              <w:rPr>
                <w:rFonts w:ascii="Arial" w:hAnsi="Arial" w:cs="Arial"/>
              </w:rPr>
              <w:t xml:space="preserve"> </w:t>
            </w:r>
          </w:p>
        </w:tc>
      </w:tr>
      <w:tr w:rsidR="00C1295B" w:rsidRPr="0059625B" w14:paraId="5770BB7D" w14:textId="77777777" w:rsidTr="007756C4">
        <w:trPr>
          <w:trHeight w:val="675"/>
        </w:trPr>
        <w:tc>
          <w:tcPr>
            <w:tcW w:w="630" w:type="dxa"/>
            <w:tcBorders>
              <w:top w:val="single" w:sz="8" w:space="0" w:color="auto"/>
              <w:left w:val="single" w:sz="8" w:space="0" w:color="auto"/>
              <w:bottom w:val="single" w:sz="8" w:space="0" w:color="auto"/>
              <w:right w:val="single" w:sz="8" w:space="0" w:color="auto"/>
            </w:tcBorders>
            <w:tcMar>
              <w:left w:w="108" w:type="dxa"/>
              <w:right w:w="108" w:type="dxa"/>
            </w:tcMar>
          </w:tcPr>
          <w:p w14:paraId="3D0BCA8B" w14:textId="77777777" w:rsidR="00C1295B" w:rsidRPr="0059625B" w:rsidRDefault="00C1295B" w:rsidP="007756C4">
            <w:pPr>
              <w:spacing w:after="0"/>
              <w:rPr>
                <w:rFonts w:ascii="Arial" w:hAnsi="Arial" w:cs="Arial"/>
              </w:rPr>
            </w:pPr>
            <w:r w:rsidRPr="0059625B">
              <w:rPr>
                <w:rFonts w:ascii="Arial" w:hAnsi="Arial" w:cs="Arial"/>
              </w:rPr>
              <w:t>4.</w:t>
            </w:r>
          </w:p>
        </w:tc>
        <w:tc>
          <w:tcPr>
            <w:tcW w:w="3285" w:type="dxa"/>
            <w:tcBorders>
              <w:top w:val="single" w:sz="8" w:space="0" w:color="auto"/>
              <w:left w:val="single" w:sz="8" w:space="0" w:color="auto"/>
              <w:bottom w:val="single" w:sz="8" w:space="0" w:color="auto"/>
              <w:right w:val="single" w:sz="8" w:space="0" w:color="auto"/>
            </w:tcBorders>
            <w:tcMar>
              <w:left w:w="108" w:type="dxa"/>
              <w:right w:w="108" w:type="dxa"/>
            </w:tcMar>
          </w:tcPr>
          <w:p w14:paraId="08660F97" w14:textId="28F263E5" w:rsidR="00C1295B" w:rsidRPr="0059625B" w:rsidRDefault="00C1295B" w:rsidP="007756C4">
            <w:pPr>
              <w:spacing w:after="0"/>
              <w:rPr>
                <w:rFonts w:ascii="Arial" w:hAnsi="Arial" w:cs="Arial"/>
              </w:rPr>
            </w:pPr>
            <w:r w:rsidRPr="0059625B">
              <w:rPr>
                <w:rFonts w:ascii="Arial" w:hAnsi="Arial" w:cs="Arial"/>
              </w:rPr>
              <w:t>Is [organisation] a charity? If yes, please provide charity registration number.</w:t>
            </w:r>
          </w:p>
        </w:tc>
        <w:tc>
          <w:tcPr>
            <w:tcW w:w="5100" w:type="dxa"/>
            <w:tcBorders>
              <w:top w:val="single" w:sz="8" w:space="0" w:color="auto"/>
              <w:left w:val="single" w:sz="8" w:space="0" w:color="auto"/>
              <w:bottom w:val="single" w:sz="8" w:space="0" w:color="auto"/>
              <w:right w:val="single" w:sz="8" w:space="0" w:color="auto"/>
            </w:tcBorders>
            <w:tcMar>
              <w:left w:w="108" w:type="dxa"/>
              <w:right w:w="108" w:type="dxa"/>
            </w:tcMar>
          </w:tcPr>
          <w:p w14:paraId="4E70C635" w14:textId="77777777" w:rsidR="00C1295B" w:rsidRPr="0059625B" w:rsidRDefault="00C1295B" w:rsidP="007756C4">
            <w:pPr>
              <w:spacing w:after="0"/>
              <w:rPr>
                <w:rFonts w:ascii="Arial" w:hAnsi="Arial" w:cs="Arial"/>
              </w:rPr>
            </w:pPr>
            <w:r w:rsidRPr="0059625B">
              <w:rPr>
                <w:rFonts w:ascii="Arial" w:hAnsi="Arial" w:cs="Arial"/>
              </w:rPr>
              <w:t xml:space="preserve"> </w:t>
            </w:r>
          </w:p>
        </w:tc>
      </w:tr>
      <w:tr w:rsidR="00C1295B" w:rsidRPr="0059625B" w14:paraId="20EEFF1A" w14:textId="77777777" w:rsidTr="007756C4">
        <w:trPr>
          <w:trHeight w:val="855"/>
        </w:trPr>
        <w:tc>
          <w:tcPr>
            <w:tcW w:w="630" w:type="dxa"/>
            <w:tcBorders>
              <w:top w:val="single" w:sz="8" w:space="0" w:color="auto"/>
              <w:left w:val="single" w:sz="8" w:space="0" w:color="auto"/>
              <w:bottom w:val="single" w:sz="8" w:space="0" w:color="auto"/>
              <w:right w:val="single" w:sz="8" w:space="0" w:color="auto"/>
            </w:tcBorders>
            <w:tcMar>
              <w:left w:w="108" w:type="dxa"/>
              <w:right w:w="108" w:type="dxa"/>
            </w:tcMar>
          </w:tcPr>
          <w:p w14:paraId="1AD59B41" w14:textId="77777777" w:rsidR="00C1295B" w:rsidRPr="0059625B" w:rsidRDefault="00C1295B" w:rsidP="007756C4">
            <w:pPr>
              <w:spacing w:after="0"/>
              <w:rPr>
                <w:rFonts w:ascii="Arial" w:hAnsi="Arial" w:cs="Arial"/>
              </w:rPr>
            </w:pPr>
            <w:r w:rsidRPr="0059625B">
              <w:rPr>
                <w:rFonts w:ascii="Arial" w:hAnsi="Arial" w:cs="Arial"/>
              </w:rPr>
              <w:t xml:space="preserve">5. </w:t>
            </w:r>
          </w:p>
        </w:tc>
        <w:tc>
          <w:tcPr>
            <w:tcW w:w="3285" w:type="dxa"/>
            <w:tcBorders>
              <w:top w:val="single" w:sz="8" w:space="0" w:color="auto"/>
              <w:left w:val="single" w:sz="8" w:space="0" w:color="auto"/>
              <w:bottom w:val="single" w:sz="8" w:space="0" w:color="auto"/>
              <w:right w:val="single" w:sz="8" w:space="0" w:color="auto"/>
            </w:tcBorders>
            <w:tcMar>
              <w:left w:w="108" w:type="dxa"/>
              <w:right w:w="108" w:type="dxa"/>
            </w:tcMar>
          </w:tcPr>
          <w:p w14:paraId="0FB1D539" w14:textId="77777777" w:rsidR="00C1295B" w:rsidRPr="0059625B" w:rsidRDefault="00C1295B" w:rsidP="007756C4">
            <w:pPr>
              <w:spacing w:after="0"/>
              <w:rPr>
                <w:rFonts w:ascii="Arial" w:hAnsi="Arial" w:cs="Arial"/>
              </w:rPr>
            </w:pPr>
            <w:r w:rsidRPr="0059625B">
              <w:rPr>
                <w:rFonts w:ascii="Arial" w:hAnsi="Arial" w:cs="Arial"/>
              </w:rPr>
              <w:t>If yes to question 4 above, what is the main purpose of the charity?</w:t>
            </w:r>
          </w:p>
        </w:tc>
        <w:tc>
          <w:tcPr>
            <w:tcW w:w="5100" w:type="dxa"/>
            <w:tcBorders>
              <w:top w:val="single" w:sz="8" w:space="0" w:color="auto"/>
              <w:left w:val="single" w:sz="8" w:space="0" w:color="auto"/>
              <w:bottom w:val="single" w:sz="8" w:space="0" w:color="auto"/>
              <w:right w:val="single" w:sz="8" w:space="0" w:color="auto"/>
            </w:tcBorders>
            <w:tcMar>
              <w:left w:w="108" w:type="dxa"/>
              <w:right w:w="108" w:type="dxa"/>
            </w:tcMar>
          </w:tcPr>
          <w:p w14:paraId="344D9F8F" w14:textId="77777777" w:rsidR="00C1295B" w:rsidRPr="0059625B" w:rsidRDefault="00C1295B" w:rsidP="007756C4">
            <w:pPr>
              <w:spacing w:after="0"/>
              <w:rPr>
                <w:rFonts w:ascii="Arial" w:hAnsi="Arial" w:cs="Arial"/>
              </w:rPr>
            </w:pPr>
            <w:r w:rsidRPr="0059625B">
              <w:rPr>
                <w:rFonts w:ascii="Arial" w:hAnsi="Arial" w:cs="Arial"/>
              </w:rPr>
              <w:t xml:space="preserve"> </w:t>
            </w:r>
          </w:p>
        </w:tc>
      </w:tr>
      <w:tr w:rsidR="00C1295B" w:rsidRPr="0059625B" w14:paraId="5510260C" w14:textId="77777777" w:rsidTr="007756C4">
        <w:trPr>
          <w:trHeight w:val="300"/>
        </w:trPr>
        <w:tc>
          <w:tcPr>
            <w:tcW w:w="630" w:type="dxa"/>
            <w:tcBorders>
              <w:top w:val="single" w:sz="8" w:space="0" w:color="auto"/>
              <w:left w:val="single" w:sz="8" w:space="0" w:color="auto"/>
              <w:bottom w:val="single" w:sz="8" w:space="0" w:color="auto"/>
              <w:right w:val="single" w:sz="8" w:space="0" w:color="auto"/>
            </w:tcBorders>
            <w:tcMar>
              <w:left w:w="108" w:type="dxa"/>
              <w:right w:w="108" w:type="dxa"/>
            </w:tcMar>
          </w:tcPr>
          <w:p w14:paraId="0BBD4D3C" w14:textId="77777777" w:rsidR="00C1295B" w:rsidRPr="0059625B" w:rsidRDefault="00C1295B" w:rsidP="007756C4">
            <w:pPr>
              <w:spacing w:after="0"/>
              <w:rPr>
                <w:rFonts w:ascii="Arial" w:hAnsi="Arial" w:cs="Arial"/>
              </w:rPr>
            </w:pPr>
            <w:r w:rsidRPr="0059625B">
              <w:rPr>
                <w:rFonts w:ascii="Arial" w:hAnsi="Arial" w:cs="Arial"/>
              </w:rPr>
              <w:t>6.</w:t>
            </w:r>
          </w:p>
        </w:tc>
        <w:tc>
          <w:tcPr>
            <w:tcW w:w="3285" w:type="dxa"/>
            <w:tcBorders>
              <w:top w:val="single" w:sz="8" w:space="0" w:color="auto"/>
              <w:left w:val="single" w:sz="8" w:space="0" w:color="auto"/>
              <w:bottom w:val="single" w:sz="8" w:space="0" w:color="auto"/>
              <w:right w:val="single" w:sz="8" w:space="0" w:color="auto"/>
            </w:tcBorders>
            <w:tcMar>
              <w:left w:w="108" w:type="dxa"/>
              <w:right w:w="108" w:type="dxa"/>
            </w:tcMar>
          </w:tcPr>
          <w:p w14:paraId="7848A087" w14:textId="4900D547" w:rsidR="00C1295B" w:rsidRPr="0059625B" w:rsidRDefault="00C1295B" w:rsidP="007756C4">
            <w:pPr>
              <w:spacing w:after="0"/>
              <w:rPr>
                <w:rFonts w:ascii="Arial" w:hAnsi="Arial" w:cs="Arial"/>
              </w:rPr>
            </w:pPr>
            <w:r w:rsidRPr="0059625B">
              <w:rPr>
                <w:rFonts w:ascii="Arial" w:hAnsi="Arial" w:cs="Arial"/>
              </w:rPr>
              <w:t>Does [organisation] offer goods or services in the market?</w:t>
            </w:r>
          </w:p>
        </w:tc>
        <w:tc>
          <w:tcPr>
            <w:tcW w:w="5100" w:type="dxa"/>
            <w:tcBorders>
              <w:top w:val="single" w:sz="8" w:space="0" w:color="auto"/>
              <w:left w:val="single" w:sz="8" w:space="0" w:color="auto"/>
              <w:bottom w:val="single" w:sz="8" w:space="0" w:color="auto"/>
              <w:right w:val="single" w:sz="8" w:space="0" w:color="auto"/>
            </w:tcBorders>
            <w:tcMar>
              <w:left w:w="108" w:type="dxa"/>
              <w:right w:w="108" w:type="dxa"/>
            </w:tcMar>
          </w:tcPr>
          <w:p w14:paraId="154361EB" w14:textId="77777777" w:rsidR="00C1295B" w:rsidRPr="0059625B" w:rsidRDefault="00C1295B" w:rsidP="007756C4">
            <w:pPr>
              <w:spacing w:after="0"/>
              <w:rPr>
                <w:rFonts w:ascii="Arial" w:hAnsi="Arial" w:cs="Arial"/>
              </w:rPr>
            </w:pPr>
            <w:r w:rsidRPr="0059625B">
              <w:rPr>
                <w:rFonts w:ascii="Arial" w:hAnsi="Arial" w:cs="Arial"/>
              </w:rPr>
              <w:t xml:space="preserve"> </w:t>
            </w:r>
          </w:p>
        </w:tc>
      </w:tr>
      <w:tr w:rsidR="00C1295B" w:rsidRPr="0059625B" w14:paraId="3318F501" w14:textId="77777777" w:rsidTr="007756C4">
        <w:trPr>
          <w:trHeight w:val="1125"/>
        </w:trPr>
        <w:tc>
          <w:tcPr>
            <w:tcW w:w="630" w:type="dxa"/>
            <w:tcBorders>
              <w:top w:val="single" w:sz="8" w:space="0" w:color="auto"/>
              <w:left w:val="single" w:sz="8" w:space="0" w:color="auto"/>
              <w:bottom w:val="single" w:sz="8" w:space="0" w:color="auto"/>
              <w:right w:val="single" w:sz="8" w:space="0" w:color="auto"/>
            </w:tcBorders>
            <w:tcMar>
              <w:left w:w="108" w:type="dxa"/>
              <w:right w:w="108" w:type="dxa"/>
            </w:tcMar>
          </w:tcPr>
          <w:p w14:paraId="6790849B" w14:textId="77777777" w:rsidR="00C1295B" w:rsidRPr="0059625B" w:rsidRDefault="00C1295B" w:rsidP="007756C4">
            <w:pPr>
              <w:spacing w:after="0"/>
              <w:rPr>
                <w:rFonts w:ascii="Arial" w:hAnsi="Arial" w:cs="Arial"/>
              </w:rPr>
            </w:pPr>
            <w:r w:rsidRPr="0059625B">
              <w:rPr>
                <w:rFonts w:ascii="Arial" w:hAnsi="Arial" w:cs="Arial"/>
              </w:rPr>
              <w:t>7.</w:t>
            </w:r>
          </w:p>
        </w:tc>
        <w:tc>
          <w:tcPr>
            <w:tcW w:w="3285" w:type="dxa"/>
            <w:tcBorders>
              <w:top w:val="single" w:sz="8" w:space="0" w:color="auto"/>
              <w:left w:val="single" w:sz="8" w:space="0" w:color="auto"/>
              <w:bottom w:val="single" w:sz="8" w:space="0" w:color="auto"/>
              <w:right w:val="single" w:sz="8" w:space="0" w:color="auto"/>
            </w:tcBorders>
            <w:tcMar>
              <w:left w:w="108" w:type="dxa"/>
              <w:right w:w="108" w:type="dxa"/>
            </w:tcMar>
          </w:tcPr>
          <w:p w14:paraId="2E3C1DE1" w14:textId="77777777" w:rsidR="00C1295B" w:rsidRPr="0059625B" w:rsidRDefault="00C1295B" w:rsidP="007756C4">
            <w:pPr>
              <w:spacing w:after="0"/>
              <w:rPr>
                <w:rFonts w:ascii="Arial" w:hAnsi="Arial" w:cs="Arial"/>
              </w:rPr>
            </w:pPr>
            <w:r w:rsidRPr="0059625B">
              <w:rPr>
                <w:rFonts w:ascii="Arial" w:hAnsi="Arial" w:cs="Arial"/>
              </w:rPr>
              <w:t>If yes to question 6 above, what goods or services does [organisation] offer in the market?</w:t>
            </w:r>
          </w:p>
        </w:tc>
        <w:tc>
          <w:tcPr>
            <w:tcW w:w="5100" w:type="dxa"/>
            <w:tcBorders>
              <w:top w:val="single" w:sz="8" w:space="0" w:color="auto"/>
              <w:left w:val="single" w:sz="8" w:space="0" w:color="auto"/>
              <w:bottom w:val="single" w:sz="8" w:space="0" w:color="auto"/>
              <w:right w:val="single" w:sz="8" w:space="0" w:color="auto"/>
            </w:tcBorders>
            <w:tcMar>
              <w:left w:w="108" w:type="dxa"/>
              <w:right w:w="108" w:type="dxa"/>
            </w:tcMar>
          </w:tcPr>
          <w:p w14:paraId="535305F9" w14:textId="77777777" w:rsidR="00C1295B" w:rsidRPr="0059625B" w:rsidRDefault="00C1295B" w:rsidP="007756C4">
            <w:pPr>
              <w:spacing w:after="0"/>
              <w:rPr>
                <w:rFonts w:ascii="Arial" w:hAnsi="Arial" w:cs="Arial"/>
              </w:rPr>
            </w:pPr>
            <w:r w:rsidRPr="0059625B">
              <w:rPr>
                <w:rFonts w:ascii="Arial" w:hAnsi="Arial" w:cs="Arial"/>
              </w:rPr>
              <w:t xml:space="preserve"> </w:t>
            </w:r>
          </w:p>
        </w:tc>
      </w:tr>
      <w:tr w:rsidR="00C1295B" w:rsidRPr="0059625B" w14:paraId="678E60BF" w14:textId="77777777" w:rsidTr="007756C4">
        <w:trPr>
          <w:trHeight w:val="1200"/>
        </w:trPr>
        <w:tc>
          <w:tcPr>
            <w:tcW w:w="630" w:type="dxa"/>
            <w:tcBorders>
              <w:top w:val="single" w:sz="8" w:space="0" w:color="auto"/>
              <w:left w:val="single" w:sz="8" w:space="0" w:color="auto"/>
              <w:bottom w:val="single" w:sz="8" w:space="0" w:color="auto"/>
              <w:right w:val="single" w:sz="8" w:space="0" w:color="auto"/>
            </w:tcBorders>
            <w:tcMar>
              <w:left w:w="108" w:type="dxa"/>
              <w:right w:w="108" w:type="dxa"/>
            </w:tcMar>
          </w:tcPr>
          <w:p w14:paraId="5F7BEF25" w14:textId="77777777" w:rsidR="00C1295B" w:rsidRPr="0059625B" w:rsidRDefault="00C1295B" w:rsidP="007756C4">
            <w:pPr>
              <w:spacing w:after="0"/>
              <w:rPr>
                <w:rFonts w:ascii="Arial" w:hAnsi="Arial" w:cs="Arial"/>
              </w:rPr>
            </w:pPr>
            <w:r w:rsidRPr="0059625B">
              <w:rPr>
                <w:rFonts w:ascii="Arial" w:hAnsi="Arial" w:cs="Arial"/>
              </w:rPr>
              <w:t>8.</w:t>
            </w:r>
          </w:p>
        </w:tc>
        <w:tc>
          <w:tcPr>
            <w:tcW w:w="3285" w:type="dxa"/>
            <w:tcBorders>
              <w:top w:val="single" w:sz="8" w:space="0" w:color="auto"/>
              <w:left w:val="single" w:sz="8" w:space="0" w:color="auto"/>
              <w:bottom w:val="single" w:sz="8" w:space="0" w:color="auto"/>
              <w:right w:val="single" w:sz="8" w:space="0" w:color="auto"/>
            </w:tcBorders>
            <w:tcMar>
              <w:left w:w="108" w:type="dxa"/>
              <w:right w:w="108" w:type="dxa"/>
            </w:tcMar>
          </w:tcPr>
          <w:p w14:paraId="309238BB" w14:textId="77777777" w:rsidR="00C1295B" w:rsidRPr="0059625B" w:rsidRDefault="00C1295B" w:rsidP="007756C4">
            <w:pPr>
              <w:spacing w:after="0"/>
              <w:rPr>
                <w:rFonts w:ascii="Arial" w:hAnsi="Arial" w:cs="Arial"/>
              </w:rPr>
            </w:pPr>
            <w:r w:rsidRPr="0059625B">
              <w:rPr>
                <w:rFonts w:ascii="Arial" w:hAnsi="Arial" w:cs="Arial"/>
              </w:rPr>
              <w:t>If yes to question 6 above, what generally happens to any proceeds received from such goods or services?</w:t>
            </w:r>
          </w:p>
        </w:tc>
        <w:tc>
          <w:tcPr>
            <w:tcW w:w="5100" w:type="dxa"/>
            <w:tcBorders>
              <w:top w:val="single" w:sz="8" w:space="0" w:color="auto"/>
              <w:left w:val="single" w:sz="8" w:space="0" w:color="auto"/>
              <w:bottom w:val="single" w:sz="8" w:space="0" w:color="auto"/>
              <w:right w:val="single" w:sz="8" w:space="0" w:color="auto"/>
            </w:tcBorders>
            <w:tcMar>
              <w:left w:w="108" w:type="dxa"/>
              <w:right w:w="108" w:type="dxa"/>
            </w:tcMar>
          </w:tcPr>
          <w:p w14:paraId="7497330D" w14:textId="4002DCD6" w:rsidR="00C1295B" w:rsidRPr="0059625B" w:rsidRDefault="00C1295B" w:rsidP="007756C4">
            <w:pPr>
              <w:spacing w:after="0"/>
              <w:rPr>
                <w:rFonts w:ascii="Arial" w:hAnsi="Arial" w:cs="Arial"/>
              </w:rPr>
            </w:pPr>
          </w:p>
        </w:tc>
      </w:tr>
      <w:tr w:rsidR="00C1295B" w:rsidRPr="0059625B" w14:paraId="3B05D868" w14:textId="77777777" w:rsidTr="007756C4">
        <w:trPr>
          <w:trHeight w:val="300"/>
        </w:trPr>
        <w:tc>
          <w:tcPr>
            <w:tcW w:w="630" w:type="dxa"/>
            <w:tcBorders>
              <w:top w:val="single" w:sz="8" w:space="0" w:color="auto"/>
              <w:left w:val="single" w:sz="8" w:space="0" w:color="auto"/>
              <w:bottom w:val="single" w:sz="8" w:space="0" w:color="auto"/>
              <w:right w:val="single" w:sz="8" w:space="0" w:color="auto"/>
            </w:tcBorders>
            <w:tcMar>
              <w:left w:w="108" w:type="dxa"/>
              <w:right w:w="108" w:type="dxa"/>
            </w:tcMar>
          </w:tcPr>
          <w:p w14:paraId="5C22764C" w14:textId="77777777" w:rsidR="00C1295B" w:rsidRPr="0059625B" w:rsidRDefault="00C1295B" w:rsidP="007756C4">
            <w:pPr>
              <w:spacing w:after="0"/>
              <w:rPr>
                <w:rFonts w:ascii="Arial" w:hAnsi="Arial" w:cs="Arial"/>
              </w:rPr>
            </w:pPr>
            <w:r w:rsidRPr="0059625B">
              <w:rPr>
                <w:rFonts w:ascii="Arial" w:hAnsi="Arial" w:cs="Arial"/>
              </w:rPr>
              <w:t>9.</w:t>
            </w:r>
          </w:p>
        </w:tc>
        <w:tc>
          <w:tcPr>
            <w:tcW w:w="3285" w:type="dxa"/>
            <w:tcBorders>
              <w:top w:val="single" w:sz="8" w:space="0" w:color="auto"/>
              <w:left w:val="single" w:sz="8" w:space="0" w:color="auto"/>
              <w:bottom w:val="single" w:sz="8" w:space="0" w:color="auto"/>
              <w:right w:val="single" w:sz="8" w:space="0" w:color="auto"/>
            </w:tcBorders>
            <w:tcMar>
              <w:left w:w="108" w:type="dxa"/>
              <w:right w:w="108" w:type="dxa"/>
            </w:tcMar>
          </w:tcPr>
          <w:p w14:paraId="31212591" w14:textId="77777777" w:rsidR="00C1295B" w:rsidRPr="0059625B" w:rsidRDefault="00C1295B" w:rsidP="007756C4">
            <w:pPr>
              <w:spacing w:after="0"/>
              <w:rPr>
                <w:rFonts w:ascii="Arial" w:hAnsi="Arial" w:cs="Arial"/>
              </w:rPr>
            </w:pPr>
            <w:r w:rsidRPr="0059625B">
              <w:rPr>
                <w:rFonts w:ascii="Arial" w:hAnsi="Arial" w:cs="Arial"/>
              </w:rPr>
              <w:t>Is [organisation] registered at Companies House?</w:t>
            </w:r>
          </w:p>
        </w:tc>
        <w:tc>
          <w:tcPr>
            <w:tcW w:w="5100" w:type="dxa"/>
            <w:tcBorders>
              <w:top w:val="single" w:sz="8" w:space="0" w:color="auto"/>
              <w:left w:val="single" w:sz="8" w:space="0" w:color="auto"/>
              <w:bottom w:val="single" w:sz="8" w:space="0" w:color="auto"/>
              <w:right w:val="single" w:sz="8" w:space="0" w:color="auto"/>
            </w:tcBorders>
            <w:tcMar>
              <w:left w:w="108" w:type="dxa"/>
              <w:right w:w="108" w:type="dxa"/>
            </w:tcMar>
          </w:tcPr>
          <w:p w14:paraId="5FAAEAFD" w14:textId="77777777" w:rsidR="00C1295B" w:rsidRPr="0059625B" w:rsidRDefault="00C1295B" w:rsidP="007756C4">
            <w:pPr>
              <w:spacing w:after="0"/>
              <w:rPr>
                <w:rFonts w:ascii="Arial" w:hAnsi="Arial" w:cs="Arial"/>
              </w:rPr>
            </w:pPr>
          </w:p>
        </w:tc>
      </w:tr>
      <w:tr w:rsidR="00C1295B" w:rsidRPr="0059625B" w14:paraId="2D0C7B67" w14:textId="77777777" w:rsidTr="007756C4">
        <w:trPr>
          <w:trHeight w:val="300"/>
        </w:trPr>
        <w:tc>
          <w:tcPr>
            <w:tcW w:w="630" w:type="dxa"/>
            <w:tcBorders>
              <w:top w:val="single" w:sz="8" w:space="0" w:color="auto"/>
              <w:left w:val="single" w:sz="8" w:space="0" w:color="auto"/>
              <w:bottom w:val="single" w:sz="8" w:space="0" w:color="auto"/>
              <w:right w:val="single" w:sz="8" w:space="0" w:color="auto"/>
            </w:tcBorders>
            <w:tcMar>
              <w:left w:w="108" w:type="dxa"/>
              <w:right w:w="108" w:type="dxa"/>
            </w:tcMar>
          </w:tcPr>
          <w:p w14:paraId="6A4BE838" w14:textId="77777777" w:rsidR="00C1295B" w:rsidRPr="0059625B" w:rsidRDefault="00C1295B" w:rsidP="007756C4">
            <w:pPr>
              <w:spacing w:after="0"/>
              <w:rPr>
                <w:rFonts w:ascii="Arial" w:hAnsi="Arial" w:cs="Arial"/>
              </w:rPr>
            </w:pPr>
            <w:r w:rsidRPr="0059625B">
              <w:rPr>
                <w:rFonts w:ascii="Arial" w:hAnsi="Arial" w:cs="Arial"/>
              </w:rPr>
              <w:t>10.</w:t>
            </w:r>
          </w:p>
        </w:tc>
        <w:tc>
          <w:tcPr>
            <w:tcW w:w="3285" w:type="dxa"/>
            <w:tcBorders>
              <w:top w:val="single" w:sz="8" w:space="0" w:color="auto"/>
              <w:left w:val="single" w:sz="8" w:space="0" w:color="auto"/>
              <w:bottom w:val="single" w:sz="8" w:space="0" w:color="auto"/>
              <w:right w:val="single" w:sz="8" w:space="0" w:color="auto"/>
            </w:tcBorders>
            <w:tcMar>
              <w:left w:w="108" w:type="dxa"/>
              <w:right w:w="108" w:type="dxa"/>
            </w:tcMar>
          </w:tcPr>
          <w:p w14:paraId="7D188F65" w14:textId="77777777" w:rsidR="00C1295B" w:rsidRPr="0059625B" w:rsidRDefault="00C1295B" w:rsidP="007756C4">
            <w:pPr>
              <w:spacing w:after="0"/>
              <w:rPr>
                <w:rFonts w:ascii="Arial" w:hAnsi="Arial" w:cs="Arial"/>
              </w:rPr>
            </w:pPr>
            <w:r w:rsidRPr="0059625B">
              <w:rPr>
                <w:rFonts w:ascii="Arial" w:hAnsi="Arial" w:cs="Arial"/>
              </w:rPr>
              <w:t>If yes to question 9 above, please provide company registration details.</w:t>
            </w:r>
          </w:p>
        </w:tc>
        <w:tc>
          <w:tcPr>
            <w:tcW w:w="5100" w:type="dxa"/>
            <w:tcBorders>
              <w:top w:val="single" w:sz="8" w:space="0" w:color="auto"/>
              <w:left w:val="single" w:sz="8" w:space="0" w:color="auto"/>
              <w:bottom w:val="single" w:sz="8" w:space="0" w:color="auto"/>
              <w:right w:val="single" w:sz="8" w:space="0" w:color="auto"/>
            </w:tcBorders>
            <w:tcMar>
              <w:left w:w="108" w:type="dxa"/>
              <w:right w:w="108" w:type="dxa"/>
            </w:tcMar>
          </w:tcPr>
          <w:p w14:paraId="32421AD7" w14:textId="77777777" w:rsidR="00C1295B" w:rsidRPr="0059625B" w:rsidRDefault="00C1295B" w:rsidP="007756C4">
            <w:pPr>
              <w:spacing w:after="0"/>
              <w:rPr>
                <w:rFonts w:ascii="Arial" w:hAnsi="Arial" w:cs="Arial"/>
              </w:rPr>
            </w:pPr>
          </w:p>
        </w:tc>
      </w:tr>
      <w:tr w:rsidR="00C1295B" w:rsidRPr="0059625B" w14:paraId="24427D35" w14:textId="77777777" w:rsidTr="007756C4">
        <w:trPr>
          <w:trHeight w:val="1110"/>
        </w:trPr>
        <w:tc>
          <w:tcPr>
            <w:tcW w:w="630" w:type="dxa"/>
            <w:tcBorders>
              <w:top w:val="single" w:sz="8" w:space="0" w:color="auto"/>
              <w:left w:val="single" w:sz="8" w:space="0" w:color="auto"/>
              <w:bottom w:val="single" w:sz="8" w:space="0" w:color="auto"/>
              <w:right w:val="single" w:sz="8" w:space="0" w:color="auto"/>
            </w:tcBorders>
            <w:tcMar>
              <w:left w:w="108" w:type="dxa"/>
              <w:right w:w="108" w:type="dxa"/>
            </w:tcMar>
          </w:tcPr>
          <w:p w14:paraId="52E6FB54" w14:textId="77777777" w:rsidR="00C1295B" w:rsidRPr="0059625B" w:rsidRDefault="00C1295B" w:rsidP="007756C4">
            <w:pPr>
              <w:spacing w:after="0"/>
              <w:rPr>
                <w:rFonts w:ascii="Arial" w:hAnsi="Arial" w:cs="Arial"/>
              </w:rPr>
            </w:pPr>
            <w:r w:rsidRPr="0059625B">
              <w:rPr>
                <w:rFonts w:ascii="Arial" w:hAnsi="Arial" w:cs="Arial"/>
              </w:rPr>
              <w:t xml:space="preserve">11. </w:t>
            </w:r>
          </w:p>
        </w:tc>
        <w:tc>
          <w:tcPr>
            <w:tcW w:w="3285" w:type="dxa"/>
            <w:tcBorders>
              <w:top w:val="single" w:sz="8" w:space="0" w:color="auto"/>
              <w:left w:val="single" w:sz="8" w:space="0" w:color="auto"/>
              <w:bottom w:val="single" w:sz="8" w:space="0" w:color="auto"/>
              <w:right w:val="single" w:sz="8" w:space="0" w:color="auto"/>
            </w:tcBorders>
            <w:tcMar>
              <w:left w:w="108" w:type="dxa"/>
              <w:right w:w="108" w:type="dxa"/>
            </w:tcMar>
          </w:tcPr>
          <w:p w14:paraId="0244A85A" w14:textId="24B706B2" w:rsidR="00C1295B" w:rsidRPr="0059625B" w:rsidRDefault="00C1295B" w:rsidP="007756C4">
            <w:pPr>
              <w:spacing w:after="0"/>
              <w:rPr>
                <w:rFonts w:ascii="Arial" w:hAnsi="Arial" w:cs="Arial"/>
              </w:rPr>
            </w:pPr>
            <w:r w:rsidRPr="0059625B">
              <w:rPr>
                <w:rFonts w:ascii="Arial" w:hAnsi="Arial" w:cs="Arial"/>
              </w:rPr>
              <w:t xml:space="preserve">If the applicant is a private body or a charity, starting from this financial year </w:t>
            </w:r>
            <w:proofErr w:type="gramStart"/>
            <w:r w:rsidRPr="0059625B">
              <w:rPr>
                <w:rFonts w:ascii="Arial" w:hAnsi="Arial" w:cs="Arial"/>
              </w:rPr>
              <w:t>and also</w:t>
            </w:r>
            <w:proofErr w:type="gramEnd"/>
            <w:r w:rsidRPr="0059625B">
              <w:rPr>
                <w:rFonts w:ascii="Arial" w:hAnsi="Arial" w:cs="Arial"/>
              </w:rPr>
              <w:t xml:space="preserve"> looking back at the previous </w:t>
            </w:r>
            <w:r w:rsidRPr="0059625B">
              <w:rPr>
                <w:rFonts w:ascii="Arial" w:hAnsi="Arial" w:cs="Arial"/>
              </w:rPr>
              <w:lastRenderedPageBreak/>
              <w:t>two financial years, have you received financial assistance from any public bodies, including Milton Keynes City Council, totalling £315k in that period?</w:t>
            </w:r>
          </w:p>
        </w:tc>
        <w:tc>
          <w:tcPr>
            <w:tcW w:w="5100" w:type="dxa"/>
            <w:tcBorders>
              <w:top w:val="single" w:sz="8" w:space="0" w:color="auto"/>
              <w:left w:val="single" w:sz="8" w:space="0" w:color="auto"/>
              <w:bottom w:val="single" w:sz="8" w:space="0" w:color="auto"/>
              <w:right w:val="single" w:sz="8" w:space="0" w:color="auto"/>
            </w:tcBorders>
            <w:tcMar>
              <w:left w:w="108" w:type="dxa"/>
              <w:right w:w="108" w:type="dxa"/>
            </w:tcMar>
          </w:tcPr>
          <w:p w14:paraId="1EFB2837" w14:textId="77777777" w:rsidR="00C1295B" w:rsidRPr="0059625B" w:rsidRDefault="00C1295B" w:rsidP="007756C4">
            <w:pPr>
              <w:spacing w:after="0"/>
              <w:rPr>
                <w:rFonts w:ascii="Arial" w:hAnsi="Arial" w:cs="Arial"/>
              </w:rPr>
            </w:pPr>
            <w:r w:rsidRPr="0059625B">
              <w:rPr>
                <w:rFonts w:ascii="Arial" w:hAnsi="Arial" w:cs="Arial"/>
              </w:rPr>
              <w:lastRenderedPageBreak/>
              <w:t xml:space="preserve"> </w:t>
            </w:r>
          </w:p>
        </w:tc>
      </w:tr>
      <w:tr w:rsidR="00C1295B" w:rsidRPr="0059625B" w14:paraId="1A85C8EB" w14:textId="77777777" w:rsidTr="007756C4">
        <w:trPr>
          <w:trHeight w:val="465"/>
        </w:trPr>
        <w:tc>
          <w:tcPr>
            <w:tcW w:w="630" w:type="dxa"/>
            <w:tcBorders>
              <w:top w:val="single" w:sz="8" w:space="0" w:color="auto"/>
              <w:left w:val="single" w:sz="8" w:space="0" w:color="auto"/>
              <w:bottom w:val="single" w:sz="8" w:space="0" w:color="auto"/>
              <w:right w:val="single" w:sz="8" w:space="0" w:color="auto"/>
            </w:tcBorders>
            <w:tcMar>
              <w:left w:w="108" w:type="dxa"/>
              <w:right w:w="108" w:type="dxa"/>
            </w:tcMar>
          </w:tcPr>
          <w:p w14:paraId="25CA1FB7" w14:textId="77777777" w:rsidR="00C1295B" w:rsidRPr="0059625B" w:rsidRDefault="00C1295B" w:rsidP="007756C4">
            <w:pPr>
              <w:spacing w:after="0"/>
              <w:rPr>
                <w:rFonts w:ascii="Arial" w:hAnsi="Arial" w:cs="Arial"/>
              </w:rPr>
            </w:pPr>
            <w:r w:rsidRPr="0059625B">
              <w:rPr>
                <w:rFonts w:ascii="Arial" w:hAnsi="Arial" w:cs="Arial"/>
              </w:rPr>
              <w:t>12</w:t>
            </w:r>
          </w:p>
        </w:tc>
        <w:tc>
          <w:tcPr>
            <w:tcW w:w="3285" w:type="dxa"/>
            <w:tcBorders>
              <w:top w:val="single" w:sz="8" w:space="0" w:color="auto"/>
              <w:left w:val="single" w:sz="8" w:space="0" w:color="auto"/>
              <w:bottom w:val="single" w:sz="8" w:space="0" w:color="auto"/>
              <w:right w:val="single" w:sz="8" w:space="0" w:color="auto"/>
            </w:tcBorders>
            <w:tcMar>
              <w:left w:w="108" w:type="dxa"/>
              <w:right w:w="108" w:type="dxa"/>
            </w:tcMar>
          </w:tcPr>
          <w:p w14:paraId="562F7191" w14:textId="77777777" w:rsidR="00C1295B" w:rsidRPr="0059625B" w:rsidRDefault="00C1295B" w:rsidP="007756C4">
            <w:pPr>
              <w:spacing w:after="0"/>
              <w:rPr>
                <w:rFonts w:ascii="Arial" w:hAnsi="Arial" w:cs="Arial"/>
              </w:rPr>
            </w:pPr>
            <w:r w:rsidRPr="0059625B">
              <w:rPr>
                <w:rFonts w:ascii="Arial" w:hAnsi="Arial" w:cs="Arial"/>
              </w:rPr>
              <w:t>If no to question 11 above, would receiving the amount of funding that you have applied for cause you to have received more than £315k over the financial period stated at question 11 above?</w:t>
            </w:r>
          </w:p>
        </w:tc>
        <w:tc>
          <w:tcPr>
            <w:tcW w:w="5100" w:type="dxa"/>
            <w:tcBorders>
              <w:top w:val="single" w:sz="8" w:space="0" w:color="auto"/>
              <w:left w:val="single" w:sz="8" w:space="0" w:color="auto"/>
              <w:bottom w:val="single" w:sz="8" w:space="0" w:color="auto"/>
              <w:right w:val="single" w:sz="8" w:space="0" w:color="auto"/>
            </w:tcBorders>
            <w:tcMar>
              <w:left w:w="108" w:type="dxa"/>
              <w:right w:w="108" w:type="dxa"/>
            </w:tcMar>
          </w:tcPr>
          <w:p w14:paraId="7524A974" w14:textId="77777777" w:rsidR="00C1295B" w:rsidRPr="0059625B" w:rsidRDefault="00C1295B" w:rsidP="007756C4">
            <w:pPr>
              <w:spacing w:after="0"/>
              <w:rPr>
                <w:rFonts w:ascii="Arial" w:hAnsi="Arial" w:cs="Arial"/>
              </w:rPr>
            </w:pPr>
          </w:p>
        </w:tc>
      </w:tr>
    </w:tbl>
    <w:p w14:paraId="1979A9ED" w14:textId="77777777" w:rsidR="00C1295B" w:rsidRDefault="00C1295B" w:rsidP="00C1295B"/>
    <w:p w14:paraId="538A73DB" w14:textId="15DA2312" w:rsidR="0059625B" w:rsidRDefault="0059625B" w:rsidP="00C1295B">
      <w:pPr>
        <w:spacing w:after="0" w:line="240" w:lineRule="auto"/>
        <w:rPr>
          <w:rFonts w:ascii="Amasis MT Pro Black" w:hAnsi="Amasis MT Pro Black"/>
          <w:sz w:val="32"/>
          <w:szCs w:val="32"/>
        </w:rPr>
      </w:pPr>
      <w:r>
        <w:rPr>
          <w:rFonts w:ascii="Amasis MT Pro Black" w:hAnsi="Amasis MT Pro Black"/>
          <w:sz w:val="32"/>
          <w:szCs w:val="32"/>
        </w:rPr>
        <w:br w:type="page"/>
      </w:r>
    </w:p>
    <w:p w14:paraId="09AC76B7" w14:textId="77777777" w:rsidR="0059625B" w:rsidRDefault="0059625B" w:rsidP="0059625B">
      <w:pPr>
        <w:spacing w:after="0" w:line="240" w:lineRule="auto"/>
        <w:rPr>
          <w:rFonts w:ascii="Amasis MT Pro Black" w:hAnsi="Amasis MT Pro Black"/>
          <w:sz w:val="32"/>
          <w:szCs w:val="32"/>
        </w:rPr>
      </w:pPr>
      <w:r>
        <w:rPr>
          <w:rFonts w:ascii="Amasis MT Pro Black" w:hAnsi="Amasis MT Pro Black"/>
          <w:sz w:val="32"/>
          <w:szCs w:val="32"/>
        </w:rPr>
        <w:lastRenderedPageBreak/>
        <w:t>Appendix 2 – Activity explicitly excluded from this funding</w:t>
      </w:r>
    </w:p>
    <w:p w14:paraId="3853035A" w14:textId="77777777" w:rsidR="0059625B" w:rsidRDefault="0059625B" w:rsidP="0059625B">
      <w:pPr>
        <w:spacing w:after="0" w:line="240" w:lineRule="auto"/>
        <w:rPr>
          <w:rFonts w:ascii="Amasis MT Pro Black" w:hAnsi="Amasis MT Pro Black"/>
          <w:sz w:val="32"/>
          <w:szCs w:val="32"/>
        </w:rPr>
      </w:pPr>
    </w:p>
    <w:p w14:paraId="63B4685D" w14:textId="77777777" w:rsidR="0059625B" w:rsidRDefault="0059625B" w:rsidP="0059625B">
      <w:pPr>
        <w:spacing w:after="0" w:line="240" w:lineRule="auto"/>
        <w:rPr>
          <w:rFonts w:ascii="Amasis MT Pro Black" w:hAnsi="Amasis MT Pro Black"/>
          <w:sz w:val="32"/>
          <w:szCs w:val="32"/>
        </w:rPr>
      </w:pPr>
    </w:p>
    <w:p w14:paraId="6651E9BA" w14:textId="5C052B33" w:rsidR="003F0336" w:rsidRDefault="003F0336" w:rsidP="0059625B">
      <w:pPr>
        <w:numPr>
          <w:ilvl w:val="0"/>
          <w:numId w:val="26"/>
        </w:numPr>
        <w:spacing w:after="0" w:line="240" w:lineRule="auto"/>
        <w:rPr>
          <w:rFonts w:ascii="Arial" w:hAnsi="Arial" w:cs="Arial"/>
        </w:rPr>
      </w:pPr>
      <w:r w:rsidRPr="003F0336">
        <w:rPr>
          <w:rFonts w:ascii="Arial" w:hAnsi="Arial" w:cs="Arial"/>
        </w:rPr>
        <w:t>Events taking place outside the six target high streets</w:t>
      </w:r>
    </w:p>
    <w:p w14:paraId="6D0AD45A" w14:textId="53609281" w:rsidR="003F0336" w:rsidRDefault="003F0336" w:rsidP="0059625B">
      <w:pPr>
        <w:numPr>
          <w:ilvl w:val="0"/>
          <w:numId w:val="26"/>
        </w:numPr>
        <w:spacing w:after="0" w:line="240" w:lineRule="auto"/>
        <w:rPr>
          <w:rFonts w:ascii="Arial" w:hAnsi="Arial" w:cs="Arial"/>
        </w:rPr>
      </w:pPr>
      <w:r w:rsidRPr="003F0336">
        <w:rPr>
          <w:rFonts w:ascii="Arial" w:hAnsi="Arial" w:cs="Arial"/>
        </w:rPr>
        <w:t>Retrospective funding for events already delivered</w:t>
      </w:r>
    </w:p>
    <w:p w14:paraId="6F264D98" w14:textId="0331CA2E" w:rsidR="003F0336" w:rsidRDefault="003F0336" w:rsidP="0059625B">
      <w:pPr>
        <w:numPr>
          <w:ilvl w:val="0"/>
          <w:numId w:val="26"/>
        </w:numPr>
        <w:spacing w:after="0" w:line="240" w:lineRule="auto"/>
        <w:rPr>
          <w:rFonts w:ascii="Arial" w:hAnsi="Arial" w:cs="Arial"/>
        </w:rPr>
      </w:pPr>
      <w:r w:rsidRPr="003F0336">
        <w:rPr>
          <w:rFonts w:ascii="Arial" w:hAnsi="Arial" w:cs="Arial"/>
        </w:rPr>
        <w:t>Capital projects or permanent infrastructure</w:t>
      </w:r>
    </w:p>
    <w:p w14:paraId="54B0ECF7" w14:textId="2DA199F9" w:rsidR="003F0336" w:rsidRDefault="003F0336" w:rsidP="0059625B">
      <w:pPr>
        <w:numPr>
          <w:ilvl w:val="0"/>
          <w:numId w:val="26"/>
        </w:numPr>
        <w:spacing w:after="0" w:line="240" w:lineRule="auto"/>
        <w:rPr>
          <w:rFonts w:ascii="Arial" w:hAnsi="Arial" w:cs="Arial"/>
        </w:rPr>
      </w:pPr>
      <w:r w:rsidRPr="003F0336">
        <w:rPr>
          <w:rFonts w:ascii="Arial" w:hAnsi="Arial" w:cs="Arial"/>
        </w:rPr>
        <w:t>Marketing campaigns or material for high streets</w:t>
      </w:r>
    </w:p>
    <w:p w14:paraId="1B149B5E" w14:textId="08C41B24"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Paid for lobbying; which means using grant funds to fund lobbying (via an external firm or inhouse staff) to undertake activities intended to influence or attempt to influence Parliament, Government, or political activity; or attempting to influence legislative or regulatory action</w:t>
      </w:r>
    </w:p>
    <w:p w14:paraId="009927FD" w14:textId="77777777"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Using grant funds to directly enable one part of government to challenge another on topics unrelated to the agreed purpose of the grant</w:t>
      </w:r>
    </w:p>
    <w:p w14:paraId="0E9FC94A" w14:textId="77777777"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Using grant funding to petition for additional funding</w:t>
      </w:r>
    </w:p>
    <w:p w14:paraId="22F9CE17" w14:textId="77777777"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Expenses such as for entertaining; specifically aimed at exerting undue influence to change government policy</w:t>
      </w:r>
    </w:p>
    <w:p w14:paraId="6463FBCB" w14:textId="77777777"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VAT reclaimable from HMRC; VAT that cannot be recovered from HMRC is an eligible cost</w:t>
      </w:r>
    </w:p>
    <w:p w14:paraId="6ABF7C1D" w14:textId="77777777"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Payments for activities of a party political or exclusively religious nature</w:t>
      </w:r>
    </w:p>
    <w:p w14:paraId="4F095321" w14:textId="77777777"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Interest payments or service charge payments for finance leases</w:t>
      </w:r>
    </w:p>
    <w:p w14:paraId="33C6F6BA" w14:textId="77777777"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Gifts, or payments for gifts or donations</w:t>
      </w:r>
    </w:p>
    <w:p w14:paraId="72F3F9F6" w14:textId="77777777"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Statutory fines, criminal fines, or penalties</w:t>
      </w:r>
    </w:p>
    <w:p w14:paraId="14C93BA5" w14:textId="77777777"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Payments for works or activities which the Lead Authority, project deliverer, end beneficiary, or any member of their partnership has a statutory duty to undertake, or that are fully funded by other sources</w:t>
      </w:r>
    </w:p>
    <w:p w14:paraId="0701E45D" w14:textId="77777777"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Bad debts to related parties</w:t>
      </w:r>
    </w:p>
    <w:p w14:paraId="6EA278D5" w14:textId="77777777"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Payments for unfair dismissal or other compensation</w:t>
      </w:r>
    </w:p>
    <w:p w14:paraId="6A02744B" w14:textId="77777777"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Depreciation or amortisation costs</w:t>
      </w:r>
    </w:p>
    <w:p w14:paraId="7B345741" w14:textId="77777777"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Contingencies and contingent liabilities</w:t>
      </w:r>
    </w:p>
    <w:p w14:paraId="22045C0A" w14:textId="77777777"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Dividends</w:t>
      </w:r>
    </w:p>
    <w:p w14:paraId="1C4BB630" w14:textId="77777777"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Costs resulting from the deferral of payments to creditors</w:t>
      </w:r>
    </w:p>
    <w:p w14:paraId="1F991F03" w14:textId="77777777"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Costs involved in winding up a company</w:t>
      </w:r>
    </w:p>
    <w:p w14:paraId="50478C2F" w14:textId="77777777"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Legal expenses in respect of litigation</w:t>
      </w:r>
    </w:p>
    <w:p w14:paraId="63D9B599" w14:textId="77777777"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Costs incurred by individuals in setting up and contributing towards private pension schemes</w:t>
      </w:r>
    </w:p>
    <w:p w14:paraId="32189636" w14:textId="77777777" w:rsidR="0059625B" w:rsidRPr="0059625B" w:rsidRDefault="0059625B" w:rsidP="0059625B">
      <w:pPr>
        <w:numPr>
          <w:ilvl w:val="0"/>
          <w:numId w:val="26"/>
        </w:numPr>
        <w:spacing w:after="0" w:line="240" w:lineRule="auto"/>
        <w:rPr>
          <w:rFonts w:ascii="Arial" w:hAnsi="Arial" w:cs="Arial"/>
        </w:rPr>
      </w:pPr>
      <w:r w:rsidRPr="0059625B">
        <w:rPr>
          <w:rFonts w:ascii="Arial" w:hAnsi="Arial" w:cs="Arial"/>
        </w:rPr>
        <w:t>Payments that breach or are contrary to the funding agreement or UK legislation</w:t>
      </w:r>
    </w:p>
    <w:sectPr w:rsidR="0059625B" w:rsidRPr="0059625B" w:rsidSect="00F06112">
      <w:footerReference w:type="default" r:id="rId23"/>
      <w:pgSz w:w="11906" w:h="16838" w:code="9"/>
      <w:pgMar w:top="1440" w:right="1077" w:bottom="1440" w:left="1077" w:header="0" w:footer="0" w:gutter="0"/>
      <w:pgNumType w:start="1"/>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E974D78" w14:textId="77777777" w:rsidR="0055153B" w:rsidRDefault="0055153B">
      <w:pPr>
        <w:spacing w:after="0" w:line="240" w:lineRule="auto"/>
      </w:pPr>
      <w:r>
        <w:separator/>
      </w:r>
    </w:p>
  </w:endnote>
  <w:endnote w:type="continuationSeparator" w:id="0">
    <w:p w14:paraId="1D3E3E73" w14:textId="77777777" w:rsidR="0055153B" w:rsidRDefault="0055153B">
      <w:pPr>
        <w:spacing w:after="0" w:line="240" w:lineRule="auto"/>
      </w:pPr>
      <w:r>
        <w:continuationSeparator/>
      </w:r>
    </w:p>
  </w:endnote>
  <w:endnote w:type="continuationNotice" w:id="1">
    <w:p w14:paraId="12DB675D" w14:textId="77777777" w:rsidR="0055153B" w:rsidRDefault="0055153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Neue Haas Grotesk Text Pro">
    <w:charset w:val="00"/>
    <w:family w:val="swiss"/>
    <w:pitch w:val="variable"/>
    <w:sig w:usb0="00000007" w:usb1="00000000" w:usb2="00000000" w:usb3="00000000" w:csb0="00000093" w:csb1="00000000"/>
  </w:font>
  <w:font w:name="Inter">
    <w:altName w:val="Cambria"/>
    <w:panose1 w:val="00000000000000000000"/>
    <w:charset w:val="00"/>
    <w:family w:val="roman"/>
    <w:notTrueType/>
    <w:pitch w:val="default"/>
  </w:font>
  <w:font w:name="Amasis MT Pro Black">
    <w:panose1 w:val="02040A04050005020304"/>
    <w:charset w:val="00"/>
    <w:family w:val="roman"/>
    <w:notTrueType/>
    <w:pitch w:val="variable"/>
    <w:sig w:usb0="A00000AF" w:usb1="4000205B" w:usb2="00000000" w:usb3="00000000" w:csb0="0000009B"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0C67DF" w14:textId="77777777" w:rsidR="00584F30" w:rsidRDefault="00584F30">
    <w:pPr>
      <w:pBdr>
        <w:top w:val="nil"/>
        <w:left w:val="nil"/>
        <w:bottom w:val="nil"/>
        <w:right w:val="nil"/>
        <w:between w:val="nil"/>
      </w:pBdr>
      <w:tabs>
        <w:tab w:val="center" w:pos="4513"/>
        <w:tab w:val="right" w:pos="9026"/>
      </w:tabs>
      <w:spacing w:after="0" w:line="240" w:lineRule="auto"/>
      <w:jc w:val="right"/>
      <w:rPr>
        <w:b/>
        <w:color w:val="404040"/>
        <w:sz w:val="24"/>
        <w:szCs w:val="24"/>
      </w:rPr>
    </w:pPr>
  </w:p>
  <w:p w14:paraId="6FF9BC36" w14:textId="77777777" w:rsidR="00584F30" w:rsidRDefault="00584F30">
    <w:pPr>
      <w:pBdr>
        <w:top w:val="nil"/>
        <w:left w:val="nil"/>
        <w:bottom w:val="nil"/>
        <w:right w:val="nil"/>
        <w:between w:val="nil"/>
      </w:pBdr>
      <w:tabs>
        <w:tab w:val="center" w:pos="4513"/>
        <w:tab w:val="right" w:pos="9026"/>
      </w:tabs>
      <w:spacing w:after="0" w:line="240" w:lineRule="auto"/>
      <w:rPr>
        <w:color w:val="000000"/>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590563" w14:textId="1BE7E2BA" w:rsidR="00584F30" w:rsidRDefault="000D6481">
    <w:r>
      <w:rPr>
        <w:noProof/>
      </w:rPr>
      <w:drawing>
        <wp:anchor distT="114300" distB="114300" distL="114300" distR="114300" simplePos="0" relativeHeight="251658241" behindDoc="0" locked="0" layoutInCell="1" hidden="0" allowOverlap="1" wp14:anchorId="4280190D" wp14:editId="0C363F56">
          <wp:simplePos x="0" y="0"/>
          <wp:positionH relativeFrom="column">
            <wp:posOffset>6105525</wp:posOffset>
          </wp:positionH>
          <wp:positionV relativeFrom="paragraph">
            <wp:posOffset>-443865</wp:posOffset>
          </wp:positionV>
          <wp:extent cx="771525" cy="771525"/>
          <wp:effectExtent l="0" t="0" r="9525" b="9525"/>
          <wp:wrapNone/>
          <wp:docPr id="1373218707" name="Picture 1373218707"/>
          <wp:cNvGraphicFramePr/>
          <a:graphic xmlns:a="http://schemas.openxmlformats.org/drawingml/2006/main">
            <a:graphicData uri="http://schemas.openxmlformats.org/drawingml/2006/picture">
              <pic:pic xmlns:pic="http://schemas.openxmlformats.org/drawingml/2006/picture">
                <pic:nvPicPr>
                  <pic:cNvPr id="60" name="image1.png"/>
                  <pic:cNvPicPr preferRelativeResize="0"/>
                </pic:nvPicPr>
                <pic:blipFill>
                  <a:blip r:embed="rId1">
                    <a:extLst>
                      <a:ext uri="{28A0092B-C50C-407E-A947-70E740481C1C}">
                        <a14:useLocalDpi xmlns:a14="http://schemas.microsoft.com/office/drawing/2010/main" val="0"/>
                      </a:ext>
                    </a:extLst>
                  </a:blip>
                  <a:stretch>
                    <a:fillRect/>
                  </a:stretch>
                </pic:blipFill>
                <pic:spPr>
                  <a:xfrm>
                    <a:off x="0" y="0"/>
                    <a:ext cx="771525" cy="771525"/>
                  </a:xfrm>
                  <a:prstGeom prst="rect">
                    <a:avLst/>
                  </a:prstGeom>
                  <a:ln/>
                </pic:spPr>
              </pic:pic>
            </a:graphicData>
          </a:graphic>
        </wp:anchor>
      </w:drawing>
    </w:r>
    <w:r w:rsidR="00966217">
      <w:rPr>
        <w:noProof/>
      </w:rPr>
      <mc:AlternateContent>
        <mc:Choice Requires="wps">
          <w:drawing>
            <wp:anchor distT="114300" distB="114300" distL="114300" distR="114300" simplePos="0" relativeHeight="251658240" behindDoc="0" locked="0" layoutInCell="1" hidden="0" allowOverlap="1" wp14:anchorId="6D518360" wp14:editId="2EBAA9FB">
              <wp:simplePos x="0" y="0"/>
              <wp:positionH relativeFrom="column">
                <wp:posOffset>-685799</wp:posOffset>
              </wp:positionH>
              <wp:positionV relativeFrom="paragraph">
                <wp:posOffset>-447674</wp:posOffset>
              </wp:positionV>
              <wp:extent cx="6791325" cy="771525"/>
              <wp:effectExtent l="0" t="0" r="9525" b="9525"/>
              <wp:wrapNone/>
              <wp:docPr id="55" name="Rectangle 55"/>
              <wp:cNvGraphicFramePr/>
              <a:graphic xmlns:a="http://schemas.openxmlformats.org/drawingml/2006/main">
                <a:graphicData uri="http://schemas.microsoft.com/office/word/2010/wordprocessingShape">
                  <wps:wsp>
                    <wps:cNvSpPr/>
                    <wps:spPr>
                      <a:xfrm>
                        <a:off x="2244825" y="1303775"/>
                        <a:ext cx="4083600" cy="1078200"/>
                      </a:xfrm>
                      <a:prstGeom prst="rect">
                        <a:avLst/>
                      </a:prstGeom>
                      <a:solidFill>
                        <a:srgbClr val="05413F"/>
                      </a:solidFill>
                      <a:ln>
                        <a:noFill/>
                      </a:ln>
                    </wps:spPr>
                    <wps:txbx>
                      <w:txbxContent>
                        <w:p w14:paraId="14AF0F35" w14:textId="351A2CAB" w:rsidR="00584F30" w:rsidRDefault="00050523" w:rsidP="00050523">
                          <w:pPr>
                            <w:spacing w:after="0" w:line="240" w:lineRule="auto"/>
                            <w:ind w:firstLine="720"/>
                            <w:textDirection w:val="btLr"/>
                          </w:pPr>
                          <w:r>
                            <w:fldChar w:fldCharType="begin"/>
                          </w:r>
                          <w:r>
                            <w:instrText xml:space="preserve"> PAGE   \* MERGEFORMAT </w:instrText>
                          </w:r>
                          <w:r>
                            <w:fldChar w:fldCharType="separate"/>
                          </w:r>
                          <w:r>
                            <w:rPr>
                              <w:noProof/>
                            </w:rPr>
                            <w:t>1</w:t>
                          </w:r>
                          <w:r>
                            <w:rPr>
                              <w:noProof/>
                            </w:rPr>
                            <w:fldChar w:fldCharType="end"/>
                          </w:r>
                        </w:p>
                      </w:txbxContent>
                    </wps:txbx>
                    <wps:bodyPr spcFirstLastPara="1" wrap="square" lIns="91425" tIns="91425" rIns="91425" bIns="91425" anchor="ctr" anchorCtr="0">
                      <a:noAutofit/>
                    </wps:bodyPr>
                  </wps:wsp>
                </a:graphicData>
              </a:graphic>
            </wp:anchor>
          </w:drawing>
        </mc:Choice>
        <mc:Fallback>
          <w:pict>
            <v:rect w14:anchorId="6D518360" id="Rectangle 55" o:spid="_x0000_s1030" style="position:absolute;margin-left:-54pt;margin-top:-35.25pt;width:534.75pt;height:60.75pt;z-index:251658240;visibility:visible;mso-wrap-style:square;mso-wrap-distance-left:9pt;mso-wrap-distance-top:9pt;mso-wrap-distance-right:9pt;mso-wrap-distance-bottom:9pt;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N+UZzAEAAIYDAAAOAAAAZHJzL2Uyb0RvYy54bWysU8tu2zAQvBfoPxC813pYjh3BclAkcFEg&#10;aA2k+QCKoiwCFMkuaUv++y4pJXbbW9ELxaVGw5nZ1fZh7BU5C3DS6Ipmi5QSoblppD5W9PXH/tOG&#10;EueZbpgyWlT0Ihx92H38sB1sKXLTGdUIIEiiXTnYinbe2zJJHO9Ez9zCWKHxZWugZx5LOCYNsAHZ&#10;e5XkaXqXDAYaC4YL5/D0aXpJd5G/bQX339vWCU9URVGbjyvEtQ5rstuy8gjMdpLPMtg/qOiZ1Hjp&#10;O9UT84ycQP5F1UsOxpnWL7jpE9O2kovoAd1k6R9uXjpmRfSC4Tj7HpP7f7T82/nFHgBjGKwrHW6D&#10;i7GFPjxRHxkrmudFsclXlFywxct0uV6vpuDE6AlHQJFulncp5ssDIl1vsDUBkVypLDj/RZiehE1F&#10;ATsTA2PnZ+cn6Bsk3OyMks1eKhULONaPCsiZhS6uimy5n9l/gykdwNqEzybGcJJcjYWdH+txdlub&#10;5nIA4izfSxT1zJw/MMD2Z5QMOBIVdT9PDAQl6qvGzO+zIoTgbwu4LerbgmneGZw07oGSqXj0cfIm&#10;lZ9P3rQyWg+6JjGzXGx2DG8ezDBNt3VEXX+f3S8AAAD//wMAUEsDBBQABgAIAAAAIQCF0TlM4QAA&#10;AAsBAAAPAAAAZHJzL2Rvd25yZXYueG1sTI/BTsMwEETvSPyDtUhcUGsH0RJCnKoCceCE2iAQNyc2&#10;iYW9jmI3CX/PcoLbjHY0+6bcLd6xyYzRBpSQrQUwg23QFjsJr/XTKgcWk0KtXEAj4dtE2FXnZ6Uq&#10;dJjxYKZj6hiVYCyUhD6loeA8tr3xKq7DYJBun2H0KpEdO65HNVO5d/xaiC33yiJ96NVgHnrTfh1P&#10;XsLcOJvf7J9fbD3Y94+rtzo006OUlxfL/h5YMkv6C8MvPqFDRUxNOKGOzElYZSKnMYnUrdgAo8jd&#10;NiPRSNhkAnhV8v8bqh8AAAD//wMAUEsBAi0AFAAGAAgAAAAhALaDOJL+AAAA4QEAABMAAAAAAAAA&#10;AAAAAAAAAAAAAFtDb250ZW50X1R5cGVzXS54bWxQSwECLQAUAAYACAAAACEAOP0h/9YAAACUAQAA&#10;CwAAAAAAAAAAAAAAAAAvAQAAX3JlbHMvLnJlbHNQSwECLQAUAAYACAAAACEAdTflGcwBAACGAwAA&#10;DgAAAAAAAAAAAAAAAAAuAgAAZHJzL2Uyb0RvYy54bWxQSwECLQAUAAYACAAAACEAhdE5TOEAAAAL&#10;AQAADwAAAAAAAAAAAAAAAAAmBAAAZHJzL2Rvd25yZXYueG1sUEsFBgAAAAAEAAQA8wAAADQFAAAA&#10;AA==&#10;" fillcolor="#05413f" stroked="f">
              <v:textbox inset="2.53958mm,2.53958mm,2.53958mm,2.53958mm">
                <w:txbxContent>
                  <w:p w14:paraId="14AF0F35" w14:textId="351A2CAB" w:rsidR="00584F30" w:rsidRDefault="00050523" w:rsidP="00050523">
                    <w:pPr>
                      <w:spacing w:after="0" w:line="240" w:lineRule="auto"/>
                      <w:ind w:firstLine="720"/>
                      <w:textDirection w:val="btLr"/>
                    </w:pPr>
                    <w:r>
                      <w:fldChar w:fldCharType="begin"/>
                    </w:r>
                    <w:r>
                      <w:instrText xml:space="preserve"> PAGE   \* MERGEFORMAT </w:instrText>
                    </w:r>
                    <w:r>
                      <w:fldChar w:fldCharType="separate"/>
                    </w:r>
                    <w:r>
                      <w:rPr>
                        <w:noProof/>
                      </w:rPr>
                      <w:t>1</w:t>
                    </w:r>
                    <w:r>
                      <w:rPr>
                        <w:noProof/>
                      </w:rPr>
                      <w:fldChar w:fldCharType="end"/>
                    </w:r>
                  </w:p>
                </w:txbxContent>
              </v:textbox>
            </v:rect>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C64C128" w14:textId="77777777" w:rsidR="0055153B" w:rsidRDefault="0055153B">
      <w:pPr>
        <w:spacing w:after="0" w:line="240" w:lineRule="auto"/>
      </w:pPr>
      <w:r>
        <w:separator/>
      </w:r>
    </w:p>
  </w:footnote>
  <w:footnote w:type="continuationSeparator" w:id="0">
    <w:p w14:paraId="08CFF85F" w14:textId="77777777" w:rsidR="0055153B" w:rsidRDefault="0055153B">
      <w:pPr>
        <w:spacing w:after="0" w:line="240" w:lineRule="auto"/>
      </w:pPr>
      <w:r>
        <w:continuationSeparator/>
      </w:r>
    </w:p>
  </w:footnote>
  <w:footnote w:type="continuationNotice" w:id="1">
    <w:p w14:paraId="6EA10E6F" w14:textId="77777777" w:rsidR="0055153B" w:rsidRDefault="0055153B">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3C6E67" w14:textId="2357A039" w:rsidR="00F139B8" w:rsidRDefault="00F139B8">
    <w:pPr>
      <w:pStyle w:val="Header"/>
    </w:pPr>
  </w:p>
  <w:p w14:paraId="488DE5C4" w14:textId="1E4AF2D4" w:rsidR="00494C4B" w:rsidRPr="00B86E08" w:rsidRDefault="00494C4B" w:rsidP="00A47AAC">
    <w:pPr>
      <w:pStyle w:val="Header"/>
      <w:tabs>
        <w:tab w:val="clear" w:pos="9026"/>
      </w:tabs>
      <w:jc w:val="both"/>
      <w:rPr>
        <w:rFonts w:ascii="Arial" w:hAnsi="Arial" w:cs="Arial"/>
        <w:color w:val="05413F"/>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BE5CEC"/>
    <w:multiLevelType w:val="hybridMultilevel"/>
    <w:tmpl w:val="28AA6EB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40A17DA"/>
    <w:multiLevelType w:val="hybridMultilevel"/>
    <w:tmpl w:val="DDC69A1A"/>
    <w:lvl w:ilvl="0" w:tplc="E1E6C84E">
      <w:numFmt w:val="bullet"/>
      <w:lvlText w:val="-"/>
      <w:lvlJc w:val="left"/>
      <w:pPr>
        <w:ind w:left="405" w:hanging="360"/>
      </w:pPr>
      <w:rPr>
        <w:rFonts w:ascii="Calibri" w:eastAsiaTheme="minorHAnsi" w:hAnsi="Calibri" w:cs="Calibri" w:hint="default"/>
      </w:rPr>
    </w:lvl>
    <w:lvl w:ilvl="1" w:tplc="08090003" w:tentative="1">
      <w:start w:val="1"/>
      <w:numFmt w:val="bullet"/>
      <w:lvlText w:val="o"/>
      <w:lvlJc w:val="left"/>
      <w:pPr>
        <w:ind w:left="1125" w:hanging="360"/>
      </w:pPr>
      <w:rPr>
        <w:rFonts w:ascii="Courier New" w:hAnsi="Courier New" w:cs="Courier New" w:hint="default"/>
      </w:rPr>
    </w:lvl>
    <w:lvl w:ilvl="2" w:tplc="08090005" w:tentative="1">
      <w:start w:val="1"/>
      <w:numFmt w:val="bullet"/>
      <w:lvlText w:val=""/>
      <w:lvlJc w:val="left"/>
      <w:pPr>
        <w:ind w:left="1845" w:hanging="360"/>
      </w:pPr>
      <w:rPr>
        <w:rFonts w:ascii="Wingdings" w:hAnsi="Wingdings" w:hint="default"/>
      </w:rPr>
    </w:lvl>
    <w:lvl w:ilvl="3" w:tplc="08090001" w:tentative="1">
      <w:start w:val="1"/>
      <w:numFmt w:val="bullet"/>
      <w:lvlText w:val=""/>
      <w:lvlJc w:val="left"/>
      <w:pPr>
        <w:ind w:left="2565" w:hanging="360"/>
      </w:pPr>
      <w:rPr>
        <w:rFonts w:ascii="Symbol" w:hAnsi="Symbol" w:hint="default"/>
      </w:rPr>
    </w:lvl>
    <w:lvl w:ilvl="4" w:tplc="08090003" w:tentative="1">
      <w:start w:val="1"/>
      <w:numFmt w:val="bullet"/>
      <w:lvlText w:val="o"/>
      <w:lvlJc w:val="left"/>
      <w:pPr>
        <w:ind w:left="3285" w:hanging="360"/>
      </w:pPr>
      <w:rPr>
        <w:rFonts w:ascii="Courier New" w:hAnsi="Courier New" w:cs="Courier New" w:hint="default"/>
      </w:rPr>
    </w:lvl>
    <w:lvl w:ilvl="5" w:tplc="08090005" w:tentative="1">
      <w:start w:val="1"/>
      <w:numFmt w:val="bullet"/>
      <w:lvlText w:val=""/>
      <w:lvlJc w:val="left"/>
      <w:pPr>
        <w:ind w:left="4005" w:hanging="360"/>
      </w:pPr>
      <w:rPr>
        <w:rFonts w:ascii="Wingdings" w:hAnsi="Wingdings" w:hint="default"/>
      </w:rPr>
    </w:lvl>
    <w:lvl w:ilvl="6" w:tplc="08090001" w:tentative="1">
      <w:start w:val="1"/>
      <w:numFmt w:val="bullet"/>
      <w:lvlText w:val=""/>
      <w:lvlJc w:val="left"/>
      <w:pPr>
        <w:ind w:left="4725" w:hanging="360"/>
      </w:pPr>
      <w:rPr>
        <w:rFonts w:ascii="Symbol" w:hAnsi="Symbol" w:hint="default"/>
      </w:rPr>
    </w:lvl>
    <w:lvl w:ilvl="7" w:tplc="08090003" w:tentative="1">
      <w:start w:val="1"/>
      <w:numFmt w:val="bullet"/>
      <w:lvlText w:val="o"/>
      <w:lvlJc w:val="left"/>
      <w:pPr>
        <w:ind w:left="5445" w:hanging="360"/>
      </w:pPr>
      <w:rPr>
        <w:rFonts w:ascii="Courier New" w:hAnsi="Courier New" w:cs="Courier New" w:hint="default"/>
      </w:rPr>
    </w:lvl>
    <w:lvl w:ilvl="8" w:tplc="08090005" w:tentative="1">
      <w:start w:val="1"/>
      <w:numFmt w:val="bullet"/>
      <w:lvlText w:val=""/>
      <w:lvlJc w:val="left"/>
      <w:pPr>
        <w:ind w:left="6165" w:hanging="360"/>
      </w:pPr>
      <w:rPr>
        <w:rFonts w:ascii="Wingdings" w:hAnsi="Wingdings" w:hint="default"/>
      </w:rPr>
    </w:lvl>
  </w:abstractNum>
  <w:abstractNum w:abstractNumId="2" w15:restartNumberingAfterBreak="0">
    <w:nsid w:val="04D63946"/>
    <w:multiLevelType w:val="hybridMultilevel"/>
    <w:tmpl w:val="ED626FBA"/>
    <w:lvl w:ilvl="0" w:tplc="08090015">
      <w:start w:val="1"/>
      <w:numFmt w:val="upp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 w15:restartNumberingAfterBreak="0">
    <w:nsid w:val="076D08CE"/>
    <w:multiLevelType w:val="hybridMultilevel"/>
    <w:tmpl w:val="DAB26D4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3403023"/>
    <w:multiLevelType w:val="hybridMultilevel"/>
    <w:tmpl w:val="B8AAF9B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73031CE"/>
    <w:multiLevelType w:val="hybridMultilevel"/>
    <w:tmpl w:val="A052D292"/>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 w15:restartNumberingAfterBreak="0">
    <w:nsid w:val="17304BA0"/>
    <w:multiLevelType w:val="hybridMultilevel"/>
    <w:tmpl w:val="483445B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00E62A5"/>
    <w:multiLevelType w:val="hybridMultilevel"/>
    <w:tmpl w:val="DFB83F9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0C13492"/>
    <w:multiLevelType w:val="hybridMultilevel"/>
    <w:tmpl w:val="9FE8144E"/>
    <w:lvl w:ilvl="0" w:tplc="08090015">
      <w:start w:val="1"/>
      <w:numFmt w:val="upp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 w15:restartNumberingAfterBreak="0">
    <w:nsid w:val="20DB2DA2"/>
    <w:multiLevelType w:val="hybridMultilevel"/>
    <w:tmpl w:val="7B0C16F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2552055E"/>
    <w:multiLevelType w:val="multilevel"/>
    <w:tmpl w:val="3BB03984"/>
    <w:lvl w:ilvl="0">
      <w:start w:val="1"/>
      <w:numFmt w:val="decimal"/>
      <w:lvlText w:val="%1."/>
      <w:lvlJc w:val="left"/>
      <w:pPr>
        <w:ind w:left="370" w:hanging="37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1" w15:restartNumberingAfterBreak="0">
    <w:nsid w:val="2A4F40F4"/>
    <w:multiLevelType w:val="hybridMultilevel"/>
    <w:tmpl w:val="14B83C6C"/>
    <w:lvl w:ilvl="0" w:tplc="08090001">
      <w:start w:val="1"/>
      <w:numFmt w:val="bullet"/>
      <w:lvlText w:val=""/>
      <w:lvlJc w:val="left"/>
      <w:pPr>
        <w:ind w:left="1287" w:hanging="360"/>
      </w:pPr>
      <w:rPr>
        <w:rFonts w:ascii="Symbol" w:hAnsi="Symbol" w:hint="default"/>
      </w:rPr>
    </w:lvl>
    <w:lvl w:ilvl="1" w:tplc="08090003">
      <w:start w:val="1"/>
      <w:numFmt w:val="bullet"/>
      <w:lvlText w:val="o"/>
      <w:lvlJc w:val="left"/>
      <w:pPr>
        <w:ind w:left="2007" w:hanging="360"/>
      </w:pPr>
      <w:rPr>
        <w:rFonts w:ascii="Courier New" w:hAnsi="Courier New" w:cs="Courier New" w:hint="default"/>
      </w:rPr>
    </w:lvl>
    <w:lvl w:ilvl="2" w:tplc="08090005">
      <w:start w:val="1"/>
      <w:numFmt w:val="bullet"/>
      <w:lvlText w:val=""/>
      <w:lvlJc w:val="left"/>
      <w:pPr>
        <w:ind w:left="2727" w:hanging="360"/>
      </w:pPr>
      <w:rPr>
        <w:rFonts w:ascii="Wingdings" w:hAnsi="Wingdings" w:hint="default"/>
      </w:rPr>
    </w:lvl>
    <w:lvl w:ilvl="3" w:tplc="08090001">
      <w:start w:val="1"/>
      <w:numFmt w:val="bullet"/>
      <w:lvlText w:val=""/>
      <w:lvlJc w:val="left"/>
      <w:pPr>
        <w:ind w:left="3447" w:hanging="360"/>
      </w:pPr>
      <w:rPr>
        <w:rFonts w:ascii="Symbol" w:hAnsi="Symbol" w:hint="default"/>
      </w:rPr>
    </w:lvl>
    <w:lvl w:ilvl="4" w:tplc="08090003">
      <w:start w:val="1"/>
      <w:numFmt w:val="bullet"/>
      <w:lvlText w:val="o"/>
      <w:lvlJc w:val="left"/>
      <w:pPr>
        <w:ind w:left="4167" w:hanging="360"/>
      </w:pPr>
      <w:rPr>
        <w:rFonts w:ascii="Courier New" w:hAnsi="Courier New" w:cs="Courier New" w:hint="default"/>
      </w:rPr>
    </w:lvl>
    <w:lvl w:ilvl="5" w:tplc="08090005">
      <w:start w:val="1"/>
      <w:numFmt w:val="bullet"/>
      <w:lvlText w:val=""/>
      <w:lvlJc w:val="left"/>
      <w:pPr>
        <w:ind w:left="4887" w:hanging="360"/>
      </w:pPr>
      <w:rPr>
        <w:rFonts w:ascii="Wingdings" w:hAnsi="Wingdings" w:hint="default"/>
      </w:rPr>
    </w:lvl>
    <w:lvl w:ilvl="6" w:tplc="08090001">
      <w:start w:val="1"/>
      <w:numFmt w:val="bullet"/>
      <w:lvlText w:val=""/>
      <w:lvlJc w:val="left"/>
      <w:pPr>
        <w:ind w:left="5607" w:hanging="360"/>
      </w:pPr>
      <w:rPr>
        <w:rFonts w:ascii="Symbol" w:hAnsi="Symbol" w:hint="default"/>
      </w:rPr>
    </w:lvl>
    <w:lvl w:ilvl="7" w:tplc="08090003">
      <w:start w:val="1"/>
      <w:numFmt w:val="bullet"/>
      <w:lvlText w:val="o"/>
      <w:lvlJc w:val="left"/>
      <w:pPr>
        <w:ind w:left="6327" w:hanging="360"/>
      </w:pPr>
      <w:rPr>
        <w:rFonts w:ascii="Courier New" w:hAnsi="Courier New" w:cs="Courier New" w:hint="default"/>
      </w:rPr>
    </w:lvl>
    <w:lvl w:ilvl="8" w:tplc="08090005">
      <w:start w:val="1"/>
      <w:numFmt w:val="bullet"/>
      <w:lvlText w:val=""/>
      <w:lvlJc w:val="left"/>
      <w:pPr>
        <w:ind w:left="7047" w:hanging="360"/>
      </w:pPr>
      <w:rPr>
        <w:rFonts w:ascii="Wingdings" w:hAnsi="Wingdings" w:hint="default"/>
      </w:rPr>
    </w:lvl>
  </w:abstractNum>
  <w:abstractNum w:abstractNumId="12" w15:restartNumberingAfterBreak="0">
    <w:nsid w:val="319B320F"/>
    <w:multiLevelType w:val="hybridMultilevel"/>
    <w:tmpl w:val="9988984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34891CFE"/>
    <w:multiLevelType w:val="hybridMultilevel"/>
    <w:tmpl w:val="A8F2DB7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362B50D9"/>
    <w:multiLevelType w:val="hybridMultilevel"/>
    <w:tmpl w:val="35B605C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6DF4238"/>
    <w:multiLevelType w:val="hybridMultilevel"/>
    <w:tmpl w:val="4738B46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397E5CBD"/>
    <w:multiLevelType w:val="hybridMultilevel"/>
    <w:tmpl w:val="2C7262D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3C5A1954"/>
    <w:multiLevelType w:val="hybridMultilevel"/>
    <w:tmpl w:val="54B046C8"/>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3EBE3993"/>
    <w:multiLevelType w:val="hybridMultilevel"/>
    <w:tmpl w:val="F39AFBC4"/>
    <w:lvl w:ilvl="0" w:tplc="31B43EAA">
      <w:start w:val="1"/>
      <w:numFmt w:val="bullet"/>
      <w:lvlText w:val=""/>
      <w:lvlJc w:val="left"/>
      <w:pPr>
        <w:ind w:left="720" w:hanging="360"/>
      </w:pPr>
      <w:rPr>
        <w:rFonts w:ascii="Symbol" w:hAnsi="Symbol" w:hint="default"/>
        <w:color w:val="05413F"/>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9" w15:restartNumberingAfterBreak="0">
    <w:nsid w:val="449B207B"/>
    <w:multiLevelType w:val="hybridMultilevel"/>
    <w:tmpl w:val="6814658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568E5E3B"/>
    <w:multiLevelType w:val="hybridMultilevel"/>
    <w:tmpl w:val="770ED0D6"/>
    <w:lvl w:ilvl="0" w:tplc="CF965438">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597A5597"/>
    <w:multiLevelType w:val="hybridMultilevel"/>
    <w:tmpl w:val="8F423CB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60555F49"/>
    <w:multiLevelType w:val="hybridMultilevel"/>
    <w:tmpl w:val="7ACEB1F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644C722B"/>
    <w:multiLevelType w:val="hybridMultilevel"/>
    <w:tmpl w:val="6CA6B1F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66406BD1"/>
    <w:multiLevelType w:val="hybridMultilevel"/>
    <w:tmpl w:val="46B61514"/>
    <w:lvl w:ilvl="0" w:tplc="C40EF308">
      <w:numFmt w:val="bullet"/>
      <w:lvlText w:val=""/>
      <w:lvlJc w:val="left"/>
      <w:pPr>
        <w:ind w:left="720" w:hanging="360"/>
      </w:pPr>
      <w:rPr>
        <w:rFonts w:ascii="Symbol" w:eastAsia="Aptos" w:hAnsi="Symbol" w:cs="Times New Roman"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5" w15:restartNumberingAfterBreak="0">
    <w:nsid w:val="726B4D3B"/>
    <w:multiLevelType w:val="hybridMultilevel"/>
    <w:tmpl w:val="253A63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7725169E"/>
    <w:multiLevelType w:val="hybridMultilevel"/>
    <w:tmpl w:val="B2420FC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79F3355D"/>
    <w:multiLevelType w:val="hybridMultilevel"/>
    <w:tmpl w:val="FF562AC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7A281B5D"/>
    <w:multiLevelType w:val="hybridMultilevel"/>
    <w:tmpl w:val="1D2A56B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407310637">
    <w:abstractNumId w:val="1"/>
  </w:num>
  <w:num w:numId="2" w16cid:durableId="1721324838">
    <w:abstractNumId w:val="17"/>
  </w:num>
  <w:num w:numId="3" w16cid:durableId="1492058481">
    <w:abstractNumId w:val="5"/>
  </w:num>
  <w:num w:numId="4" w16cid:durableId="1869755943">
    <w:abstractNumId w:val="2"/>
  </w:num>
  <w:num w:numId="5" w16cid:durableId="855000960">
    <w:abstractNumId w:val="20"/>
  </w:num>
  <w:num w:numId="6" w16cid:durableId="484511992">
    <w:abstractNumId w:val="8"/>
  </w:num>
  <w:num w:numId="7" w16cid:durableId="1542092668">
    <w:abstractNumId w:val="15"/>
  </w:num>
  <w:num w:numId="8" w16cid:durableId="1499999504">
    <w:abstractNumId w:val="18"/>
  </w:num>
  <w:num w:numId="9" w16cid:durableId="421221707">
    <w:abstractNumId w:val="22"/>
  </w:num>
  <w:num w:numId="10" w16cid:durableId="1969042980">
    <w:abstractNumId w:val="19"/>
  </w:num>
  <w:num w:numId="11" w16cid:durableId="609506102">
    <w:abstractNumId w:val="26"/>
  </w:num>
  <w:num w:numId="12" w16cid:durableId="1945067400">
    <w:abstractNumId w:val="10"/>
  </w:num>
  <w:num w:numId="13" w16cid:durableId="1629698637">
    <w:abstractNumId w:val="23"/>
  </w:num>
  <w:num w:numId="14" w16cid:durableId="1074862545">
    <w:abstractNumId w:val="4"/>
  </w:num>
  <w:num w:numId="15" w16cid:durableId="815991252">
    <w:abstractNumId w:val="16"/>
  </w:num>
  <w:num w:numId="16" w16cid:durableId="1542403421">
    <w:abstractNumId w:val="28"/>
  </w:num>
  <w:num w:numId="17" w16cid:durableId="221721630">
    <w:abstractNumId w:val="6"/>
  </w:num>
  <w:num w:numId="18" w16cid:durableId="715354690">
    <w:abstractNumId w:val="9"/>
  </w:num>
  <w:num w:numId="19" w16cid:durableId="161552808">
    <w:abstractNumId w:val="27"/>
  </w:num>
  <w:num w:numId="20" w16cid:durableId="1287616734">
    <w:abstractNumId w:val="13"/>
  </w:num>
  <w:num w:numId="21" w16cid:durableId="1777745588">
    <w:abstractNumId w:val="12"/>
  </w:num>
  <w:num w:numId="22" w16cid:durableId="1088966169">
    <w:abstractNumId w:val="21"/>
  </w:num>
  <w:num w:numId="23" w16cid:durableId="1560627905">
    <w:abstractNumId w:val="3"/>
  </w:num>
  <w:num w:numId="24" w16cid:durableId="2124498585">
    <w:abstractNumId w:val="7"/>
  </w:num>
  <w:num w:numId="25" w16cid:durableId="196509038">
    <w:abstractNumId w:val="14"/>
  </w:num>
  <w:num w:numId="26" w16cid:durableId="1651130442">
    <w:abstractNumId w:val="24"/>
  </w:num>
  <w:num w:numId="27" w16cid:durableId="351230815">
    <w:abstractNumId w:val="0"/>
  </w:num>
  <w:num w:numId="28" w16cid:durableId="354888371">
    <w:abstractNumId w:val="11"/>
  </w:num>
  <w:num w:numId="29" w16cid:durableId="2029022718">
    <w:abstractNumId w:val="2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84F30"/>
    <w:rsid w:val="000002CC"/>
    <w:rsid w:val="00003292"/>
    <w:rsid w:val="00012D27"/>
    <w:rsid w:val="00021096"/>
    <w:rsid w:val="00033245"/>
    <w:rsid w:val="000418C8"/>
    <w:rsid w:val="00041C73"/>
    <w:rsid w:val="000435CD"/>
    <w:rsid w:val="0004385F"/>
    <w:rsid w:val="00050523"/>
    <w:rsid w:val="00052136"/>
    <w:rsid w:val="00053013"/>
    <w:rsid w:val="00055DAE"/>
    <w:rsid w:val="00063E94"/>
    <w:rsid w:val="00082C36"/>
    <w:rsid w:val="00097150"/>
    <w:rsid w:val="000A5F93"/>
    <w:rsid w:val="000A79F3"/>
    <w:rsid w:val="000B06CA"/>
    <w:rsid w:val="000B44DF"/>
    <w:rsid w:val="000B7630"/>
    <w:rsid w:val="000C6F6B"/>
    <w:rsid w:val="000D2B6E"/>
    <w:rsid w:val="000D6481"/>
    <w:rsid w:val="000E170A"/>
    <w:rsid w:val="000E3D03"/>
    <w:rsid w:val="000E72B9"/>
    <w:rsid w:val="000F1FA8"/>
    <w:rsid w:val="000F247A"/>
    <w:rsid w:val="000F4BA7"/>
    <w:rsid w:val="00111D6E"/>
    <w:rsid w:val="001158F0"/>
    <w:rsid w:val="001258FB"/>
    <w:rsid w:val="0013749D"/>
    <w:rsid w:val="0016352C"/>
    <w:rsid w:val="00166E97"/>
    <w:rsid w:val="001737D6"/>
    <w:rsid w:val="00181032"/>
    <w:rsid w:val="001902F0"/>
    <w:rsid w:val="001914FB"/>
    <w:rsid w:val="001A289C"/>
    <w:rsid w:val="001A77D5"/>
    <w:rsid w:val="001D0E17"/>
    <w:rsid w:val="001E2453"/>
    <w:rsid w:val="001E61BD"/>
    <w:rsid w:val="001E7BEE"/>
    <w:rsid w:val="001F0ACF"/>
    <w:rsid w:val="001F27EB"/>
    <w:rsid w:val="00206344"/>
    <w:rsid w:val="002066E9"/>
    <w:rsid w:val="00210337"/>
    <w:rsid w:val="00212774"/>
    <w:rsid w:val="00213B4B"/>
    <w:rsid w:val="0021760E"/>
    <w:rsid w:val="0022021A"/>
    <w:rsid w:val="00236748"/>
    <w:rsid w:val="00240F93"/>
    <w:rsid w:val="00242E2F"/>
    <w:rsid w:val="00245AF9"/>
    <w:rsid w:val="002571BD"/>
    <w:rsid w:val="0026258E"/>
    <w:rsid w:val="00266742"/>
    <w:rsid w:val="00272F22"/>
    <w:rsid w:val="00284520"/>
    <w:rsid w:val="00287C33"/>
    <w:rsid w:val="002904E7"/>
    <w:rsid w:val="002A3A00"/>
    <w:rsid w:val="002B0AE4"/>
    <w:rsid w:val="002B38BD"/>
    <w:rsid w:val="002B4314"/>
    <w:rsid w:val="002B5743"/>
    <w:rsid w:val="002B64AA"/>
    <w:rsid w:val="002D18CC"/>
    <w:rsid w:val="002D1EBD"/>
    <w:rsid w:val="002D7B0F"/>
    <w:rsid w:val="002E0611"/>
    <w:rsid w:val="002E35F7"/>
    <w:rsid w:val="002E5BFD"/>
    <w:rsid w:val="002F261A"/>
    <w:rsid w:val="00317586"/>
    <w:rsid w:val="00323A1A"/>
    <w:rsid w:val="00326941"/>
    <w:rsid w:val="00330E92"/>
    <w:rsid w:val="00337124"/>
    <w:rsid w:val="00345032"/>
    <w:rsid w:val="00345838"/>
    <w:rsid w:val="0035027A"/>
    <w:rsid w:val="003502B0"/>
    <w:rsid w:val="0035273F"/>
    <w:rsid w:val="00365839"/>
    <w:rsid w:val="00365D12"/>
    <w:rsid w:val="0036738C"/>
    <w:rsid w:val="00373953"/>
    <w:rsid w:val="00386FA0"/>
    <w:rsid w:val="00392234"/>
    <w:rsid w:val="0039582C"/>
    <w:rsid w:val="003A26F9"/>
    <w:rsid w:val="003A5D42"/>
    <w:rsid w:val="003A7BF5"/>
    <w:rsid w:val="003B44BA"/>
    <w:rsid w:val="003D300C"/>
    <w:rsid w:val="003D4867"/>
    <w:rsid w:val="003D6A09"/>
    <w:rsid w:val="003F0336"/>
    <w:rsid w:val="003F2A94"/>
    <w:rsid w:val="003F3F9D"/>
    <w:rsid w:val="003F7931"/>
    <w:rsid w:val="00417972"/>
    <w:rsid w:val="004179D3"/>
    <w:rsid w:val="0042505D"/>
    <w:rsid w:val="00436543"/>
    <w:rsid w:val="00442542"/>
    <w:rsid w:val="0044433A"/>
    <w:rsid w:val="004449DF"/>
    <w:rsid w:val="00446463"/>
    <w:rsid w:val="00457C6C"/>
    <w:rsid w:val="0047329C"/>
    <w:rsid w:val="004739F3"/>
    <w:rsid w:val="00475EB1"/>
    <w:rsid w:val="0049185B"/>
    <w:rsid w:val="00493E4E"/>
    <w:rsid w:val="00494C4B"/>
    <w:rsid w:val="004A0E8B"/>
    <w:rsid w:val="004A4C8E"/>
    <w:rsid w:val="004B2835"/>
    <w:rsid w:val="004C29FF"/>
    <w:rsid w:val="004C3631"/>
    <w:rsid w:val="004C4BC1"/>
    <w:rsid w:val="004C5020"/>
    <w:rsid w:val="004E6942"/>
    <w:rsid w:val="004F0C37"/>
    <w:rsid w:val="004F3FA0"/>
    <w:rsid w:val="004F5F09"/>
    <w:rsid w:val="00500FAE"/>
    <w:rsid w:val="005071EE"/>
    <w:rsid w:val="00512428"/>
    <w:rsid w:val="00512EE6"/>
    <w:rsid w:val="0051415D"/>
    <w:rsid w:val="005240A3"/>
    <w:rsid w:val="00532036"/>
    <w:rsid w:val="0055153B"/>
    <w:rsid w:val="00555741"/>
    <w:rsid w:val="005560D0"/>
    <w:rsid w:val="00571DE8"/>
    <w:rsid w:val="00584F30"/>
    <w:rsid w:val="0059625B"/>
    <w:rsid w:val="005C4D56"/>
    <w:rsid w:val="005D765A"/>
    <w:rsid w:val="005E6AFA"/>
    <w:rsid w:val="005F3587"/>
    <w:rsid w:val="005F573E"/>
    <w:rsid w:val="006133C1"/>
    <w:rsid w:val="006270EE"/>
    <w:rsid w:val="0064229A"/>
    <w:rsid w:val="0065516F"/>
    <w:rsid w:val="00656200"/>
    <w:rsid w:val="00661314"/>
    <w:rsid w:val="00663B3C"/>
    <w:rsid w:val="00672C65"/>
    <w:rsid w:val="00674252"/>
    <w:rsid w:val="00684B42"/>
    <w:rsid w:val="00686006"/>
    <w:rsid w:val="006946A1"/>
    <w:rsid w:val="006960AF"/>
    <w:rsid w:val="006A3629"/>
    <w:rsid w:val="006A687D"/>
    <w:rsid w:val="006B669D"/>
    <w:rsid w:val="006B6D20"/>
    <w:rsid w:val="006B6D3C"/>
    <w:rsid w:val="006C0409"/>
    <w:rsid w:val="006C2B67"/>
    <w:rsid w:val="006C4EC0"/>
    <w:rsid w:val="006C65B3"/>
    <w:rsid w:val="006C6AF3"/>
    <w:rsid w:val="006D3AE3"/>
    <w:rsid w:val="0071499A"/>
    <w:rsid w:val="00720EC1"/>
    <w:rsid w:val="00723BF0"/>
    <w:rsid w:val="00733DA1"/>
    <w:rsid w:val="00744121"/>
    <w:rsid w:val="007536D3"/>
    <w:rsid w:val="00760B8B"/>
    <w:rsid w:val="00765212"/>
    <w:rsid w:val="00765DDC"/>
    <w:rsid w:val="00766D3F"/>
    <w:rsid w:val="00771116"/>
    <w:rsid w:val="007756C4"/>
    <w:rsid w:val="00787C72"/>
    <w:rsid w:val="007938FE"/>
    <w:rsid w:val="007B672C"/>
    <w:rsid w:val="007C01C7"/>
    <w:rsid w:val="007C0578"/>
    <w:rsid w:val="007C203D"/>
    <w:rsid w:val="007C263D"/>
    <w:rsid w:val="007C37AE"/>
    <w:rsid w:val="007C7295"/>
    <w:rsid w:val="007D4F06"/>
    <w:rsid w:val="007F6671"/>
    <w:rsid w:val="007F7705"/>
    <w:rsid w:val="00800B00"/>
    <w:rsid w:val="0080299B"/>
    <w:rsid w:val="00806FC2"/>
    <w:rsid w:val="00811BB9"/>
    <w:rsid w:val="00813AD9"/>
    <w:rsid w:val="00813EC9"/>
    <w:rsid w:val="00830428"/>
    <w:rsid w:val="00831F66"/>
    <w:rsid w:val="00832BCF"/>
    <w:rsid w:val="008454F7"/>
    <w:rsid w:val="00852B63"/>
    <w:rsid w:val="00853834"/>
    <w:rsid w:val="0085434F"/>
    <w:rsid w:val="008563AE"/>
    <w:rsid w:val="00856A48"/>
    <w:rsid w:val="008632C4"/>
    <w:rsid w:val="00870EBF"/>
    <w:rsid w:val="008755B1"/>
    <w:rsid w:val="00885A32"/>
    <w:rsid w:val="008936C8"/>
    <w:rsid w:val="00893A41"/>
    <w:rsid w:val="008A0D13"/>
    <w:rsid w:val="008A7B67"/>
    <w:rsid w:val="008B5CA2"/>
    <w:rsid w:val="008C45B5"/>
    <w:rsid w:val="008D068B"/>
    <w:rsid w:val="008F488D"/>
    <w:rsid w:val="008F7644"/>
    <w:rsid w:val="00905E29"/>
    <w:rsid w:val="009127C9"/>
    <w:rsid w:val="009301CA"/>
    <w:rsid w:val="00932110"/>
    <w:rsid w:val="00934EEF"/>
    <w:rsid w:val="00941A0B"/>
    <w:rsid w:val="0094663F"/>
    <w:rsid w:val="00957B12"/>
    <w:rsid w:val="009635FB"/>
    <w:rsid w:val="00966217"/>
    <w:rsid w:val="00981BC9"/>
    <w:rsid w:val="00991F64"/>
    <w:rsid w:val="009C0CAD"/>
    <w:rsid w:val="009D7F2E"/>
    <w:rsid w:val="009E089A"/>
    <w:rsid w:val="009E19F5"/>
    <w:rsid w:val="009E55E1"/>
    <w:rsid w:val="009F2E8E"/>
    <w:rsid w:val="009F519C"/>
    <w:rsid w:val="009F6831"/>
    <w:rsid w:val="00A047CC"/>
    <w:rsid w:val="00A1537F"/>
    <w:rsid w:val="00A17AA6"/>
    <w:rsid w:val="00A2059B"/>
    <w:rsid w:val="00A2091F"/>
    <w:rsid w:val="00A321E4"/>
    <w:rsid w:val="00A34DEC"/>
    <w:rsid w:val="00A35584"/>
    <w:rsid w:val="00A35B69"/>
    <w:rsid w:val="00A47AAC"/>
    <w:rsid w:val="00A54953"/>
    <w:rsid w:val="00A749DD"/>
    <w:rsid w:val="00A74B63"/>
    <w:rsid w:val="00A76C77"/>
    <w:rsid w:val="00A81F41"/>
    <w:rsid w:val="00A8313D"/>
    <w:rsid w:val="00A87D2C"/>
    <w:rsid w:val="00A958C2"/>
    <w:rsid w:val="00A95DA6"/>
    <w:rsid w:val="00AB3CB4"/>
    <w:rsid w:val="00AB4C97"/>
    <w:rsid w:val="00AB6999"/>
    <w:rsid w:val="00AB6F33"/>
    <w:rsid w:val="00AC692F"/>
    <w:rsid w:val="00AC6B9B"/>
    <w:rsid w:val="00AD280F"/>
    <w:rsid w:val="00AE52F0"/>
    <w:rsid w:val="00AF2281"/>
    <w:rsid w:val="00B04503"/>
    <w:rsid w:val="00B05377"/>
    <w:rsid w:val="00B07EDC"/>
    <w:rsid w:val="00B104DC"/>
    <w:rsid w:val="00B11238"/>
    <w:rsid w:val="00B1221C"/>
    <w:rsid w:val="00B1615C"/>
    <w:rsid w:val="00B16F3B"/>
    <w:rsid w:val="00B16FF5"/>
    <w:rsid w:val="00B366AD"/>
    <w:rsid w:val="00B4145B"/>
    <w:rsid w:val="00B4455E"/>
    <w:rsid w:val="00B506A4"/>
    <w:rsid w:val="00B53770"/>
    <w:rsid w:val="00B57B05"/>
    <w:rsid w:val="00B62E78"/>
    <w:rsid w:val="00B630A7"/>
    <w:rsid w:val="00B63E72"/>
    <w:rsid w:val="00B641E9"/>
    <w:rsid w:val="00B66B91"/>
    <w:rsid w:val="00B82F88"/>
    <w:rsid w:val="00B84B66"/>
    <w:rsid w:val="00B86E08"/>
    <w:rsid w:val="00B90EA6"/>
    <w:rsid w:val="00B9239F"/>
    <w:rsid w:val="00B972F8"/>
    <w:rsid w:val="00BA1790"/>
    <w:rsid w:val="00BA4C69"/>
    <w:rsid w:val="00BB161B"/>
    <w:rsid w:val="00BC022B"/>
    <w:rsid w:val="00BD6C95"/>
    <w:rsid w:val="00BE30AC"/>
    <w:rsid w:val="00BE3B51"/>
    <w:rsid w:val="00BF1587"/>
    <w:rsid w:val="00C04779"/>
    <w:rsid w:val="00C05719"/>
    <w:rsid w:val="00C05A81"/>
    <w:rsid w:val="00C06D59"/>
    <w:rsid w:val="00C1295B"/>
    <w:rsid w:val="00C24CE4"/>
    <w:rsid w:val="00C448BC"/>
    <w:rsid w:val="00C52959"/>
    <w:rsid w:val="00C730EC"/>
    <w:rsid w:val="00C77601"/>
    <w:rsid w:val="00C879D2"/>
    <w:rsid w:val="00C87EF6"/>
    <w:rsid w:val="00C91B0E"/>
    <w:rsid w:val="00CB3031"/>
    <w:rsid w:val="00CB452E"/>
    <w:rsid w:val="00CB6C1B"/>
    <w:rsid w:val="00CC461A"/>
    <w:rsid w:val="00CD3CB5"/>
    <w:rsid w:val="00CD5321"/>
    <w:rsid w:val="00CE31FB"/>
    <w:rsid w:val="00D01E9A"/>
    <w:rsid w:val="00D03D53"/>
    <w:rsid w:val="00D17766"/>
    <w:rsid w:val="00D3272F"/>
    <w:rsid w:val="00D32F9A"/>
    <w:rsid w:val="00D41E99"/>
    <w:rsid w:val="00D45A1E"/>
    <w:rsid w:val="00D547C5"/>
    <w:rsid w:val="00D5480C"/>
    <w:rsid w:val="00D557DF"/>
    <w:rsid w:val="00D606D1"/>
    <w:rsid w:val="00D61A91"/>
    <w:rsid w:val="00D63BE2"/>
    <w:rsid w:val="00D648B6"/>
    <w:rsid w:val="00D74DE7"/>
    <w:rsid w:val="00D75206"/>
    <w:rsid w:val="00D94263"/>
    <w:rsid w:val="00D97C5F"/>
    <w:rsid w:val="00DB03EA"/>
    <w:rsid w:val="00DB4151"/>
    <w:rsid w:val="00DB492E"/>
    <w:rsid w:val="00DB52B2"/>
    <w:rsid w:val="00DB771B"/>
    <w:rsid w:val="00DC6238"/>
    <w:rsid w:val="00DD168D"/>
    <w:rsid w:val="00DF57F4"/>
    <w:rsid w:val="00E130AA"/>
    <w:rsid w:val="00E17FCB"/>
    <w:rsid w:val="00E20486"/>
    <w:rsid w:val="00E2101A"/>
    <w:rsid w:val="00E22130"/>
    <w:rsid w:val="00E34D1E"/>
    <w:rsid w:val="00E416C8"/>
    <w:rsid w:val="00E46ED7"/>
    <w:rsid w:val="00E61CD3"/>
    <w:rsid w:val="00E642C7"/>
    <w:rsid w:val="00E6473C"/>
    <w:rsid w:val="00E656DF"/>
    <w:rsid w:val="00E6698A"/>
    <w:rsid w:val="00E67C41"/>
    <w:rsid w:val="00E84236"/>
    <w:rsid w:val="00E94054"/>
    <w:rsid w:val="00EA07DA"/>
    <w:rsid w:val="00EA3EAF"/>
    <w:rsid w:val="00EB1EB8"/>
    <w:rsid w:val="00EB56AD"/>
    <w:rsid w:val="00EB664E"/>
    <w:rsid w:val="00ED6AE0"/>
    <w:rsid w:val="00EF130B"/>
    <w:rsid w:val="00F054C6"/>
    <w:rsid w:val="00F06112"/>
    <w:rsid w:val="00F06AE7"/>
    <w:rsid w:val="00F139B8"/>
    <w:rsid w:val="00F30940"/>
    <w:rsid w:val="00F31128"/>
    <w:rsid w:val="00F402EC"/>
    <w:rsid w:val="00F40894"/>
    <w:rsid w:val="00F47708"/>
    <w:rsid w:val="00F516F6"/>
    <w:rsid w:val="00F60606"/>
    <w:rsid w:val="00F767AF"/>
    <w:rsid w:val="00F76ED2"/>
    <w:rsid w:val="00F82E01"/>
    <w:rsid w:val="00F84344"/>
    <w:rsid w:val="00F96154"/>
    <w:rsid w:val="00F970FE"/>
    <w:rsid w:val="00FA082C"/>
    <w:rsid w:val="00FA324B"/>
    <w:rsid w:val="00FB3684"/>
    <w:rsid w:val="00FD60E5"/>
    <w:rsid w:val="00FE02B7"/>
    <w:rsid w:val="00FE5C88"/>
    <w:rsid w:val="00FF0DC5"/>
    <w:rsid w:val="00FF4E00"/>
    <w:rsid w:val="02A4F227"/>
    <w:rsid w:val="235418AD"/>
    <w:rsid w:val="25D88FD5"/>
    <w:rsid w:val="3A9C0C34"/>
    <w:rsid w:val="3CA463BE"/>
    <w:rsid w:val="40BD1093"/>
    <w:rsid w:val="4D23C525"/>
    <w:rsid w:val="59E27A62"/>
    <w:rsid w:val="640F269A"/>
    <w:rsid w:val="6EFED318"/>
    <w:rsid w:val="7B954548"/>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574201E"/>
  <w15:docId w15:val="{1A9DB12B-72AC-4DBC-9669-6593AD067D1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Calibri"/>
        <w:sz w:val="22"/>
        <w:szCs w:val="22"/>
        <w:lang w:val="en-GB" w:eastAsia="en-GB"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F57F4"/>
  </w:style>
  <w:style w:type="paragraph" w:styleId="Heading1">
    <w:name w:val="heading 1"/>
    <w:basedOn w:val="Normal"/>
    <w:next w:val="Normal"/>
    <w:uiPriority w:val="9"/>
    <w:qFormat/>
    <w:pPr>
      <w:keepNext/>
      <w:keepLines/>
      <w:spacing w:before="480" w:after="120"/>
      <w:outlineLvl w:val="0"/>
    </w:pPr>
    <w:rPr>
      <w:b/>
      <w:sz w:val="48"/>
      <w:szCs w:val="48"/>
    </w:rPr>
  </w:style>
  <w:style w:type="paragraph" w:styleId="Heading2">
    <w:name w:val="heading 2"/>
    <w:basedOn w:val="Normal"/>
    <w:next w:val="Normal"/>
    <w:uiPriority w:val="9"/>
    <w:semiHidden/>
    <w:unhideWhenUsed/>
    <w:qFormat/>
    <w:pPr>
      <w:keepNext/>
      <w:keepLines/>
      <w:spacing w:before="360" w:after="80"/>
      <w:outlineLvl w:val="1"/>
    </w:pPr>
    <w:rPr>
      <w:b/>
      <w:sz w:val="36"/>
      <w:szCs w:val="36"/>
    </w:rPr>
  </w:style>
  <w:style w:type="paragraph" w:styleId="Heading3">
    <w:name w:val="heading 3"/>
    <w:basedOn w:val="Normal"/>
    <w:next w:val="Normal"/>
    <w:uiPriority w:val="9"/>
    <w:semiHidden/>
    <w:unhideWhenUsed/>
    <w:qFormat/>
    <w:pPr>
      <w:keepNext/>
      <w:keepLines/>
      <w:spacing w:before="280" w:after="80"/>
      <w:outlineLvl w:val="2"/>
    </w:pPr>
    <w:rPr>
      <w:b/>
      <w:sz w:val="28"/>
      <w:szCs w:val="28"/>
    </w:rPr>
  </w:style>
  <w:style w:type="paragraph" w:styleId="Heading4">
    <w:name w:val="heading 4"/>
    <w:basedOn w:val="Normal"/>
    <w:next w:val="Normal"/>
    <w:uiPriority w:val="9"/>
    <w:semiHidden/>
    <w:unhideWhenUsed/>
    <w:qFormat/>
    <w:pPr>
      <w:keepNext/>
      <w:keepLines/>
      <w:spacing w:before="240" w:after="40"/>
      <w:outlineLvl w:val="3"/>
    </w:pPr>
    <w:rPr>
      <w:b/>
      <w:sz w:val="24"/>
      <w:szCs w:val="24"/>
    </w:rPr>
  </w:style>
  <w:style w:type="paragraph" w:styleId="Heading5">
    <w:name w:val="heading 5"/>
    <w:basedOn w:val="Normal"/>
    <w:next w:val="Normal"/>
    <w:uiPriority w:val="9"/>
    <w:semiHidden/>
    <w:unhideWhenUsed/>
    <w:qFormat/>
    <w:pPr>
      <w:keepNext/>
      <w:keepLines/>
      <w:spacing w:before="220" w:after="40"/>
      <w:outlineLvl w:val="4"/>
    </w:pPr>
    <w:rPr>
      <w:b/>
    </w:rPr>
  </w:style>
  <w:style w:type="paragraph" w:styleId="Heading6">
    <w:name w:val="heading 6"/>
    <w:basedOn w:val="Normal"/>
    <w:next w:val="Normal"/>
    <w:uiPriority w:val="9"/>
    <w:semiHidden/>
    <w:unhideWhenUsed/>
    <w:qFormat/>
    <w:pPr>
      <w:keepNext/>
      <w:keepLines/>
      <w:spacing w:before="200" w:after="40"/>
      <w:outlineLvl w:val="5"/>
    </w:pPr>
    <w:rPr>
      <w:b/>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uiPriority w:val="10"/>
    <w:qFormat/>
    <w:pPr>
      <w:keepNext/>
      <w:keepLines/>
      <w:spacing w:before="480" w:after="120"/>
    </w:pPr>
    <w:rPr>
      <w:b/>
      <w:sz w:val="72"/>
      <w:szCs w:val="72"/>
    </w:rPr>
  </w:style>
  <w:style w:type="paragraph" w:styleId="NormalWeb">
    <w:name w:val="Normal (Web)"/>
    <w:basedOn w:val="Normal"/>
    <w:uiPriority w:val="99"/>
    <w:semiHidden/>
    <w:unhideWhenUsed/>
    <w:rsid w:val="00185C9C"/>
    <w:pPr>
      <w:spacing w:before="100" w:beforeAutospacing="1" w:after="100" w:afterAutospacing="1" w:line="240" w:lineRule="auto"/>
    </w:pPr>
    <w:rPr>
      <w:rFonts w:ascii="Times New Roman" w:eastAsiaTheme="minorEastAsia" w:hAnsi="Times New Roman" w:cs="Times New Roman"/>
      <w:sz w:val="24"/>
      <w:szCs w:val="24"/>
    </w:rPr>
  </w:style>
  <w:style w:type="paragraph" w:styleId="ListParagraph">
    <w:name w:val="List Paragraph"/>
    <w:basedOn w:val="Normal"/>
    <w:uiPriority w:val="34"/>
    <w:qFormat/>
    <w:rsid w:val="00647B86"/>
    <w:pPr>
      <w:ind w:left="720"/>
      <w:contextualSpacing/>
    </w:pPr>
  </w:style>
  <w:style w:type="paragraph" w:styleId="Header">
    <w:name w:val="header"/>
    <w:basedOn w:val="Normal"/>
    <w:link w:val="HeaderChar"/>
    <w:uiPriority w:val="99"/>
    <w:unhideWhenUsed/>
    <w:rsid w:val="003F688A"/>
    <w:pPr>
      <w:tabs>
        <w:tab w:val="center" w:pos="4513"/>
        <w:tab w:val="right" w:pos="9026"/>
      </w:tabs>
      <w:spacing w:after="0" w:line="240" w:lineRule="auto"/>
    </w:pPr>
  </w:style>
  <w:style w:type="character" w:customStyle="1" w:styleId="HeaderChar">
    <w:name w:val="Header Char"/>
    <w:basedOn w:val="DefaultParagraphFont"/>
    <w:link w:val="Header"/>
    <w:uiPriority w:val="99"/>
    <w:rsid w:val="003F688A"/>
  </w:style>
  <w:style w:type="paragraph" w:styleId="Footer">
    <w:name w:val="footer"/>
    <w:basedOn w:val="Normal"/>
    <w:link w:val="FooterChar"/>
    <w:uiPriority w:val="99"/>
    <w:unhideWhenUsed/>
    <w:rsid w:val="003F688A"/>
    <w:pPr>
      <w:tabs>
        <w:tab w:val="center" w:pos="4513"/>
        <w:tab w:val="right" w:pos="9026"/>
      </w:tabs>
      <w:spacing w:after="0" w:line="240" w:lineRule="auto"/>
    </w:pPr>
  </w:style>
  <w:style w:type="character" w:customStyle="1" w:styleId="FooterChar">
    <w:name w:val="Footer Char"/>
    <w:basedOn w:val="DefaultParagraphFont"/>
    <w:link w:val="Footer"/>
    <w:uiPriority w:val="99"/>
    <w:rsid w:val="003F688A"/>
  </w:style>
  <w:style w:type="paragraph" w:styleId="BalloonText">
    <w:name w:val="Balloon Text"/>
    <w:basedOn w:val="Normal"/>
    <w:link w:val="BalloonTextChar"/>
    <w:uiPriority w:val="99"/>
    <w:semiHidden/>
    <w:unhideWhenUsed/>
    <w:rsid w:val="003F688A"/>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3F688A"/>
    <w:rPr>
      <w:rFonts w:ascii="Tahoma" w:hAnsi="Tahoma" w:cs="Tahoma"/>
      <w:sz w:val="16"/>
      <w:szCs w:val="16"/>
    </w:rPr>
  </w:style>
  <w:style w:type="paragraph" w:styleId="Subtitle">
    <w:name w:val="Subtitle"/>
    <w:basedOn w:val="Normal"/>
    <w:next w:val="Normal"/>
    <w:uiPriority w:val="11"/>
    <w:qFormat/>
    <w:pPr>
      <w:keepNext/>
      <w:keepLines/>
      <w:spacing w:before="360" w:after="80"/>
    </w:pPr>
    <w:rPr>
      <w:rFonts w:ascii="Georgia" w:eastAsia="Georgia" w:hAnsi="Georgia" w:cs="Georgia"/>
      <w:i/>
      <w:color w:val="666666"/>
      <w:sz w:val="48"/>
      <w:szCs w:val="48"/>
    </w:rPr>
  </w:style>
  <w:style w:type="character" w:styleId="Hyperlink">
    <w:name w:val="Hyperlink"/>
    <w:basedOn w:val="DefaultParagraphFont"/>
    <w:uiPriority w:val="99"/>
    <w:unhideWhenUsed/>
    <w:rsid w:val="00C91B0E"/>
    <w:rPr>
      <w:color w:val="0000FF" w:themeColor="hyperlink"/>
      <w:u w:val="single"/>
    </w:rPr>
  </w:style>
  <w:style w:type="character" w:styleId="UnresolvedMention">
    <w:name w:val="Unresolved Mention"/>
    <w:basedOn w:val="DefaultParagraphFont"/>
    <w:uiPriority w:val="99"/>
    <w:semiHidden/>
    <w:unhideWhenUsed/>
    <w:rsid w:val="00C91B0E"/>
    <w:rPr>
      <w:color w:val="605E5C"/>
      <w:shd w:val="clear" w:color="auto" w:fill="E1DFDD"/>
    </w:rPr>
  </w:style>
  <w:style w:type="table" w:styleId="TableGrid">
    <w:name w:val="Table Grid"/>
    <w:basedOn w:val="TableNormal"/>
    <w:uiPriority w:val="39"/>
    <w:rsid w:val="00DB415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6C6AF3"/>
    <w:pPr>
      <w:spacing w:after="0" w:line="240" w:lineRule="auto"/>
    </w:pPr>
  </w:style>
  <w:style w:type="paragraph" w:customStyle="1" w:styleId="Default">
    <w:name w:val="Default"/>
    <w:rsid w:val="006C6AF3"/>
    <w:pPr>
      <w:autoSpaceDE w:val="0"/>
      <w:autoSpaceDN w:val="0"/>
      <w:adjustRightInd w:val="0"/>
      <w:spacing w:after="0" w:line="240" w:lineRule="auto"/>
    </w:pPr>
    <w:rPr>
      <w:rFonts w:ascii="Arial" w:eastAsiaTheme="minorHAnsi" w:hAnsi="Arial" w:cs="Arial"/>
      <w:color w:val="000000"/>
      <w:sz w:val="24"/>
      <w:szCs w:val="24"/>
      <w:lang w:eastAsia="en-US"/>
    </w:rPr>
  </w:style>
  <w:style w:type="character" w:customStyle="1" w:styleId="normaltextrun">
    <w:name w:val="normaltextrun"/>
    <w:basedOn w:val="DefaultParagraphFont"/>
    <w:rsid w:val="008F488D"/>
  </w:style>
  <w:style w:type="character" w:styleId="CommentReference">
    <w:name w:val="annotation reference"/>
    <w:basedOn w:val="DefaultParagraphFont"/>
    <w:uiPriority w:val="99"/>
    <w:semiHidden/>
    <w:unhideWhenUsed/>
    <w:rsid w:val="00240F93"/>
    <w:rPr>
      <w:sz w:val="16"/>
      <w:szCs w:val="16"/>
    </w:rPr>
  </w:style>
  <w:style w:type="paragraph" w:styleId="CommentText">
    <w:name w:val="annotation text"/>
    <w:basedOn w:val="Normal"/>
    <w:link w:val="CommentTextChar"/>
    <w:uiPriority w:val="99"/>
    <w:unhideWhenUsed/>
    <w:rsid w:val="00240F93"/>
    <w:pPr>
      <w:spacing w:line="240" w:lineRule="auto"/>
    </w:pPr>
    <w:rPr>
      <w:sz w:val="20"/>
      <w:szCs w:val="20"/>
    </w:rPr>
  </w:style>
  <w:style w:type="character" w:customStyle="1" w:styleId="CommentTextChar">
    <w:name w:val="Comment Text Char"/>
    <w:basedOn w:val="DefaultParagraphFont"/>
    <w:link w:val="CommentText"/>
    <w:uiPriority w:val="99"/>
    <w:rsid w:val="00240F93"/>
    <w:rPr>
      <w:sz w:val="20"/>
      <w:szCs w:val="20"/>
    </w:rPr>
  </w:style>
  <w:style w:type="paragraph" w:styleId="CommentSubject">
    <w:name w:val="annotation subject"/>
    <w:basedOn w:val="CommentText"/>
    <w:next w:val="CommentText"/>
    <w:link w:val="CommentSubjectChar"/>
    <w:uiPriority w:val="99"/>
    <w:semiHidden/>
    <w:unhideWhenUsed/>
    <w:rsid w:val="00240F93"/>
    <w:rPr>
      <w:b/>
      <w:bCs/>
    </w:rPr>
  </w:style>
  <w:style w:type="character" w:customStyle="1" w:styleId="CommentSubjectChar">
    <w:name w:val="Comment Subject Char"/>
    <w:basedOn w:val="CommentTextChar"/>
    <w:link w:val="CommentSubject"/>
    <w:uiPriority w:val="99"/>
    <w:semiHidden/>
    <w:rsid w:val="00240F93"/>
    <w:rPr>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image" Target="media/image4.png"/><Relationship Id="rId3" Type="http://schemas.openxmlformats.org/officeDocument/2006/relationships/customXml" Target="../customXml/item3.xml"/><Relationship Id="rId21" Type="http://schemas.openxmlformats.org/officeDocument/2006/relationships/hyperlink" Target="https://www.milton-keynes.gov.uk/your-council-and-elections/council-information-and-accounts/council-information-and-law/your-rights"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image" Target="media/image3.jpeg"/><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2.png"/><Relationship Id="rId20" Type="http://schemas.openxmlformats.org/officeDocument/2006/relationships/hyperlink" Target="mailto:enquiries@investmiltonkeynes.com"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jpeg"/><Relationship Id="rId23" Type="http://schemas.openxmlformats.org/officeDocument/2006/relationships/footer" Target="footer2.xml"/><Relationship Id="rId10" Type="http://schemas.openxmlformats.org/officeDocument/2006/relationships/webSettings" Target="webSettings.xml"/><Relationship Id="rId19" Type="http://schemas.openxmlformats.org/officeDocument/2006/relationships/hyperlink" Target="mailto:enquiries@investmiltonkeynes.com"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hyperlink" Target="https://www.legislation.gov.uk/ukpga/2022/23/enacted" TargetMode="External"/></Relationships>
</file>

<file path=word/_rels/footer2.xml.rels><?xml version="1.0" encoding="UTF-8" standalone="yes"?>
<Relationships xmlns="http://schemas.openxmlformats.org/package/2006/relationships"><Relationship Id="rId1" Type="http://schemas.openxmlformats.org/officeDocument/2006/relationships/image" Target="media/image5.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rgbClr val="599F46"/>
        </a:solidFill>
        <a:ln>
          <a:noFill/>
        </a:ln>
      </a:spPr>
      <a:bodyPr vert="horz" wrap="square" lIns="91440" tIns="45720" rIns="91440" bIns="45720" numCol="1" anchor="t" anchorCtr="0" compatLnSpc="1">
        <a:prstTxWarp prst="textNoShape">
          <a:avLst/>
        </a:prstTxWarp>
      </a:bodyPr>
      <a:lst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SharedContentType xmlns="Microsoft.SharePoint.Taxonomy.ContentTypeSync" SourceId="ee73f336-9c49-41ab-9427-d263034a0100" ContentTypeId="0x010100073DBBF460B4694388C550D7D3B13999" PreviousValue="false"/>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go:gDocsCustomXmlDataStorage xmlns:go="http://customooxmlschemas.google.com/" xmlns:r="http://schemas.openxmlformats.org/officeDocument/2006/relationships" uri="GoogleDocsCustomDataVersion1">
  <go:docsCustomData xmlns:go="http://customooxmlschemas.google.com/" roundtripDataSignature="AMtx7mgufniv7kfgYAe7MfUn14HINbHXGg==">AMUW2mVurq4ibSYuYYY5HLna/gprl2AiVdjEXfaPJXJ5mzdw8QxtkNJj61EtTzJcxl1EjR6uJsuSMgc4x2nWanWTxsJBJpBsksbf8cDg/xXllBQewX6Vt3w=</go:docsCustomData>
</go:gDocsCustomXmlDataStorage>
</file>

<file path=customXml/item6.xml><?xml version="1.0" encoding="utf-8"?>
<ct:contentTypeSchema xmlns:ct="http://schemas.microsoft.com/office/2006/metadata/contentType" xmlns:ma="http://schemas.microsoft.com/office/2006/metadata/properties/metaAttributes" ct:_="" ma:_="" ma:contentTypeName="MKC Word Document" ma:contentTypeID="0x010100073DBBF460B4694388C550D7D3B13999005B9CE9B9921F1E4CA899C4C5129C6B79" ma:contentTypeVersion="10" ma:contentTypeDescription="MKC Branded Word Template Document" ma:contentTypeScope="" ma:versionID="29320a99f9080884c832945cd444bfc3">
  <xsd:schema xmlns:xsd="http://www.w3.org/2001/XMLSchema" xmlns:xs="http://www.w3.org/2001/XMLSchema" xmlns:p="http://schemas.microsoft.com/office/2006/metadata/properties" targetNamespace="http://schemas.microsoft.com/office/2006/metadata/properties" ma:root="true" ma:fieldsID="c05078f6377a1acaa6732c3e8203dbf8">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E35A6EA-65FA-4C18-8825-E2DCCEC2696E}">
  <ds:schemaRefs>
    <ds:schemaRef ds:uri="http://schemas.microsoft.com/sharepoint/v3/contenttype/forms"/>
  </ds:schemaRefs>
</ds:datastoreItem>
</file>

<file path=customXml/itemProps2.xml><?xml version="1.0" encoding="utf-8"?>
<ds:datastoreItem xmlns:ds="http://schemas.openxmlformats.org/officeDocument/2006/customXml" ds:itemID="{D51BB2BA-692B-4194-A1FC-5244EF057507}">
  <ds:schemaRefs>
    <ds:schemaRef ds:uri="http://schemas.openxmlformats.org/officeDocument/2006/bibliography"/>
  </ds:schemaRefs>
</ds:datastoreItem>
</file>

<file path=customXml/itemProps3.xml><?xml version="1.0" encoding="utf-8"?>
<ds:datastoreItem xmlns:ds="http://schemas.openxmlformats.org/officeDocument/2006/customXml" ds:itemID="{E34665A4-5209-483D-9142-2C4696DD5E14}">
  <ds:schemaRefs>
    <ds:schemaRef ds:uri="Microsoft.SharePoint.Taxonomy.ContentTypeSync"/>
  </ds:schemaRefs>
</ds:datastoreItem>
</file>

<file path=customXml/itemProps4.xml><?xml version="1.0" encoding="utf-8"?>
<ds:datastoreItem xmlns:ds="http://schemas.openxmlformats.org/officeDocument/2006/customXml" ds:itemID="{C4D1E25C-D470-4D3A-898D-46927AD114F6}">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6.xml><?xml version="1.0" encoding="utf-8"?>
<ds:datastoreItem xmlns:ds="http://schemas.openxmlformats.org/officeDocument/2006/customXml" ds:itemID="{B6682572-B987-4AC9-BEE0-1699DD5512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11</Pages>
  <Words>2025</Words>
  <Characters>11549</Characters>
  <Application>Microsoft Office Word</Application>
  <DocSecurity>0</DocSecurity>
  <Lines>96</Lines>
  <Paragraphs>27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13547</CharactersWithSpaces>
  <SharedDoc>false</SharedDoc>
  <HLinks>
    <vt:vector size="24" baseType="variant">
      <vt:variant>
        <vt:i4>5963841</vt:i4>
      </vt:variant>
      <vt:variant>
        <vt:i4>9</vt:i4>
      </vt:variant>
      <vt:variant>
        <vt:i4>0</vt:i4>
      </vt:variant>
      <vt:variant>
        <vt:i4>5</vt:i4>
      </vt:variant>
      <vt:variant>
        <vt:lpwstr>https://www.legislation.gov.uk/ukpga/2022/23/enacted</vt:lpwstr>
      </vt:variant>
      <vt:variant>
        <vt:lpwstr/>
      </vt:variant>
      <vt:variant>
        <vt:i4>4849692</vt:i4>
      </vt:variant>
      <vt:variant>
        <vt:i4>6</vt:i4>
      </vt:variant>
      <vt:variant>
        <vt:i4>0</vt:i4>
      </vt:variant>
      <vt:variant>
        <vt:i4>5</vt:i4>
      </vt:variant>
      <vt:variant>
        <vt:lpwstr>https://www.milton-keynes.gov.uk/your-council-and-elections/council-information-and-accounts/council-information-and-law/your-rights</vt:lpwstr>
      </vt:variant>
      <vt:variant>
        <vt:lpwstr/>
      </vt:variant>
      <vt:variant>
        <vt:i4>3211281</vt:i4>
      </vt:variant>
      <vt:variant>
        <vt:i4>3</vt:i4>
      </vt:variant>
      <vt:variant>
        <vt:i4>0</vt:i4>
      </vt:variant>
      <vt:variant>
        <vt:i4>5</vt:i4>
      </vt:variant>
      <vt:variant>
        <vt:lpwstr>mailto:enquiries@investmiltonkeynes.com</vt:lpwstr>
      </vt:variant>
      <vt:variant>
        <vt:lpwstr/>
      </vt:variant>
      <vt:variant>
        <vt:i4>3211281</vt:i4>
      </vt:variant>
      <vt:variant>
        <vt:i4>0</vt:i4>
      </vt:variant>
      <vt:variant>
        <vt:i4>0</vt:i4>
      </vt:variant>
      <vt:variant>
        <vt:i4>5</vt:i4>
      </vt:variant>
      <vt:variant>
        <vt:lpwstr>mailto:enquiries@investmiltonkeynes.com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Messina, Brian</dc:creator>
  <cp:keywords/>
  <cp:lastModifiedBy>Sophie Lloyd</cp:lastModifiedBy>
  <cp:revision>2</cp:revision>
  <cp:lastPrinted>2023-06-15T01:51:00Z</cp:lastPrinted>
  <dcterms:created xsi:type="dcterms:W3CDTF">2026-10-19T10:19:00Z</dcterms:created>
  <dcterms:modified xsi:type="dcterms:W3CDTF">2026-10-19T10:19:00Z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0x010100073DBBF460B4694388C550D7D3B13999005B9CE9B9921F1E4CA899C4C5129C6B79</vt:lpwstr>
  </property>
  <property fmtid="{D5CDD505-2E9C-101B-9397-08002B2CF9AE}" pid="3" name="SharedWithUsers">
    <vt:lpwstr>171;#Claire Fidler;#252;#David Finlow</vt:lpwstr>
  </property>
</Properties>
</file>