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9" r:id="rId2"/>
    <p:sldId id="366" r:id="rId3"/>
    <p:sldId id="267" r:id="rId4"/>
    <p:sldId id="324" r:id="rId5"/>
    <p:sldId id="312" r:id="rId6"/>
    <p:sldId id="313" r:id="rId7"/>
    <p:sldId id="277" r:id="rId8"/>
    <p:sldId id="36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e, Matthew"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F46"/>
    <a:srgbClr val="27AF41"/>
    <a:srgbClr val="007D85"/>
    <a:srgbClr val="00B0F0"/>
    <a:srgbClr val="009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2" autoAdjust="0"/>
    <p:restoredTop sz="94660"/>
  </p:normalViewPr>
  <p:slideViewPr>
    <p:cSldViewPr>
      <p:cViewPr varScale="1">
        <p:scale>
          <a:sx n="131" d="100"/>
          <a:sy n="131" d="100"/>
        </p:scale>
        <p:origin x="14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1822E-51B7-4968-916E-1BFD9DB336E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GB"/>
        </a:p>
      </dgm:t>
    </dgm:pt>
    <dgm:pt modelId="{DF3ECA64-D23B-4760-8219-D7958C9E4333}">
      <dgm:prSet phldrT="[Text]" custT="1"/>
      <dgm:spPr/>
      <dgm:t>
        <a:bodyPr/>
        <a:lstStyle/>
        <a:p>
          <a:r>
            <a:rPr lang="en-GB" sz="1200" dirty="0"/>
            <a:t>Summer 2020</a:t>
          </a:r>
        </a:p>
      </dgm:t>
    </dgm:pt>
    <dgm:pt modelId="{2CE814D8-D92E-4842-8508-786BCFAEA797}" type="parTrans" cxnId="{7060754C-239F-4859-BA1E-59C1EC44AFFB}">
      <dgm:prSet/>
      <dgm:spPr/>
      <dgm:t>
        <a:bodyPr/>
        <a:lstStyle/>
        <a:p>
          <a:endParaRPr lang="en-GB"/>
        </a:p>
      </dgm:t>
    </dgm:pt>
    <dgm:pt modelId="{5C5EB948-FC10-4836-BF13-596A402F157C}" type="sibTrans" cxnId="{7060754C-239F-4859-BA1E-59C1EC44AFFB}">
      <dgm:prSet/>
      <dgm:spPr/>
      <dgm:t>
        <a:bodyPr/>
        <a:lstStyle/>
        <a:p>
          <a:endParaRPr lang="en-GB"/>
        </a:p>
      </dgm:t>
    </dgm:pt>
    <dgm:pt modelId="{03F2695F-9A2B-4FE1-8C90-355DD1F4D071}">
      <dgm:prSet phldrT="[Text]"/>
      <dgm:spPr/>
      <dgm:t>
        <a:bodyPr/>
        <a:lstStyle/>
        <a:p>
          <a:r>
            <a:rPr lang="en-GB" dirty="0"/>
            <a:t> SE MK Local Stakeholder Group meeting June 2020 (comments received from LSG group </a:t>
          </a:r>
          <a:r>
            <a:rPr lang="en-GB" dirty="0" err="1"/>
            <a:t>memebrs</a:t>
          </a:r>
          <a:r>
            <a:rPr lang="en-GB" dirty="0"/>
            <a:t>)</a:t>
          </a:r>
        </a:p>
      </dgm:t>
    </dgm:pt>
    <dgm:pt modelId="{B9845E93-D367-4CFC-A9C6-0FC8F1D24F75}" type="parTrans" cxnId="{95E14D51-4DA7-4D20-9C78-8D80ACBA0446}">
      <dgm:prSet/>
      <dgm:spPr/>
      <dgm:t>
        <a:bodyPr/>
        <a:lstStyle/>
        <a:p>
          <a:endParaRPr lang="en-GB"/>
        </a:p>
      </dgm:t>
    </dgm:pt>
    <dgm:pt modelId="{6DAE20A9-1912-4A9F-B047-D3CBDEF05774}" type="sibTrans" cxnId="{95E14D51-4DA7-4D20-9C78-8D80ACBA0446}">
      <dgm:prSet/>
      <dgm:spPr/>
      <dgm:t>
        <a:bodyPr/>
        <a:lstStyle/>
        <a:p>
          <a:endParaRPr lang="en-GB"/>
        </a:p>
      </dgm:t>
    </dgm:pt>
    <dgm:pt modelId="{33F3A73C-2D42-43A6-9026-8D05433D910E}">
      <dgm:prSet phldrT="[Text]" custT="1"/>
      <dgm:spPr/>
      <dgm:t>
        <a:bodyPr/>
        <a:lstStyle/>
        <a:p>
          <a:r>
            <a:rPr lang="en-GB" sz="1400" dirty="0"/>
            <a:t>Autumn 2020</a:t>
          </a:r>
          <a:endParaRPr lang="en-GB" sz="1400" baseline="0" dirty="0"/>
        </a:p>
      </dgm:t>
    </dgm:pt>
    <dgm:pt modelId="{967C5DC7-5A48-442C-97C3-2ADA91B0A4F2}" type="parTrans" cxnId="{926D3E23-F184-4751-9A42-DF0549B967EB}">
      <dgm:prSet/>
      <dgm:spPr/>
      <dgm:t>
        <a:bodyPr/>
        <a:lstStyle/>
        <a:p>
          <a:endParaRPr lang="en-GB"/>
        </a:p>
      </dgm:t>
    </dgm:pt>
    <dgm:pt modelId="{1C357CA2-2F24-462F-9B70-4ED7E83B2BE8}" type="sibTrans" cxnId="{926D3E23-F184-4751-9A42-DF0549B967EB}">
      <dgm:prSet/>
      <dgm:spPr/>
      <dgm:t>
        <a:bodyPr/>
        <a:lstStyle/>
        <a:p>
          <a:endParaRPr lang="en-GB"/>
        </a:p>
      </dgm:t>
    </dgm:pt>
    <dgm:pt modelId="{91DC8F38-E453-4E71-947F-5252678C27BC}">
      <dgm:prSet phldrT="[Text]"/>
      <dgm:spPr/>
      <dgm:t>
        <a:bodyPr/>
        <a:lstStyle/>
        <a:p>
          <a:r>
            <a:rPr lang="en-GB" dirty="0"/>
            <a:t>Further meetings with developers </a:t>
          </a:r>
        </a:p>
      </dgm:t>
    </dgm:pt>
    <dgm:pt modelId="{FB90056E-B8C6-4F32-A2D8-46CCDCB3A7C3}" type="parTrans" cxnId="{F8FD234C-1372-41A8-AFDE-33E53AA7DCE6}">
      <dgm:prSet/>
      <dgm:spPr/>
      <dgm:t>
        <a:bodyPr/>
        <a:lstStyle/>
        <a:p>
          <a:endParaRPr lang="en-GB"/>
        </a:p>
      </dgm:t>
    </dgm:pt>
    <dgm:pt modelId="{7C573B71-0F05-4C17-A09F-72B5F9282DAD}" type="sibTrans" cxnId="{F8FD234C-1372-41A8-AFDE-33E53AA7DCE6}">
      <dgm:prSet/>
      <dgm:spPr/>
      <dgm:t>
        <a:bodyPr/>
        <a:lstStyle/>
        <a:p>
          <a:endParaRPr lang="en-GB"/>
        </a:p>
      </dgm:t>
    </dgm:pt>
    <dgm:pt modelId="{53BBF73A-0356-47A4-9C07-D1673926367F}">
      <dgm:prSet phldrT="[Text]"/>
      <dgm:spPr/>
      <dgm:t>
        <a:bodyPr/>
        <a:lstStyle/>
        <a:p>
          <a:r>
            <a:rPr lang="en-GB" dirty="0"/>
            <a:t>Planning CAG workshop November 2020 on Public Transport and Social Infrastructure</a:t>
          </a:r>
        </a:p>
      </dgm:t>
    </dgm:pt>
    <dgm:pt modelId="{033C9360-7D97-45A4-A6DC-5B40D96B3E05}" type="parTrans" cxnId="{C61AD374-D4F3-4B01-8D42-EEB49AE08C27}">
      <dgm:prSet/>
      <dgm:spPr/>
      <dgm:t>
        <a:bodyPr/>
        <a:lstStyle/>
        <a:p>
          <a:endParaRPr lang="en-GB"/>
        </a:p>
      </dgm:t>
    </dgm:pt>
    <dgm:pt modelId="{2D777C69-4587-4082-97AF-90029DDE003F}" type="sibTrans" cxnId="{C61AD374-D4F3-4B01-8D42-EEB49AE08C27}">
      <dgm:prSet/>
      <dgm:spPr/>
      <dgm:t>
        <a:bodyPr/>
        <a:lstStyle/>
        <a:p>
          <a:endParaRPr lang="en-GB"/>
        </a:p>
      </dgm:t>
    </dgm:pt>
    <dgm:pt modelId="{D86405A2-E17C-4176-8420-A2E0B8BE09BA}">
      <dgm:prSet custT="1"/>
      <dgm:spPr/>
      <dgm:t>
        <a:bodyPr/>
        <a:lstStyle/>
        <a:p>
          <a:r>
            <a:rPr lang="en-GB" sz="1200" dirty="0"/>
            <a:t>Upcoming events</a:t>
          </a:r>
        </a:p>
      </dgm:t>
    </dgm:pt>
    <dgm:pt modelId="{039B7CCD-F832-4B5C-A35F-88E027E0AB08}" type="parTrans" cxnId="{00D61775-5172-4D16-A1BF-1C066B5AFB34}">
      <dgm:prSet/>
      <dgm:spPr/>
      <dgm:t>
        <a:bodyPr/>
        <a:lstStyle/>
        <a:p>
          <a:endParaRPr lang="en-GB"/>
        </a:p>
      </dgm:t>
    </dgm:pt>
    <dgm:pt modelId="{594F2588-91B7-487D-BAC4-507C5E7C548C}" type="sibTrans" cxnId="{00D61775-5172-4D16-A1BF-1C066B5AFB34}">
      <dgm:prSet/>
      <dgm:spPr/>
      <dgm:t>
        <a:bodyPr/>
        <a:lstStyle/>
        <a:p>
          <a:endParaRPr lang="en-GB"/>
        </a:p>
      </dgm:t>
    </dgm:pt>
    <dgm:pt modelId="{B3C04733-2FFA-4956-B3FD-C4D9DD66576C}">
      <dgm:prSet/>
      <dgm:spPr/>
      <dgm:t>
        <a:bodyPr/>
        <a:lstStyle/>
        <a:p>
          <a:r>
            <a:rPr lang="en-GB" dirty="0"/>
            <a:t>Draft SE SUE SPD to be presented to Planning CAG on the 9</a:t>
          </a:r>
          <a:r>
            <a:rPr lang="en-GB" baseline="30000" dirty="0"/>
            <a:t>th</a:t>
          </a:r>
          <a:r>
            <a:rPr lang="en-GB" dirty="0"/>
            <a:t> December 2020</a:t>
          </a:r>
        </a:p>
      </dgm:t>
    </dgm:pt>
    <dgm:pt modelId="{88526B7E-DCA6-46C5-8A89-0FCBCB66CDB3}" type="parTrans" cxnId="{E58B12EA-B032-4610-9793-C064995C2CCA}">
      <dgm:prSet/>
      <dgm:spPr/>
      <dgm:t>
        <a:bodyPr/>
        <a:lstStyle/>
        <a:p>
          <a:endParaRPr lang="en-GB"/>
        </a:p>
      </dgm:t>
    </dgm:pt>
    <dgm:pt modelId="{10CB109C-1AC7-4347-92CB-771EB7CDEAC5}" type="sibTrans" cxnId="{E58B12EA-B032-4610-9793-C064995C2CCA}">
      <dgm:prSet/>
      <dgm:spPr/>
      <dgm:t>
        <a:bodyPr/>
        <a:lstStyle/>
        <a:p>
          <a:endParaRPr lang="en-GB"/>
        </a:p>
      </dgm:t>
    </dgm:pt>
    <dgm:pt modelId="{08D9E114-4A4A-42FF-B233-8EF6661C70DF}">
      <dgm:prSet/>
      <dgm:spPr/>
      <dgm:t>
        <a:bodyPr/>
        <a:lstStyle/>
        <a:p>
          <a:r>
            <a:rPr lang="en-GB" dirty="0"/>
            <a:t>Discussions with the developer group continue on concept and layout related matters (to the extent possible without the Transport Study findings) and on the principle and content of a Framework Agreement.</a:t>
          </a:r>
        </a:p>
      </dgm:t>
    </dgm:pt>
    <dgm:pt modelId="{9ECF5F03-5D53-4A36-9A65-08A367DEBB29}" type="parTrans" cxnId="{D665D4DF-1730-4C95-BF78-E433F27B7F82}">
      <dgm:prSet/>
      <dgm:spPr/>
      <dgm:t>
        <a:bodyPr/>
        <a:lstStyle/>
        <a:p>
          <a:endParaRPr lang="en-GB"/>
        </a:p>
      </dgm:t>
    </dgm:pt>
    <dgm:pt modelId="{C5989974-C3FF-4F84-9C0C-4FE6D6269343}" type="sibTrans" cxnId="{D665D4DF-1730-4C95-BF78-E433F27B7F82}">
      <dgm:prSet/>
      <dgm:spPr/>
      <dgm:t>
        <a:bodyPr/>
        <a:lstStyle/>
        <a:p>
          <a:endParaRPr lang="en-GB"/>
        </a:p>
      </dgm:t>
    </dgm:pt>
    <dgm:pt modelId="{6032F79B-3E36-4D2A-AA6E-900457713D97}">
      <dgm:prSet/>
      <dgm:spPr/>
      <dgm:t>
        <a:bodyPr/>
        <a:lstStyle/>
        <a:p>
          <a:r>
            <a:rPr lang="en-GB" dirty="0"/>
            <a:t>Planning CAG workshop August 2020 and invitation for comments from wider public on matters raised</a:t>
          </a:r>
        </a:p>
      </dgm:t>
    </dgm:pt>
    <dgm:pt modelId="{3FD14997-C28A-4016-88C4-8CF48C6488F2}" type="parTrans" cxnId="{9C85BF9F-18FA-4114-8DC6-9B54049B74A8}">
      <dgm:prSet/>
      <dgm:spPr/>
      <dgm:t>
        <a:bodyPr/>
        <a:lstStyle/>
        <a:p>
          <a:endParaRPr lang="en-GB"/>
        </a:p>
      </dgm:t>
    </dgm:pt>
    <dgm:pt modelId="{B60C34B7-1562-435B-B421-2630DBF5BB7D}" type="sibTrans" cxnId="{9C85BF9F-18FA-4114-8DC6-9B54049B74A8}">
      <dgm:prSet/>
      <dgm:spPr/>
      <dgm:t>
        <a:bodyPr/>
        <a:lstStyle/>
        <a:p>
          <a:endParaRPr lang="en-GB"/>
        </a:p>
      </dgm:t>
    </dgm:pt>
    <dgm:pt modelId="{FC90DCDE-F631-43A6-8EDD-AE17AD75271F}">
      <dgm:prSet phldrT="[Text]"/>
      <dgm:spPr/>
      <dgm:t>
        <a:bodyPr/>
        <a:lstStyle/>
        <a:p>
          <a:r>
            <a:rPr lang="en-GB" dirty="0"/>
            <a:t>Meeting with LSG, MK South Group</a:t>
          </a:r>
        </a:p>
      </dgm:t>
    </dgm:pt>
    <dgm:pt modelId="{316B3D24-48D8-491F-84B2-27033BB80A58}" type="parTrans" cxnId="{FE6523C6-A87D-4881-9DCA-A3C97FBC0A13}">
      <dgm:prSet/>
      <dgm:spPr/>
      <dgm:t>
        <a:bodyPr/>
        <a:lstStyle/>
        <a:p>
          <a:endParaRPr lang="en-GB"/>
        </a:p>
      </dgm:t>
    </dgm:pt>
    <dgm:pt modelId="{18A3253F-E3A2-4549-8F23-286FE543AF48}" type="sibTrans" cxnId="{FE6523C6-A87D-4881-9DCA-A3C97FBC0A13}">
      <dgm:prSet/>
      <dgm:spPr/>
      <dgm:t>
        <a:bodyPr/>
        <a:lstStyle/>
        <a:p>
          <a:endParaRPr lang="en-GB"/>
        </a:p>
      </dgm:t>
    </dgm:pt>
    <dgm:pt modelId="{76586F60-8D6F-48D0-BD98-1E6FB074CE8D}">
      <dgm:prSet/>
      <dgm:spPr/>
      <dgm:t>
        <a:bodyPr/>
        <a:lstStyle/>
        <a:p>
          <a:r>
            <a:rPr lang="en-GB" dirty="0"/>
            <a:t>Draft SPD to be taken to Delegated Decision meeting in January 2020</a:t>
          </a:r>
        </a:p>
      </dgm:t>
    </dgm:pt>
    <dgm:pt modelId="{350BF44F-CDFA-4814-BA6A-CAE2D58F5A2A}" type="parTrans" cxnId="{E2E876F3-D48B-4957-A04F-426ED5195791}">
      <dgm:prSet/>
      <dgm:spPr/>
      <dgm:t>
        <a:bodyPr/>
        <a:lstStyle/>
        <a:p>
          <a:endParaRPr lang="en-GB"/>
        </a:p>
      </dgm:t>
    </dgm:pt>
    <dgm:pt modelId="{BAF4A9F2-B686-4289-B140-2327F91658FC}" type="sibTrans" cxnId="{E2E876F3-D48B-4957-A04F-426ED5195791}">
      <dgm:prSet/>
      <dgm:spPr/>
      <dgm:t>
        <a:bodyPr/>
        <a:lstStyle/>
        <a:p>
          <a:endParaRPr lang="en-GB"/>
        </a:p>
      </dgm:t>
    </dgm:pt>
    <dgm:pt modelId="{E73F7834-200E-4733-9E4F-DB0688036766}">
      <dgm:prSet/>
      <dgm:spPr/>
      <dgm:t>
        <a:bodyPr/>
        <a:lstStyle/>
        <a:p>
          <a:r>
            <a:rPr lang="en-GB" dirty="0"/>
            <a:t>Consultation on the draft SPD in February 2021.  </a:t>
          </a:r>
        </a:p>
      </dgm:t>
    </dgm:pt>
    <dgm:pt modelId="{EFD3A65D-FA56-4D28-8AF7-B84F08C25747}" type="parTrans" cxnId="{0464BDA9-5E75-4087-8A7F-D05395238406}">
      <dgm:prSet/>
      <dgm:spPr/>
      <dgm:t>
        <a:bodyPr/>
        <a:lstStyle/>
        <a:p>
          <a:endParaRPr lang="en-GB"/>
        </a:p>
      </dgm:t>
    </dgm:pt>
    <dgm:pt modelId="{71A55DC5-98CB-4DC1-95FE-8B7FA1CAA5A5}" type="sibTrans" cxnId="{0464BDA9-5E75-4087-8A7F-D05395238406}">
      <dgm:prSet/>
      <dgm:spPr/>
      <dgm:t>
        <a:bodyPr/>
        <a:lstStyle/>
        <a:p>
          <a:endParaRPr lang="en-GB"/>
        </a:p>
      </dgm:t>
    </dgm:pt>
    <dgm:pt modelId="{8DCFAF4E-CB2D-4704-9215-B22EA2F167E0}">
      <dgm:prSet/>
      <dgm:spPr/>
      <dgm:t>
        <a:bodyPr/>
        <a:lstStyle/>
        <a:p>
          <a:r>
            <a:rPr lang="en-GB" dirty="0"/>
            <a:t>It is anticipated that the SPD will be adopted in Summer 2021.</a:t>
          </a:r>
        </a:p>
      </dgm:t>
    </dgm:pt>
    <dgm:pt modelId="{8ECFC2B3-4DBD-4CA2-945D-718DECE96E18}" type="parTrans" cxnId="{400E7C27-F4EC-493A-B5A8-E3C0E8F37B44}">
      <dgm:prSet/>
      <dgm:spPr/>
      <dgm:t>
        <a:bodyPr/>
        <a:lstStyle/>
        <a:p>
          <a:endParaRPr lang="en-GB"/>
        </a:p>
      </dgm:t>
    </dgm:pt>
    <dgm:pt modelId="{C3AF320F-B917-44D6-91CB-6CE730624FA1}" type="sibTrans" cxnId="{400E7C27-F4EC-493A-B5A8-E3C0E8F37B44}">
      <dgm:prSet/>
      <dgm:spPr/>
      <dgm:t>
        <a:bodyPr/>
        <a:lstStyle/>
        <a:p>
          <a:endParaRPr lang="en-GB"/>
        </a:p>
      </dgm:t>
    </dgm:pt>
    <dgm:pt modelId="{99D9CA54-2604-4B53-AD7D-85A9072C5FA9}" type="pres">
      <dgm:prSet presAssocID="{74C1822E-51B7-4968-916E-1BFD9DB336E9}" presName="linearFlow" presStyleCnt="0">
        <dgm:presLayoutVars>
          <dgm:dir/>
          <dgm:animLvl val="lvl"/>
          <dgm:resizeHandles val="exact"/>
        </dgm:presLayoutVars>
      </dgm:prSet>
      <dgm:spPr/>
    </dgm:pt>
    <dgm:pt modelId="{B86F313E-5A2C-45DB-BA42-8F63E66709F0}" type="pres">
      <dgm:prSet presAssocID="{DF3ECA64-D23B-4760-8219-D7958C9E4333}" presName="composite" presStyleCnt="0"/>
      <dgm:spPr/>
    </dgm:pt>
    <dgm:pt modelId="{B4855757-474D-4000-B57F-A0308A7B6E6E}" type="pres">
      <dgm:prSet presAssocID="{DF3ECA64-D23B-4760-8219-D7958C9E4333}" presName="parentText" presStyleLbl="alignNode1" presStyleIdx="0" presStyleCnt="3">
        <dgm:presLayoutVars>
          <dgm:chMax val="1"/>
          <dgm:bulletEnabled val="1"/>
        </dgm:presLayoutVars>
      </dgm:prSet>
      <dgm:spPr/>
    </dgm:pt>
    <dgm:pt modelId="{524A8865-A80B-4D4C-A6D9-7042FF0D867F}" type="pres">
      <dgm:prSet presAssocID="{DF3ECA64-D23B-4760-8219-D7958C9E4333}" presName="descendantText" presStyleLbl="alignAcc1" presStyleIdx="0" presStyleCnt="3">
        <dgm:presLayoutVars>
          <dgm:bulletEnabled val="1"/>
        </dgm:presLayoutVars>
      </dgm:prSet>
      <dgm:spPr/>
    </dgm:pt>
    <dgm:pt modelId="{21E7C43B-58FE-4368-9B67-71954497D872}" type="pres">
      <dgm:prSet presAssocID="{5C5EB948-FC10-4836-BF13-596A402F157C}" presName="sp" presStyleCnt="0"/>
      <dgm:spPr/>
    </dgm:pt>
    <dgm:pt modelId="{241A3F20-644C-4ED8-9C70-9E5BDF9F8BFA}" type="pres">
      <dgm:prSet presAssocID="{33F3A73C-2D42-43A6-9026-8D05433D910E}" presName="composite" presStyleCnt="0"/>
      <dgm:spPr/>
    </dgm:pt>
    <dgm:pt modelId="{B505DE4B-03C0-4FA0-A74F-DE790E6776C4}" type="pres">
      <dgm:prSet presAssocID="{33F3A73C-2D42-43A6-9026-8D05433D910E}" presName="parentText" presStyleLbl="alignNode1" presStyleIdx="1" presStyleCnt="3">
        <dgm:presLayoutVars>
          <dgm:chMax val="1"/>
          <dgm:bulletEnabled val="1"/>
        </dgm:presLayoutVars>
      </dgm:prSet>
      <dgm:spPr/>
    </dgm:pt>
    <dgm:pt modelId="{F19F154B-A289-45B3-A0BF-CADAA989B66A}" type="pres">
      <dgm:prSet presAssocID="{33F3A73C-2D42-43A6-9026-8D05433D910E}" presName="descendantText" presStyleLbl="alignAcc1" presStyleIdx="1" presStyleCnt="3">
        <dgm:presLayoutVars>
          <dgm:bulletEnabled val="1"/>
        </dgm:presLayoutVars>
      </dgm:prSet>
      <dgm:spPr/>
    </dgm:pt>
    <dgm:pt modelId="{1040E929-FB69-45E1-BF12-C583DEABCE23}" type="pres">
      <dgm:prSet presAssocID="{1C357CA2-2F24-462F-9B70-4ED7E83B2BE8}" presName="sp" presStyleCnt="0"/>
      <dgm:spPr/>
    </dgm:pt>
    <dgm:pt modelId="{8D75AF9A-4FC2-4536-955D-56FFFB19B6F3}" type="pres">
      <dgm:prSet presAssocID="{D86405A2-E17C-4176-8420-A2E0B8BE09BA}" presName="composite" presStyleCnt="0"/>
      <dgm:spPr/>
    </dgm:pt>
    <dgm:pt modelId="{4D5C5684-4B60-4392-93FB-385CC6053A49}" type="pres">
      <dgm:prSet presAssocID="{D86405A2-E17C-4176-8420-A2E0B8BE09BA}" presName="parentText" presStyleLbl="alignNode1" presStyleIdx="2" presStyleCnt="3">
        <dgm:presLayoutVars>
          <dgm:chMax val="1"/>
          <dgm:bulletEnabled val="1"/>
        </dgm:presLayoutVars>
      </dgm:prSet>
      <dgm:spPr/>
    </dgm:pt>
    <dgm:pt modelId="{F038C2C9-59BB-4FAD-882A-33EEF910C27A}" type="pres">
      <dgm:prSet presAssocID="{D86405A2-E17C-4176-8420-A2E0B8BE09BA}" presName="descendantText" presStyleLbl="alignAcc1" presStyleIdx="2" presStyleCnt="3">
        <dgm:presLayoutVars>
          <dgm:bulletEnabled val="1"/>
        </dgm:presLayoutVars>
      </dgm:prSet>
      <dgm:spPr/>
    </dgm:pt>
  </dgm:ptLst>
  <dgm:cxnLst>
    <dgm:cxn modelId="{926D3E23-F184-4751-9A42-DF0549B967EB}" srcId="{74C1822E-51B7-4968-916E-1BFD9DB336E9}" destId="{33F3A73C-2D42-43A6-9026-8D05433D910E}" srcOrd="1" destOrd="0" parTransId="{967C5DC7-5A48-442C-97C3-2ADA91B0A4F2}" sibTransId="{1C357CA2-2F24-462F-9B70-4ED7E83B2BE8}"/>
    <dgm:cxn modelId="{400E7C27-F4EC-493A-B5A8-E3C0E8F37B44}" srcId="{D86405A2-E17C-4176-8420-A2E0B8BE09BA}" destId="{8DCFAF4E-CB2D-4704-9215-B22EA2F167E0}" srcOrd="3" destOrd="0" parTransId="{8ECFC2B3-4DBD-4CA2-945D-718DECE96E18}" sibTransId="{C3AF320F-B917-44D6-91CB-6CE730624FA1}"/>
    <dgm:cxn modelId="{1EC6AF31-7AA6-4484-89E7-81B12EDC4C3B}" type="presOf" srcId="{53BBF73A-0356-47A4-9C07-D1673926367F}" destId="{F19F154B-A289-45B3-A0BF-CADAA989B66A}" srcOrd="0" destOrd="1" presId="urn:microsoft.com/office/officeart/2005/8/layout/chevron2"/>
    <dgm:cxn modelId="{B1428E3A-16A5-4E32-A139-40558D6A0B77}" type="presOf" srcId="{DF3ECA64-D23B-4760-8219-D7958C9E4333}" destId="{B4855757-474D-4000-B57F-A0308A7B6E6E}" srcOrd="0" destOrd="0" presId="urn:microsoft.com/office/officeart/2005/8/layout/chevron2"/>
    <dgm:cxn modelId="{F8FD234C-1372-41A8-AFDE-33E53AA7DCE6}" srcId="{33F3A73C-2D42-43A6-9026-8D05433D910E}" destId="{91DC8F38-E453-4E71-947F-5252678C27BC}" srcOrd="0" destOrd="0" parTransId="{FB90056E-B8C6-4F32-A2D8-46CCDCB3A7C3}" sibTransId="{7C573B71-0F05-4C17-A09F-72B5F9282DAD}"/>
    <dgm:cxn modelId="{7060754C-239F-4859-BA1E-59C1EC44AFFB}" srcId="{74C1822E-51B7-4968-916E-1BFD9DB336E9}" destId="{DF3ECA64-D23B-4760-8219-D7958C9E4333}" srcOrd="0" destOrd="0" parTransId="{2CE814D8-D92E-4842-8508-786BCFAEA797}" sibTransId="{5C5EB948-FC10-4836-BF13-596A402F157C}"/>
    <dgm:cxn modelId="{DD72AB4C-1B00-415D-A3DE-71D2D0AB6E5A}" type="presOf" srcId="{6032F79B-3E36-4D2A-AA6E-900457713D97}" destId="{524A8865-A80B-4D4C-A6D9-7042FF0D867F}" srcOrd="0" destOrd="2" presId="urn:microsoft.com/office/officeart/2005/8/layout/chevron2"/>
    <dgm:cxn modelId="{4D68744F-43FB-403C-B347-2DE94B038875}" type="presOf" srcId="{76586F60-8D6F-48D0-BD98-1E6FB074CE8D}" destId="{F038C2C9-59BB-4FAD-882A-33EEF910C27A}" srcOrd="0" destOrd="1" presId="urn:microsoft.com/office/officeart/2005/8/layout/chevron2"/>
    <dgm:cxn modelId="{95E14D51-4DA7-4D20-9C78-8D80ACBA0446}" srcId="{DF3ECA64-D23B-4760-8219-D7958C9E4333}" destId="{03F2695F-9A2B-4FE1-8C90-355DD1F4D071}" srcOrd="0" destOrd="0" parTransId="{B9845E93-D367-4CFC-A9C6-0FC8F1D24F75}" sibTransId="{6DAE20A9-1912-4A9F-B047-D3CBDEF05774}"/>
    <dgm:cxn modelId="{493E2C72-B975-40B0-AF1A-B63AE375EACA}" type="presOf" srcId="{8DCFAF4E-CB2D-4704-9215-B22EA2F167E0}" destId="{F038C2C9-59BB-4FAD-882A-33EEF910C27A}" srcOrd="0" destOrd="3" presId="urn:microsoft.com/office/officeart/2005/8/layout/chevron2"/>
    <dgm:cxn modelId="{36EC3F53-5555-4F44-B569-EB98D905F3F2}" type="presOf" srcId="{D86405A2-E17C-4176-8420-A2E0B8BE09BA}" destId="{4D5C5684-4B60-4392-93FB-385CC6053A49}" srcOrd="0" destOrd="0" presId="urn:microsoft.com/office/officeart/2005/8/layout/chevron2"/>
    <dgm:cxn modelId="{C61AD374-D4F3-4B01-8D42-EEB49AE08C27}" srcId="{33F3A73C-2D42-43A6-9026-8D05433D910E}" destId="{53BBF73A-0356-47A4-9C07-D1673926367F}" srcOrd="1" destOrd="0" parTransId="{033C9360-7D97-45A4-A6DC-5B40D96B3E05}" sibTransId="{2D777C69-4587-4082-97AF-90029DDE003F}"/>
    <dgm:cxn modelId="{00D61775-5172-4D16-A1BF-1C066B5AFB34}" srcId="{74C1822E-51B7-4968-916E-1BFD9DB336E9}" destId="{D86405A2-E17C-4176-8420-A2E0B8BE09BA}" srcOrd="2" destOrd="0" parTransId="{039B7CCD-F832-4B5C-A35F-88E027E0AB08}" sibTransId="{594F2588-91B7-487D-BAC4-507C5E7C548C}"/>
    <dgm:cxn modelId="{F6354959-6EF8-4A5A-A062-DFF61E6BC1EF}" type="presOf" srcId="{08D9E114-4A4A-42FF-B233-8EF6661C70DF}" destId="{524A8865-A80B-4D4C-A6D9-7042FF0D867F}" srcOrd="0" destOrd="1" presId="urn:microsoft.com/office/officeart/2005/8/layout/chevron2"/>
    <dgm:cxn modelId="{BD9DF782-CB0C-4A67-BF26-756EBCC0F204}" type="presOf" srcId="{91DC8F38-E453-4E71-947F-5252678C27BC}" destId="{F19F154B-A289-45B3-A0BF-CADAA989B66A}" srcOrd="0" destOrd="0" presId="urn:microsoft.com/office/officeart/2005/8/layout/chevron2"/>
    <dgm:cxn modelId="{21E9C691-525B-4AFB-A4C7-4C5F7E073A0A}" type="presOf" srcId="{FC90DCDE-F631-43A6-8EDD-AE17AD75271F}" destId="{F19F154B-A289-45B3-A0BF-CADAA989B66A}" srcOrd="0" destOrd="2" presId="urn:microsoft.com/office/officeart/2005/8/layout/chevron2"/>
    <dgm:cxn modelId="{9C85BF9F-18FA-4114-8DC6-9B54049B74A8}" srcId="{DF3ECA64-D23B-4760-8219-D7958C9E4333}" destId="{6032F79B-3E36-4D2A-AA6E-900457713D97}" srcOrd="2" destOrd="0" parTransId="{3FD14997-C28A-4016-88C4-8CF48C6488F2}" sibTransId="{B60C34B7-1562-435B-B421-2630DBF5BB7D}"/>
    <dgm:cxn modelId="{0464BDA9-5E75-4087-8A7F-D05395238406}" srcId="{D86405A2-E17C-4176-8420-A2E0B8BE09BA}" destId="{E73F7834-200E-4733-9E4F-DB0688036766}" srcOrd="2" destOrd="0" parTransId="{EFD3A65D-FA56-4D28-8AF7-B84F08C25747}" sibTransId="{71A55DC5-98CB-4DC1-95FE-8B7FA1CAA5A5}"/>
    <dgm:cxn modelId="{FE6523C6-A87D-4881-9DCA-A3C97FBC0A13}" srcId="{33F3A73C-2D42-43A6-9026-8D05433D910E}" destId="{FC90DCDE-F631-43A6-8EDD-AE17AD75271F}" srcOrd="2" destOrd="0" parTransId="{316B3D24-48D8-491F-84B2-27033BB80A58}" sibTransId="{18A3253F-E3A2-4549-8F23-286FE543AF48}"/>
    <dgm:cxn modelId="{BB9ED9CA-D495-4BC6-A2F7-A5C1507DAAA9}" type="presOf" srcId="{E73F7834-200E-4733-9E4F-DB0688036766}" destId="{F038C2C9-59BB-4FAD-882A-33EEF910C27A}" srcOrd="0" destOrd="2" presId="urn:microsoft.com/office/officeart/2005/8/layout/chevron2"/>
    <dgm:cxn modelId="{232520D1-492C-4F4C-9ECA-9D602CF93055}" type="presOf" srcId="{33F3A73C-2D42-43A6-9026-8D05433D910E}" destId="{B505DE4B-03C0-4FA0-A74F-DE790E6776C4}" srcOrd="0" destOrd="0" presId="urn:microsoft.com/office/officeart/2005/8/layout/chevron2"/>
    <dgm:cxn modelId="{D665D4DF-1730-4C95-BF78-E433F27B7F82}" srcId="{DF3ECA64-D23B-4760-8219-D7958C9E4333}" destId="{08D9E114-4A4A-42FF-B233-8EF6661C70DF}" srcOrd="1" destOrd="0" parTransId="{9ECF5F03-5D53-4A36-9A65-08A367DEBB29}" sibTransId="{C5989974-C3FF-4F84-9C0C-4FE6D6269343}"/>
    <dgm:cxn modelId="{362A12E4-11BB-4D40-8F42-71B63FEA35CC}" type="presOf" srcId="{03F2695F-9A2B-4FE1-8C90-355DD1F4D071}" destId="{524A8865-A80B-4D4C-A6D9-7042FF0D867F}" srcOrd="0" destOrd="0" presId="urn:microsoft.com/office/officeart/2005/8/layout/chevron2"/>
    <dgm:cxn modelId="{E58B12EA-B032-4610-9793-C064995C2CCA}" srcId="{D86405A2-E17C-4176-8420-A2E0B8BE09BA}" destId="{B3C04733-2FFA-4956-B3FD-C4D9DD66576C}" srcOrd="0" destOrd="0" parTransId="{88526B7E-DCA6-46C5-8A89-0FCBCB66CDB3}" sibTransId="{10CB109C-1AC7-4347-92CB-771EB7CDEAC5}"/>
    <dgm:cxn modelId="{D2EDEEF0-D7D8-4536-9A39-55D0B17DFB9C}" type="presOf" srcId="{74C1822E-51B7-4968-916E-1BFD9DB336E9}" destId="{99D9CA54-2604-4B53-AD7D-85A9072C5FA9}" srcOrd="0" destOrd="0" presId="urn:microsoft.com/office/officeart/2005/8/layout/chevron2"/>
    <dgm:cxn modelId="{E2E876F3-D48B-4957-A04F-426ED5195791}" srcId="{D86405A2-E17C-4176-8420-A2E0B8BE09BA}" destId="{76586F60-8D6F-48D0-BD98-1E6FB074CE8D}" srcOrd="1" destOrd="0" parTransId="{350BF44F-CDFA-4814-BA6A-CAE2D58F5A2A}" sibTransId="{BAF4A9F2-B686-4289-B140-2327F91658FC}"/>
    <dgm:cxn modelId="{908FD4FC-83DA-4AFB-895A-0A8423581BAB}" type="presOf" srcId="{B3C04733-2FFA-4956-B3FD-C4D9DD66576C}" destId="{F038C2C9-59BB-4FAD-882A-33EEF910C27A}" srcOrd="0" destOrd="0" presId="urn:microsoft.com/office/officeart/2005/8/layout/chevron2"/>
    <dgm:cxn modelId="{548A0B48-5E4B-4B21-B26D-15415A60F7BF}" type="presParOf" srcId="{99D9CA54-2604-4B53-AD7D-85A9072C5FA9}" destId="{B86F313E-5A2C-45DB-BA42-8F63E66709F0}" srcOrd="0" destOrd="0" presId="urn:microsoft.com/office/officeart/2005/8/layout/chevron2"/>
    <dgm:cxn modelId="{6C1DEFB2-2970-4CC5-9940-5A3CB4B38582}" type="presParOf" srcId="{B86F313E-5A2C-45DB-BA42-8F63E66709F0}" destId="{B4855757-474D-4000-B57F-A0308A7B6E6E}" srcOrd="0" destOrd="0" presId="urn:microsoft.com/office/officeart/2005/8/layout/chevron2"/>
    <dgm:cxn modelId="{E725A68C-880D-4B24-9F61-121DFBB6093A}" type="presParOf" srcId="{B86F313E-5A2C-45DB-BA42-8F63E66709F0}" destId="{524A8865-A80B-4D4C-A6D9-7042FF0D867F}" srcOrd="1" destOrd="0" presId="urn:microsoft.com/office/officeart/2005/8/layout/chevron2"/>
    <dgm:cxn modelId="{DE1AB1C0-6910-418C-994B-AD6F720E8273}" type="presParOf" srcId="{99D9CA54-2604-4B53-AD7D-85A9072C5FA9}" destId="{21E7C43B-58FE-4368-9B67-71954497D872}" srcOrd="1" destOrd="0" presId="urn:microsoft.com/office/officeart/2005/8/layout/chevron2"/>
    <dgm:cxn modelId="{B72CF384-FE08-4238-A377-EBBC6354B11A}" type="presParOf" srcId="{99D9CA54-2604-4B53-AD7D-85A9072C5FA9}" destId="{241A3F20-644C-4ED8-9C70-9E5BDF9F8BFA}" srcOrd="2" destOrd="0" presId="urn:microsoft.com/office/officeart/2005/8/layout/chevron2"/>
    <dgm:cxn modelId="{C20DC7F4-16B0-4BB5-B75D-C210C86E860C}" type="presParOf" srcId="{241A3F20-644C-4ED8-9C70-9E5BDF9F8BFA}" destId="{B505DE4B-03C0-4FA0-A74F-DE790E6776C4}" srcOrd="0" destOrd="0" presId="urn:microsoft.com/office/officeart/2005/8/layout/chevron2"/>
    <dgm:cxn modelId="{F1C7347A-061B-4422-9D33-95F6BB4A3F9E}" type="presParOf" srcId="{241A3F20-644C-4ED8-9C70-9E5BDF9F8BFA}" destId="{F19F154B-A289-45B3-A0BF-CADAA989B66A}" srcOrd="1" destOrd="0" presId="urn:microsoft.com/office/officeart/2005/8/layout/chevron2"/>
    <dgm:cxn modelId="{4F76052E-C782-49F0-B8D2-68BA066B9D86}" type="presParOf" srcId="{99D9CA54-2604-4B53-AD7D-85A9072C5FA9}" destId="{1040E929-FB69-45E1-BF12-C583DEABCE23}" srcOrd="3" destOrd="0" presId="urn:microsoft.com/office/officeart/2005/8/layout/chevron2"/>
    <dgm:cxn modelId="{1FCE8868-1ECD-4233-BDB3-F0AED7575FB8}" type="presParOf" srcId="{99D9CA54-2604-4B53-AD7D-85A9072C5FA9}" destId="{8D75AF9A-4FC2-4536-955D-56FFFB19B6F3}" srcOrd="4" destOrd="0" presId="urn:microsoft.com/office/officeart/2005/8/layout/chevron2"/>
    <dgm:cxn modelId="{B28C3760-0AD4-4136-B6C2-8F297F242CEE}" type="presParOf" srcId="{8D75AF9A-4FC2-4536-955D-56FFFB19B6F3}" destId="{4D5C5684-4B60-4392-93FB-385CC6053A49}" srcOrd="0" destOrd="0" presId="urn:microsoft.com/office/officeart/2005/8/layout/chevron2"/>
    <dgm:cxn modelId="{691B9874-23F4-48D6-886A-0D80859100CB}" type="presParOf" srcId="{8D75AF9A-4FC2-4536-955D-56FFFB19B6F3}" destId="{F038C2C9-59BB-4FAD-882A-33EEF910C27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55757-474D-4000-B57F-A0308A7B6E6E}">
      <dsp:nvSpPr>
        <dsp:cNvPr id="0" name=""/>
        <dsp:cNvSpPr/>
      </dsp:nvSpPr>
      <dsp:spPr>
        <a:xfrm rot="5400000">
          <a:off x="-210201" y="210821"/>
          <a:ext cx="1401344" cy="98094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Summer 2020</a:t>
          </a:r>
        </a:p>
      </dsp:txBody>
      <dsp:txXfrm rot="-5400000">
        <a:off x="1" y="491091"/>
        <a:ext cx="980941" cy="420403"/>
      </dsp:txXfrm>
    </dsp:sp>
    <dsp:sp modelId="{524A8865-A80B-4D4C-A6D9-7042FF0D867F}">
      <dsp:nvSpPr>
        <dsp:cNvPr id="0" name=""/>
        <dsp:cNvSpPr/>
      </dsp:nvSpPr>
      <dsp:spPr>
        <a:xfrm rot="5400000">
          <a:off x="4355513" y="-3373952"/>
          <a:ext cx="910874" cy="766001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 SE MK Local Stakeholder Group meeting June 2020 (comments received from LSG group </a:t>
          </a:r>
          <a:r>
            <a:rPr lang="en-GB" sz="1200" kern="1200" dirty="0" err="1"/>
            <a:t>memebrs</a:t>
          </a:r>
          <a:r>
            <a:rPr lang="en-GB" sz="1200" kern="1200" dirty="0"/>
            <a:t>)</a:t>
          </a:r>
        </a:p>
        <a:p>
          <a:pPr marL="114300" lvl="1" indent="-114300" algn="l" defTabSz="533400">
            <a:lnSpc>
              <a:spcPct val="90000"/>
            </a:lnSpc>
            <a:spcBef>
              <a:spcPct val="0"/>
            </a:spcBef>
            <a:spcAft>
              <a:spcPct val="15000"/>
            </a:spcAft>
            <a:buChar char="•"/>
          </a:pPr>
          <a:r>
            <a:rPr lang="en-GB" sz="1200" kern="1200" dirty="0"/>
            <a:t>Discussions with the developer group continue on concept and layout related matters (to the extent possible without the Transport Study findings) and on the principle and content of a Framework Agreement.</a:t>
          </a:r>
        </a:p>
        <a:p>
          <a:pPr marL="114300" lvl="1" indent="-114300" algn="l" defTabSz="533400">
            <a:lnSpc>
              <a:spcPct val="90000"/>
            </a:lnSpc>
            <a:spcBef>
              <a:spcPct val="0"/>
            </a:spcBef>
            <a:spcAft>
              <a:spcPct val="15000"/>
            </a:spcAft>
            <a:buChar char="•"/>
          </a:pPr>
          <a:r>
            <a:rPr lang="en-GB" sz="1200" kern="1200" dirty="0"/>
            <a:t>Planning CAG workshop August 2020 and invitation for comments from wider public on matters raised</a:t>
          </a:r>
        </a:p>
      </dsp:txBody>
      <dsp:txXfrm rot="-5400000">
        <a:off x="980942" y="45084"/>
        <a:ext cx="7615553" cy="821944"/>
      </dsp:txXfrm>
    </dsp:sp>
    <dsp:sp modelId="{B505DE4B-03C0-4FA0-A74F-DE790E6776C4}">
      <dsp:nvSpPr>
        <dsp:cNvPr id="0" name=""/>
        <dsp:cNvSpPr/>
      </dsp:nvSpPr>
      <dsp:spPr>
        <a:xfrm rot="5400000">
          <a:off x="-210201" y="1415209"/>
          <a:ext cx="1401344" cy="980941"/>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Autumn 2020</a:t>
          </a:r>
          <a:endParaRPr lang="en-GB" sz="1400" kern="1200" baseline="0" dirty="0"/>
        </a:p>
      </dsp:txBody>
      <dsp:txXfrm rot="-5400000">
        <a:off x="1" y="1695479"/>
        <a:ext cx="980941" cy="420403"/>
      </dsp:txXfrm>
    </dsp:sp>
    <dsp:sp modelId="{F19F154B-A289-45B3-A0BF-CADAA989B66A}">
      <dsp:nvSpPr>
        <dsp:cNvPr id="0" name=""/>
        <dsp:cNvSpPr/>
      </dsp:nvSpPr>
      <dsp:spPr>
        <a:xfrm rot="5400000">
          <a:off x="4355513" y="-2169564"/>
          <a:ext cx="910874" cy="7660018"/>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Further meetings with developers </a:t>
          </a:r>
        </a:p>
        <a:p>
          <a:pPr marL="114300" lvl="1" indent="-114300" algn="l" defTabSz="533400">
            <a:lnSpc>
              <a:spcPct val="90000"/>
            </a:lnSpc>
            <a:spcBef>
              <a:spcPct val="0"/>
            </a:spcBef>
            <a:spcAft>
              <a:spcPct val="15000"/>
            </a:spcAft>
            <a:buChar char="•"/>
          </a:pPr>
          <a:r>
            <a:rPr lang="en-GB" sz="1200" kern="1200" dirty="0"/>
            <a:t>Planning CAG workshop November 2020 on Public Transport and Social Infrastructure</a:t>
          </a:r>
        </a:p>
        <a:p>
          <a:pPr marL="114300" lvl="1" indent="-114300" algn="l" defTabSz="533400">
            <a:lnSpc>
              <a:spcPct val="90000"/>
            </a:lnSpc>
            <a:spcBef>
              <a:spcPct val="0"/>
            </a:spcBef>
            <a:spcAft>
              <a:spcPct val="15000"/>
            </a:spcAft>
            <a:buChar char="•"/>
          </a:pPr>
          <a:r>
            <a:rPr lang="en-GB" sz="1200" kern="1200" dirty="0"/>
            <a:t>Meeting with LSG, MK South Group</a:t>
          </a:r>
        </a:p>
      </dsp:txBody>
      <dsp:txXfrm rot="-5400000">
        <a:off x="980942" y="1249472"/>
        <a:ext cx="7615553" cy="821944"/>
      </dsp:txXfrm>
    </dsp:sp>
    <dsp:sp modelId="{4D5C5684-4B60-4392-93FB-385CC6053A49}">
      <dsp:nvSpPr>
        <dsp:cNvPr id="0" name=""/>
        <dsp:cNvSpPr/>
      </dsp:nvSpPr>
      <dsp:spPr>
        <a:xfrm rot="5400000">
          <a:off x="-210201" y="2619597"/>
          <a:ext cx="1401344" cy="980941"/>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Upcoming events</a:t>
          </a:r>
        </a:p>
      </dsp:txBody>
      <dsp:txXfrm rot="-5400000">
        <a:off x="1" y="2899867"/>
        <a:ext cx="980941" cy="420403"/>
      </dsp:txXfrm>
    </dsp:sp>
    <dsp:sp modelId="{F038C2C9-59BB-4FAD-882A-33EEF910C27A}">
      <dsp:nvSpPr>
        <dsp:cNvPr id="0" name=""/>
        <dsp:cNvSpPr/>
      </dsp:nvSpPr>
      <dsp:spPr>
        <a:xfrm rot="5400000">
          <a:off x="4355513" y="-965176"/>
          <a:ext cx="910874" cy="7660018"/>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Draft SE SUE SPD to be presented to Planning CAG on the 9</a:t>
          </a:r>
          <a:r>
            <a:rPr lang="en-GB" sz="1200" kern="1200" baseline="30000" dirty="0"/>
            <a:t>th</a:t>
          </a:r>
          <a:r>
            <a:rPr lang="en-GB" sz="1200" kern="1200" dirty="0"/>
            <a:t> December 2020</a:t>
          </a:r>
        </a:p>
        <a:p>
          <a:pPr marL="114300" lvl="1" indent="-114300" algn="l" defTabSz="533400">
            <a:lnSpc>
              <a:spcPct val="90000"/>
            </a:lnSpc>
            <a:spcBef>
              <a:spcPct val="0"/>
            </a:spcBef>
            <a:spcAft>
              <a:spcPct val="15000"/>
            </a:spcAft>
            <a:buChar char="•"/>
          </a:pPr>
          <a:r>
            <a:rPr lang="en-GB" sz="1200" kern="1200" dirty="0"/>
            <a:t>Draft SPD to be taken to Delegated Decision meeting in January 2020</a:t>
          </a:r>
        </a:p>
        <a:p>
          <a:pPr marL="114300" lvl="1" indent="-114300" algn="l" defTabSz="533400">
            <a:lnSpc>
              <a:spcPct val="90000"/>
            </a:lnSpc>
            <a:spcBef>
              <a:spcPct val="0"/>
            </a:spcBef>
            <a:spcAft>
              <a:spcPct val="15000"/>
            </a:spcAft>
            <a:buChar char="•"/>
          </a:pPr>
          <a:r>
            <a:rPr lang="en-GB" sz="1200" kern="1200" dirty="0"/>
            <a:t>Consultation on the draft SPD in February 2021.  </a:t>
          </a:r>
        </a:p>
        <a:p>
          <a:pPr marL="114300" lvl="1" indent="-114300" algn="l" defTabSz="533400">
            <a:lnSpc>
              <a:spcPct val="90000"/>
            </a:lnSpc>
            <a:spcBef>
              <a:spcPct val="0"/>
            </a:spcBef>
            <a:spcAft>
              <a:spcPct val="15000"/>
            </a:spcAft>
            <a:buChar char="•"/>
          </a:pPr>
          <a:r>
            <a:rPr lang="en-GB" sz="1200" kern="1200" dirty="0"/>
            <a:t>It is anticipated that the SPD will be adopted in Summer 2021.</a:t>
          </a:r>
        </a:p>
      </dsp:txBody>
      <dsp:txXfrm rot="-5400000">
        <a:off x="980942" y="2453860"/>
        <a:ext cx="7615553" cy="8219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CC80A-3984-493D-8CA6-E97BA240F67C}" type="datetimeFigureOut">
              <a:rPr lang="en-GB" smtClean="0"/>
              <a:t>20/11/2020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90BD6-2AB5-47EE-B0A7-276FEB56C3E1}" type="slidenum">
              <a:rPr lang="en-GB" smtClean="0"/>
              <a:t>‹#›</a:t>
            </a:fld>
            <a:endParaRPr lang="en-GB"/>
          </a:p>
        </p:txBody>
      </p:sp>
    </p:spTree>
    <p:extLst>
      <p:ext uri="{BB962C8B-B14F-4D97-AF65-F5344CB8AC3E}">
        <p14:creationId xmlns:p14="http://schemas.microsoft.com/office/powerpoint/2010/main" val="54379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D90BD6-2AB5-47EE-B0A7-276FEB56C3E1}" type="slidenum">
              <a:rPr lang="en-GB" smtClean="0"/>
              <a:t>1</a:t>
            </a:fld>
            <a:endParaRPr lang="en-GB"/>
          </a:p>
        </p:txBody>
      </p:sp>
    </p:spTree>
    <p:extLst>
      <p:ext uri="{BB962C8B-B14F-4D97-AF65-F5344CB8AC3E}">
        <p14:creationId xmlns:p14="http://schemas.microsoft.com/office/powerpoint/2010/main" val="157145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D90BD6-2AB5-47EE-B0A7-276FEB56C3E1}" type="slidenum">
              <a:rPr lang="en-GB" smtClean="0"/>
              <a:t>3</a:t>
            </a:fld>
            <a:endParaRPr lang="en-GB"/>
          </a:p>
        </p:txBody>
      </p:sp>
    </p:spTree>
    <p:extLst>
      <p:ext uri="{BB962C8B-B14F-4D97-AF65-F5344CB8AC3E}">
        <p14:creationId xmlns:p14="http://schemas.microsoft.com/office/powerpoint/2010/main" val="417498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D90BD6-2AB5-47EE-B0A7-276FEB56C3E1}" type="slidenum">
              <a:rPr lang="en-GB" smtClean="0"/>
              <a:t>4</a:t>
            </a:fld>
            <a:endParaRPr lang="en-GB"/>
          </a:p>
        </p:txBody>
      </p:sp>
    </p:spTree>
    <p:extLst>
      <p:ext uri="{BB962C8B-B14F-4D97-AF65-F5344CB8AC3E}">
        <p14:creationId xmlns:p14="http://schemas.microsoft.com/office/powerpoint/2010/main" val="382633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heading to each of the 3 responses: Composite Response 1: Strategic Movement, pedestrian/cycle and open space network and buffers</a:t>
            </a:r>
          </a:p>
        </p:txBody>
      </p:sp>
      <p:sp>
        <p:nvSpPr>
          <p:cNvPr id="4" name="Slide Number Placeholder 3"/>
          <p:cNvSpPr>
            <a:spLocks noGrp="1"/>
          </p:cNvSpPr>
          <p:nvPr>
            <p:ph type="sldNum" sz="quarter" idx="5"/>
          </p:nvPr>
        </p:nvSpPr>
        <p:spPr/>
        <p:txBody>
          <a:bodyPr/>
          <a:lstStyle/>
          <a:p>
            <a:fld id="{FFD90BD6-2AB5-47EE-B0A7-276FEB56C3E1}" type="slidenum">
              <a:rPr lang="en-GB" smtClean="0"/>
              <a:t>7</a:t>
            </a:fld>
            <a:endParaRPr lang="en-GB"/>
          </a:p>
        </p:txBody>
      </p:sp>
    </p:spTree>
    <p:extLst>
      <p:ext uri="{BB962C8B-B14F-4D97-AF65-F5344CB8AC3E}">
        <p14:creationId xmlns:p14="http://schemas.microsoft.com/office/powerpoint/2010/main" val="105191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213216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10540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76486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23074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4A320C-CAE6-4848-B24C-27362245504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156440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4A320C-CAE6-4848-B24C-27362245504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160203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4A320C-CAE6-4848-B24C-273622455045}" type="datetimeFigureOut">
              <a:rPr lang="en-GB" smtClean="0"/>
              <a:t>20/11/2020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85051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4A320C-CAE6-4848-B24C-273622455045}" type="datetimeFigureOut">
              <a:rPr lang="en-GB" smtClean="0"/>
              <a:t>20/11/2020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2852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A320C-CAE6-4848-B24C-273622455045}" type="datetimeFigureOut">
              <a:rPr lang="en-GB" smtClean="0"/>
              <a:t>20/11/2020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42620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A320C-CAE6-4848-B24C-27362245504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246173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A320C-CAE6-4848-B24C-27362245504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27564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9F4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F4A320C-CAE6-4848-B24C-273622455045}" type="datetimeFigureOut">
              <a:rPr lang="en-GB" smtClean="0"/>
              <a:t>20/11/2020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4EB346-664C-4891-A06E-673D00E949FA}" type="slidenum">
              <a:rPr lang="en-GB" smtClean="0"/>
              <a:t>‹#›</a:t>
            </a:fld>
            <a:endParaRPr lang="en-GB"/>
          </a:p>
        </p:txBody>
      </p:sp>
    </p:spTree>
    <p:extLst>
      <p:ext uri="{BB962C8B-B14F-4D97-AF65-F5344CB8AC3E}">
        <p14:creationId xmlns:p14="http://schemas.microsoft.com/office/powerpoint/2010/main" val="16309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grpSp>
        <p:nvGrpSpPr>
          <p:cNvPr id="6" name="Group 8"/>
          <p:cNvGrpSpPr>
            <a:grpSpLocks noChangeAspect="1"/>
          </p:cNvGrpSpPr>
          <p:nvPr/>
        </p:nvGrpSpPr>
        <p:grpSpPr bwMode="auto">
          <a:xfrm>
            <a:off x="238682" y="295462"/>
            <a:ext cx="8784976" cy="1152128"/>
            <a:chOff x="1190" y="1833"/>
            <a:chExt cx="4136" cy="330"/>
          </a:xfrm>
        </p:grpSpPr>
        <p:sp>
          <p:nvSpPr>
            <p:cNvPr id="7"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TextBox 8"/>
          <p:cNvSpPr txBox="1"/>
          <p:nvPr/>
        </p:nvSpPr>
        <p:spPr>
          <a:xfrm>
            <a:off x="971600" y="339502"/>
            <a:ext cx="6912768" cy="523220"/>
          </a:xfrm>
          <a:prstGeom prst="rect">
            <a:avLst/>
          </a:prstGeom>
          <a:noFill/>
        </p:spPr>
        <p:txBody>
          <a:bodyPr wrap="square" rtlCol="0">
            <a:spAutoFit/>
          </a:bodyPr>
          <a:lstStyle/>
          <a:p>
            <a:r>
              <a:rPr lang="en-GB" sz="1400" b="1" dirty="0"/>
              <a:t>SEMK Local Stakeholder Group </a:t>
            </a:r>
            <a:endParaRPr lang="en-GB" sz="1400" dirty="0"/>
          </a:p>
          <a:p>
            <a:r>
              <a:rPr lang="en-GB" sz="1400" b="1" dirty="0"/>
              <a:t>16:00-17:00 , Monday 16</a:t>
            </a:r>
            <a:r>
              <a:rPr lang="en-GB" sz="1400" b="1" baseline="30000" dirty="0"/>
              <a:t>th</a:t>
            </a:r>
            <a:r>
              <a:rPr lang="en-GB" sz="1400" b="1" dirty="0"/>
              <a:t> November 2020</a:t>
            </a:r>
            <a:r>
              <a:rPr lang="en-GB" sz="1400" dirty="0"/>
              <a:t> </a:t>
            </a:r>
            <a:r>
              <a:rPr lang="en-GB" sz="1400" b="1" dirty="0"/>
              <a:t>Virtual meeting via Microsoft Teams</a:t>
            </a:r>
          </a:p>
        </p:txBody>
      </p:sp>
      <p:graphicFrame>
        <p:nvGraphicFramePr>
          <p:cNvPr id="2" name="Table 1">
            <a:extLst>
              <a:ext uri="{FF2B5EF4-FFF2-40B4-BE49-F238E27FC236}">
                <a16:creationId xmlns:a16="http://schemas.microsoft.com/office/drawing/2014/main" id="{F8E93419-E1D2-4B58-AED4-98C8C99CCC7E}"/>
              </a:ext>
            </a:extLst>
          </p:cNvPr>
          <p:cNvGraphicFramePr>
            <a:graphicFrameLocks noGrp="1"/>
          </p:cNvGraphicFramePr>
          <p:nvPr>
            <p:extLst>
              <p:ext uri="{D42A27DB-BD31-4B8C-83A1-F6EECF244321}">
                <p14:modId xmlns:p14="http://schemas.microsoft.com/office/powerpoint/2010/main" val="3166795794"/>
              </p:ext>
            </p:extLst>
          </p:nvPr>
        </p:nvGraphicFramePr>
        <p:xfrm>
          <a:off x="683568" y="1954092"/>
          <a:ext cx="6336704" cy="2489385"/>
        </p:xfrm>
        <a:graphic>
          <a:graphicData uri="http://schemas.openxmlformats.org/drawingml/2006/table">
            <a:tbl>
              <a:tblPr firstRow="1" firstCol="1">
                <a:tableStyleId>{306799F8-075E-4A3A-A7F6-7FBC6576F1A4}</a:tableStyleId>
              </a:tblPr>
              <a:tblGrid>
                <a:gridCol w="4963503">
                  <a:extLst>
                    <a:ext uri="{9D8B030D-6E8A-4147-A177-3AD203B41FA5}">
                      <a16:colId xmlns:a16="http://schemas.microsoft.com/office/drawing/2014/main" val="208774940"/>
                    </a:ext>
                  </a:extLst>
                </a:gridCol>
                <a:gridCol w="1373201">
                  <a:extLst>
                    <a:ext uri="{9D8B030D-6E8A-4147-A177-3AD203B41FA5}">
                      <a16:colId xmlns:a16="http://schemas.microsoft.com/office/drawing/2014/main" val="1151279410"/>
                    </a:ext>
                  </a:extLst>
                </a:gridCol>
              </a:tblGrid>
              <a:tr h="226308">
                <a:tc>
                  <a:txBody>
                    <a:bodyPr/>
                    <a:lstStyle/>
                    <a:p>
                      <a:pPr>
                        <a:spcAft>
                          <a:spcPts val="0"/>
                        </a:spcAft>
                      </a:pPr>
                      <a:r>
                        <a:rPr lang="en-GB" sz="1200" dirty="0">
                          <a:effectLst/>
                        </a:rPr>
                        <a:t> Agenda</a:t>
                      </a:r>
                      <a:endParaRPr lang="en-GB"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Time</a:t>
                      </a:r>
                      <a:endParaRPr lang="en-GB"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642299"/>
                  </a:ext>
                </a:extLst>
              </a:tr>
              <a:tr h="226308">
                <a:tc>
                  <a:txBody>
                    <a:bodyPr/>
                    <a:lstStyle/>
                    <a:p>
                      <a:pPr>
                        <a:spcAft>
                          <a:spcPts val="0"/>
                        </a:spcAft>
                      </a:pPr>
                      <a:r>
                        <a:rPr lang="en-GB" sz="1200">
                          <a:effectLst/>
                        </a:rPr>
                        <a:t>Item 1. Housekeeping and Introductions</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2 min</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63972"/>
                  </a:ext>
                </a:extLst>
              </a:tr>
              <a:tr h="452615">
                <a:tc>
                  <a:txBody>
                    <a:bodyPr/>
                    <a:lstStyle/>
                    <a:p>
                      <a:pPr>
                        <a:spcAft>
                          <a:spcPts val="0"/>
                        </a:spcAft>
                      </a:pPr>
                      <a:r>
                        <a:rPr lang="en-GB" sz="1200" dirty="0">
                          <a:effectLst/>
                        </a:rPr>
                        <a:t>Item 2. Approval of amended Terms of reference and Minutes from  22/06/2020 (previously circulated)</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1 min</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226230"/>
                  </a:ext>
                </a:extLst>
              </a:tr>
              <a:tr h="452615">
                <a:tc>
                  <a:txBody>
                    <a:bodyPr/>
                    <a:lstStyle/>
                    <a:p>
                      <a:pPr>
                        <a:spcAft>
                          <a:spcPts val="0"/>
                        </a:spcAft>
                      </a:pPr>
                      <a:r>
                        <a:rPr lang="en-GB" sz="1200" dirty="0">
                          <a:effectLst/>
                        </a:rPr>
                        <a:t>Item 3. South East MK Development Framework -timeline of recent events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2 min</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990064"/>
                  </a:ext>
                </a:extLst>
              </a:tr>
              <a:tr h="452615">
                <a:tc>
                  <a:txBody>
                    <a:bodyPr/>
                    <a:lstStyle/>
                    <a:p>
                      <a:pPr>
                        <a:spcAft>
                          <a:spcPts val="0"/>
                        </a:spcAft>
                      </a:pPr>
                      <a:r>
                        <a:rPr lang="en-GB" sz="1200" dirty="0">
                          <a:effectLst/>
                        </a:rPr>
                        <a:t>Item 4. Overview of options presented at Planning CAG workshop (Matthew Clarke)</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5 min</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0995557"/>
                  </a:ext>
                </a:extLst>
              </a:tr>
              <a:tr h="226308">
                <a:tc>
                  <a:txBody>
                    <a:bodyPr/>
                    <a:lstStyle/>
                    <a:p>
                      <a:pPr>
                        <a:spcAft>
                          <a:spcPts val="0"/>
                        </a:spcAft>
                      </a:pPr>
                      <a:r>
                        <a:rPr lang="en-GB" sz="1200" dirty="0">
                          <a:effectLst/>
                        </a:rPr>
                        <a:t>Item 5. Question and Answer Session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40 min</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76972"/>
                  </a:ext>
                </a:extLst>
              </a:tr>
              <a:tr h="226308">
                <a:tc>
                  <a:txBody>
                    <a:bodyPr/>
                    <a:lstStyle/>
                    <a:p>
                      <a:pPr>
                        <a:spcAft>
                          <a:spcPts val="0"/>
                        </a:spcAft>
                      </a:pPr>
                      <a:r>
                        <a:rPr lang="en-GB" sz="1200" dirty="0">
                          <a:effectLst/>
                        </a:rPr>
                        <a:t>Item 6 Next Steps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5 min</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5144432"/>
                  </a:ext>
                </a:extLst>
              </a:tr>
              <a:tr h="226308">
                <a:tc>
                  <a:txBody>
                    <a:bodyPr/>
                    <a:lstStyle/>
                    <a:p>
                      <a:pPr>
                        <a:spcAft>
                          <a:spcPts val="0"/>
                        </a:spcAft>
                      </a:pPr>
                      <a:r>
                        <a:rPr lang="en-GB" sz="1200">
                          <a:effectLst/>
                        </a:rPr>
                        <a:t>Item 7. </a:t>
                      </a:r>
                      <a:r>
                        <a:rPr lang="en-GB" sz="1200" dirty="0">
                          <a:effectLst/>
                        </a:rPr>
                        <a:t>A.O.B</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5 min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0762964"/>
                  </a:ext>
                </a:extLst>
              </a:tr>
            </a:tbl>
          </a:graphicData>
        </a:graphic>
      </p:graphicFrame>
    </p:spTree>
    <p:extLst>
      <p:ext uri="{BB962C8B-B14F-4D97-AF65-F5344CB8AC3E}">
        <p14:creationId xmlns:p14="http://schemas.microsoft.com/office/powerpoint/2010/main" val="325090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EAA879DC-BB1D-4D29-905C-536F08F0829D}"/>
              </a:ext>
            </a:extLst>
          </p:cNvPr>
          <p:cNvGrpSpPr>
            <a:grpSpLocks noChangeAspect="1"/>
          </p:cNvGrpSpPr>
          <p:nvPr/>
        </p:nvGrpSpPr>
        <p:grpSpPr bwMode="auto">
          <a:xfrm>
            <a:off x="251520" y="264046"/>
            <a:ext cx="6120680" cy="936105"/>
            <a:chOff x="1190" y="1833"/>
            <a:chExt cx="4136" cy="330"/>
          </a:xfrm>
        </p:grpSpPr>
        <p:sp>
          <p:nvSpPr>
            <p:cNvPr id="5" name="AutoShape 7">
              <a:extLst>
                <a:ext uri="{FF2B5EF4-FFF2-40B4-BE49-F238E27FC236}">
                  <a16:creationId xmlns:a16="http://schemas.microsoft.com/office/drawing/2014/main" id="{102CD60D-981D-47FB-B1A6-90B5F921830B}"/>
                </a:ext>
              </a:extLst>
            </p:cNvPr>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EB0A6766-D3A3-4A4C-AA46-3605D22ECA8B}"/>
                </a:ext>
              </a:extLst>
            </p:cNvPr>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80390029-4D26-4CBF-9304-3E5CC80D57DE}"/>
              </a:ext>
            </a:extLst>
          </p:cNvPr>
          <p:cNvSpPr>
            <a:spLocks noGrp="1"/>
          </p:cNvSpPr>
          <p:nvPr>
            <p:ph type="title"/>
          </p:nvPr>
        </p:nvSpPr>
        <p:spPr/>
        <p:txBody>
          <a:bodyPr>
            <a:normAutofit/>
          </a:bodyPr>
          <a:lstStyle/>
          <a:p>
            <a:pPr algn="l"/>
            <a:r>
              <a:rPr lang="en-GB" sz="1600" dirty="0"/>
              <a:t>South East MK Development Framework -timeline of events</a:t>
            </a:r>
          </a:p>
        </p:txBody>
      </p:sp>
      <p:sp>
        <p:nvSpPr>
          <p:cNvPr id="3" name="Content Placeholder 2">
            <a:extLst>
              <a:ext uri="{FF2B5EF4-FFF2-40B4-BE49-F238E27FC236}">
                <a16:creationId xmlns:a16="http://schemas.microsoft.com/office/drawing/2014/main" id="{13491DA6-75D0-436D-A943-7EE58A7DE68F}"/>
              </a:ext>
            </a:extLst>
          </p:cNvPr>
          <p:cNvSpPr>
            <a:spLocks noGrp="1"/>
          </p:cNvSpPr>
          <p:nvPr>
            <p:ph idx="1"/>
          </p:nvPr>
        </p:nvSpPr>
        <p:spPr/>
        <p:txBody>
          <a:bodyPr/>
          <a:lstStyle/>
          <a:p>
            <a:endParaRPr lang="en-GB" dirty="0"/>
          </a:p>
        </p:txBody>
      </p:sp>
      <p:graphicFrame>
        <p:nvGraphicFramePr>
          <p:cNvPr id="7" name="Diagram 6">
            <a:extLst>
              <a:ext uri="{FF2B5EF4-FFF2-40B4-BE49-F238E27FC236}">
                <a16:creationId xmlns:a16="http://schemas.microsoft.com/office/drawing/2014/main" id="{B7420CC9-19A2-4BB4-B664-C57A80F9CFD4}"/>
              </a:ext>
            </a:extLst>
          </p:cNvPr>
          <p:cNvGraphicFramePr/>
          <p:nvPr>
            <p:extLst>
              <p:ext uri="{D42A27DB-BD31-4B8C-83A1-F6EECF244321}">
                <p14:modId xmlns:p14="http://schemas.microsoft.com/office/powerpoint/2010/main" val="2318638296"/>
              </p:ext>
            </p:extLst>
          </p:nvPr>
        </p:nvGraphicFramePr>
        <p:xfrm>
          <a:off x="251520" y="987574"/>
          <a:ext cx="8640960" cy="3811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81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5205206" y="474807"/>
            <a:ext cx="2736304" cy="646331"/>
          </a:xfrm>
          <a:prstGeom prst="rect">
            <a:avLst/>
          </a:prstGeom>
          <a:noFill/>
        </p:spPr>
        <p:txBody>
          <a:bodyPr wrap="square" rtlCol="0">
            <a:spAutoFit/>
          </a:bodyPr>
          <a:lstStyle/>
          <a:p>
            <a:pPr algn="ctr"/>
            <a:r>
              <a:rPr lang="en-GB" b="1" dirty="0">
                <a:solidFill>
                  <a:schemeClr val="bg1"/>
                </a:solidFill>
              </a:rPr>
              <a:t>Unitary council </a:t>
            </a:r>
            <a:br>
              <a:rPr lang="en-GB" b="1" dirty="0">
                <a:solidFill>
                  <a:schemeClr val="bg1"/>
                </a:solidFill>
              </a:rPr>
            </a:br>
            <a:r>
              <a:rPr lang="en-GB" b="1" dirty="0">
                <a:solidFill>
                  <a:schemeClr val="bg1"/>
                </a:solidFill>
              </a:rPr>
              <a:t>delivering 250+ services</a:t>
            </a:r>
          </a:p>
        </p:txBody>
      </p:sp>
      <p:sp>
        <p:nvSpPr>
          <p:cNvPr id="20" name="TextBox 19"/>
          <p:cNvSpPr txBox="1"/>
          <p:nvPr/>
        </p:nvSpPr>
        <p:spPr>
          <a:xfrm>
            <a:off x="4781550" y="3720370"/>
            <a:ext cx="3598481" cy="646331"/>
          </a:xfrm>
          <a:prstGeom prst="rect">
            <a:avLst/>
          </a:prstGeom>
          <a:noFill/>
        </p:spPr>
        <p:txBody>
          <a:bodyPr wrap="square" rtlCol="0">
            <a:spAutoFit/>
          </a:bodyPr>
          <a:lstStyle/>
          <a:p>
            <a:pPr algn="ctr"/>
            <a:r>
              <a:rPr lang="en-GB" b="1" dirty="0">
                <a:solidFill>
                  <a:schemeClr val="bg1"/>
                </a:solidFill>
              </a:rPr>
              <a:t>Robust financial position despite rising demand for services</a:t>
            </a:r>
          </a:p>
        </p:txBody>
      </p:sp>
      <p:grpSp>
        <p:nvGrpSpPr>
          <p:cNvPr id="23" name="Group 22"/>
          <p:cNvGrpSpPr/>
          <p:nvPr/>
        </p:nvGrpSpPr>
        <p:grpSpPr>
          <a:xfrm>
            <a:off x="5584212" y="2004398"/>
            <a:ext cx="2095076" cy="783376"/>
            <a:chOff x="6256338" y="2471738"/>
            <a:chExt cx="1095375" cy="409575"/>
          </a:xfrm>
        </p:grpSpPr>
        <p:sp>
          <p:nvSpPr>
            <p:cNvPr id="24" name="AutoShape 3"/>
            <p:cNvSpPr>
              <a:spLocks noChangeAspect="1" noChangeArrowheads="1" noTextEdit="1"/>
            </p:cNvSpPr>
            <p:nvPr/>
          </p:nvSpPr>
          <p:spPr bwMode="auto">
            <a:xfrm>
              <a:off x="6256338" y="2471738"/>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
            <p:cNvSpPr>
              <a:spLocks noEditPoints="1"/>
            </p:cNvSpPr>
            <p:nvPr/>
          </p:nvSpPr>
          <p:spPr bwMode="auto">
            <a:xfrm>
              <a:off x="6256338" y="2471738"/>
              <a:ext cx="1095375" cy="311150"/>
            </a:xfrm>
            <a:custGeom>
              <a:avLst/>
              <a:gdLst>
                <a:gd name="T0" fmla="*/ 0 w 690"/>
                <a:gd name="T1" fmla="*/ 196 h 196"/>
                <a:gd name="T2" fmla="*/ 0 w 690"/>
                <a:gd name="T3" fmla="*/ 176 h 196"/>
                <a:gd name="T4" fmla="*/ 326 w 690"/>
                <a:gd name="T5" fmla="*/ 0 h 196"/>
                <a:gd name="T6" fmla="*/ 328 w 690"/>
                <a:gd name="T7" fmla="*/ 0 h 196"/>
                <a:gd name="T8" fmla="*/ 690 w 690"/>
                <a:gd name="T9" fmla="*/ 158 h 196"/>
                <a:gd name="T10" fmla="*/ 690 w 690"/>
                <a:gd name="T11" fmla="*/ 184 h 196"/>
                <a:gd name="T12" fmla="*/ 328 w 690"/>
                <a:gd name="T13" fmla="*/ 56 h 196"/>
                <a:gd name="T14" fmla="*/ 0 w 690"/>
                <a:gd name="T15" fmla="*/ 196 h 196"/>
                <a:gd name="T16" fmla="*/ 4 w 690"/>
                <a:gd name="T17" fmla="*/ 178 h 196"/>
                <a:gd name="T18" fmla="*/ 4 w 690"/>
                <a:gd name="T19" fmla="*/ 190 h 196"/>
                <a:gd name="T20" fmla="*/ 326 w 690"/>
                <a:gd name="T21" fmla="*/ 52 h 196"/>
                <a:gd name="T22" fmla="*/ 328 w 690"/>
                <a:gd name="T23" fmla="*/ 52 h 196"/>
                <a:gd name="T24" fmla="*/ 688 w 690"/>
                <a:gd name="T25" fmla="*/ 180 h 196"/>
                <a:gd name="T26" fmla="*/ 688 w 690"/>
                <a:gd name="T27" fmla="*/ 160 h 196"/>
                <a:gd name="T28" fmla="*/ 328 w 690"/>
                <a:gd name="T29" fmla="*/ 2 h 196"/>
                <a:gd name="T30" fmla="*/ 4 w 690"/>
                <a:gd name="T31" fmla="*/ 17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0" h="196">
                  <a:moveTo>
                    <a:pt x="0" y="196"/>
                  </a:moveTo>
                  <a:lnTo>
                    <a:pt x="0" y="176"/>
                  </a:lnTo>
                  <a:lnTo>
                    <a:pt x="326" y="0"/>
                  </a:lnTo>
                  <a:lnTo>
                    <a:pt x="328" y="0"/>
                  </a:lnTo>
                  <a:lnTo>
                    <a:pt x="690" y="158"/>
                  </a:lnTo>
                  <a:lnTo>
                    <a:pt x="690" y="184"/>
                  </a:lnTo>
                  <a:lnTo>
                    <a:pt x="328" y="56"/>
                  </a:lnTo>
                  <a:lnTo>
                    <a:pt x="0" y="196"/>
                  </a:lnTo>
                  <a:close/>
                  <a:moveTo>
                    <a:pt x="4" y="178"/>
                  </a:moveTo>
                  <a:lnTo>
                    <a:pt x="4" y="190"/>
                  </a:lnTo>
                  <a:lnTo>
                    <a:pt x="326" y="52"/>
                  </a:lnTo>
                  <a:lnTo>
                    <a:pt x="328" y="52"/>
                  </a:lnTo>
                  <a:lnTo>
                    <a:pt x="688" y="180"/>
                  </a:lnTo>
                  <a:lnTo>
                    <a:pt x="688" y="160"/>
                  </a:lnTo>
                  <a:lnTo>
                    <a:pt x="328" y="2"/>
                  </a:lnTo>
                  <a:lnTo>
                    <a:pt x="4" y="17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6"/>
            <p:cNvSpPr>
              <a:spLocks noEditPoints="1"/>
            </p:cNvSpPr>
            <p:nvPr/>
          </p:nvSpPr>
          <p:spPr bwMode="auto">
            <a:xfrm>
              <a:off x="6256338" y="2608263"/>
              <a:ext cx="1095375" cy="225425"/>
            </a:xfrm>
            <a:custGeom>
              <a:avLst/>
              <a:gdLst>
                <a:gd name="T0" fmla="*/ 0 w 690"/>
                <a:gd name="T1" fmla="*/ 142 h 142"/>
                <a:gd name="T2" fmla="*/ 0 w 690"/>
                <a:gd name="T3" fmla="*/ 120 h 142"/>
                <a:gd name="T4" fmla="*/ 2 w 690"/>
                <a:gd name="T5" fmla="*/ 120 h 142"/>
                <a:gd name="T6" fmla="*/ 326 w 690"/>
                <a:gd name="T7" fmla="*/ 0 h 142"/>
                <a:gd name="T8" fmla="*/ 690 w 690"/>
                <a:gd name="T9" fmla="*/ 106 h 142"/>
                <a:gd name="T10" fmla="*/ 690 w 690"/>
                <a:gd name="T11" fmla="*/ 122 h 142"/>
                <a:gd name="T12" fmla="*/ 688 w 690"/>
                <a:gd name="T13" fmla="*/ 122 h 142"/>
                <a:gd name="T14" fmla="*/ 328 w 690"/>
                <a:gd name="T15" fmla="*/ 50 h 142"/>
                <a:gd name="T16" fmla="*/ 0 w 690"/>
                <a:gd name="T17" fmla="*/ 142 h 142"/>
                <a:gd name="T18" fmla="*/ 4 w 690"/>
                <a:gd name="T19" fmla="*/ 122 h 142"/>
                <a:gd name="T20" fmla="*/ 4 w 690"/>
                <a:gd name="T21" fmla="*/ 138 h 142"/>
                <a:gd name="T22" fmla="*/ 326 w 690"/>
                <a:gd name="T23" fmla="*/ 46 h 142"/>
                <a:gd name="T24" fmla="*/ 328 w 690"/>
                <a:gd name="T25" fmla="*/ 46 h 142"/>
                <a:gd name="T26" fmla="*/ 688 w 690"/>
                <a:gd name="T27" fmla="*/ 118 h 142"/>
                <a:gd name="T28" fmla="*/ 688 w 690"/>
                <a:gd name="T29" fmla="*/ 108 h 142"/>
                <a:gd name="T30" fmla="*/ 328 w 690"/>
                <a:gd name="T31" fmla="*/ 4 h 142"/>
                <a:gd name="T32" fmla="*/ 4 w 690"/>
                <a:gd name="T33" fmla="*/ 12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42">
                  <a:moveTo>
                    <a:pt x="0" y="142"/>
                  </a:moveTo>
                  <a:lnTo>
                    <a:pt x="0" y="120"/>
                  </a:lnTo>
                  <a:lnTo>
                    <a:pt x="2" y="120"/>
                  </a:lnTo>
                  <a:lnTo>
                    <a:pt x="326" y="0"/>
                  </a:lnTo>
                  <a:lnTo>
                    <a:pt x="690" y="106"/>
                  </a:lnTo>
                  <a:lnTo>
                    <a:pt x="690" y="122"/>
                  </a:lnTo>
                  <a:lnTo>
                    <a:pt x="688" y="122"/>
                  </a:lnTo>
                  <a:lnTo>
                    <a:pt x="328" y="50"/>
                  </a:lnTo>
                  <a:lnTo>
                    <a:pt x="0" y="142"/>
                  </a:lnTo>
                  <a:close/>
                  <a:moveTo>
                    <a:pt x="4" y="122"/>
                  </a:moveTo>
                  <a:lnTo>
                    <a:pt x="4" y="138"/>
                  </a:lnTo>
                  <a:lnTo>
                    <a:pt x="326" y="46"/>
                  </a:lnTo>
                  <a:lnTo>
                    <a:pt x="328" y="46"/>
                  </a:lnTo>
                  <a:lnTo>
                    <a:pt x="688" y="118"/>
                  </a:lnTo>
                  <a:lnTo>
                    <a:pt x="688" y="108"/>
                  </a:lnTo>
                  <a:lnTo>
                    <a:pt x="328" y="4"/>
                  </a:lnTo>
                  <a:lnTo>
                    <a:pt x="4" y="12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7"/>
            <p:cNvSpPr>
              <a:spLocks noEditPoints="1"/>
            </p:cNvSpPr>
            <p:nvPr/>
          </p:nvSpPr>
          <p:spPr bwMode="auto">
            <a:xfrm>
              <a:off x="6256338" y="2751138"/>
              <a:ext cx="1095375" cy="130175"/>
            </a:xfrm>
            <a:custGeom>
              <a:avLst/>
              <a:gdLst>
                <a:gd name="T0" fmla="*/ 0 w 690"/>
                <a:gd name="T1" fmla="*/ 82 h 82"/>
                <a:gd name="T2" fmla="*/ 0 w 690"/>
                <a:gd name="T3" fmla="*/ 60 h 82"/>
                <a:gd name="T4" fmla="*/ 326 w 690"/>
                <a:gd name="T5" fmla="*/ 0 h 82"/>
                <a:gd name="T6" fmla="*/ 328 w 690"/>
                <a:gd name="T7" fmla="*/ 0 h 82"/>
                <a:gd name="T8" fmla="*/ 690 w 690"/>
                <a:gd name="T9" fmla="*/ 48 h 82"/>
                <a:gd name="T10" fmla="*/ 690 w 690"/>
                <a:gd name="T11" fmla="*/ 62 h 82"/>
                <a:gd name="T12" fmla="*/ 690 w 690"/>
                <a:gd name="T13" fmla="*/ 62 h 82"/>
                <a:gd name="T14" fmla="*/ 328 w 690"/>
                <a:gd name="T15" fmla="*/ 46 h 82"/>
                <a:gd name="T16" fmla="*/ 0 w 690"/>
                <a:gd name="T17" fmla="*/ 82 h 82"/>
                <a:gd name="T18" fmla="*/ 4 w 690"/>
                <a:gd name="T19" fmla="*/ 62 h 82"/>
                <a:gd name="T20" fmla="*/ 4 w 690"/>
                <a:gd name="T21" fmla="*/ 78 h 82"/>
                <a:gd name="T22" fmla="*/ 326 w 690"/>
                <a:gd name="T23" fmla="*/ 42 h 82"/>
                <a:gd name="T24" fmla="*/ 328 w 690"/>
                <a:gd name="T25" fmla="*/ 42 h 82"/>
                <a:gd name="T26" fmla="*/ 688 w 690"/>
                <a:gd name="T27" fmla="*/ 60 h 82"/>
                <a:gd name="T28" fmla="*/ 688 w 690"/>
                <a:gd name="T29" fmla="*/ 52 h 82"/>
                <a:gd name="T30" fmla="*/ 326 w 690"/>
                <a:gd name="T31" fmla="*/ 2 h 82"/>
                <a:gd name="T32" fmla="*/ 4 w 690"/>
                <a:gd name="T33"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82">
                  <a:moveTo>
                    <a:pt x="0" y="82"/>
                  </a:moveTo>
                  <a:lnTo>
                    <a:pt x="0" y="60"/>
                  </a:lnTo>
                  <a:lnTo>
                    <a:pt x="326" y="0"/>
                  </a:lnTo>
                  <a:lnTo>
                    <a:pt x="328" y="0"/>
                  </a:lnTo>
                  <a:lnTo>
                    <a:pt x="690" y="48"/>
                  </a:lnTo>
                  <a:lnTo>
                    <a:pt x="690" y="62"/>
                  </a:lnTo>
                  <a:lnTo>
                    <a:pt x="690" y="62"/>
                  </a:lnTo>
                  <a:lnTo>
                    <a:pt x="328" y="46"/>
                  </a:lnTo>
                  <a:lnTo>
                    <a:pt x="0" y="82"/>
                  </a:lnTo>
                  <a:close/>
                  <a:moveTo>
                    <a:pt x="4" y="62"/>
                  </a:moveTo>
                  <a:lnTo>
                    <a:pt x="4" y="78"/>
                  </a:lnTo>
                  <a:lnTo>
                    <a:pt x="326" y="42"/>
                  </a:lnTo>
                  <a:lnTo>
                    <a:pt x="328" y="42"/>
                  </a:lnTo>
                  <a:lnTo>
                    <a:pt x="688" y="60"/>
                  </a:lnTo>
                  <a:lnTo>
                    <a:pt x="688" y="52"/>
                  </a:lnTo>
                  <a:lnTo>
                    <a:pt x="326" y="2"/>
                  </a:lnTo>
                  <a:lnTo>
                    <a:pt x="4" y="6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p:nvSpPr>
        <p:spPr>
          <a:xfrm>
            <a:off x="4097965" y="2602140"/>
            <a:ext cx="1486247" cy="646331"/>
          </a:xfrm>
          <a:prstGeom prst="rect">
            <a:avLst/>
          </a:prstGeom>
          <a:noFill/>
        </p:spPr>
        <p:txBody>
          <a:bodyPr wrap="square" rtlCol="0">
            <a:spAutoFit/>
          </a:bodyPr>
          <a:lstStyle/>
          <a:p>
            <a:pPr algn="ctr"/>
            <a:r>
              <a:rPr lang="en-GB" b="1" dirty="0">
                <a:solidFill>
                  <a:schemeClr val="bg1"/>
                </a:solidFill>
              </a:rPr>
              <a:t>£730m budget</a:t>
            </a:r>
          </a:p>
        </p:txBody>
      </p:sp>
      <p:grpSp>
        <p:nvGrpSpPr>
          <p:cNvPr id="30" name="Group 4">
            <a:extLst>
              <a:ext uri="{FF2B5EF4-FFF2-40B4-BE49-F238E27FC236}">
                <a16:creationId xmlns:a16="http://schemas.microsoft.com/office/drawing/2014/main" id="{AAE7C41A-92B7-4E89-BDE7-2C7CF80EEB6C}"/>
              </a:ext>
            </a:extLst>
          </p:cNvPr>
          <p:cNvGrpSpPr>
            <a:grpSpLocks noChangeAspect="1"/>
          </p:cNvGrpSpPr>
          <p:nvPr/>
        </p:nvGrpSpPr>
        <p:grpSpPr bwMode="auto">
          <a:xfrm rot="5400000">
            <a:off x="3085136" y="-905111"/>
            <a:ext cx="4824538" cy="7009264"/>
            <a:chOff x="204" y="682"/>
            <a:chExt cx="1602" cy="1761"/>
          </a:xfrm>
        </p:grpSpPr>
        <p:sp>
          <p:nvSpPr>
            <p:cNvPr id="31" name="AutoShape 3">
              <a:extLst>
                <a:ext uri="{FF2B5EF4-FFF2-40B4-BE49-F238E27FC236}">
                  <a16:creationId xmlns:a16="http://schemas.microsoft.com/office/drawing/2014/main" id="{FDBECB42-965A-4CD2-9150-E98515E67EB3}"/>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a:extLst>
                <a:ext uri="{FF2B5EF4-FFF2-40B4-BE49-F238E27FC236}">
                  <a16:creationId xmlns:a16="http://schemas.microsoft.com/office/drawing/2014/main" id="{775418A7-6478-4B58-9F54-68FA1C2ABDB8}"/>
                </a:ext>
              </a:extLst>
            </p:cNvPr>
            <p:cNvSpPr>
              <a:spLocks/>
            </p:cNvSpPr>
            <p:nvPr/>
          </p:nvSpPr>
          <p:spPr bwMode="auto">
            <a:xfrm>
              <a:off x="204" y="682"/>
              <a:ext cx="1602" cy="176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26602"/>
            <a:ext cx="6319242" cy="4405387"/>
          </a:xfrm>
          <a:prstGeom prst="rect">
            <a:avLst/>
          </a:prstGeom>
        </p:spPr>
      </p:pic>
      <p:grpSp>
        <p:nvGrpSpPr>
          <p:cNvPr id="17" name="Group 8">
            <a:extLst>
              <a:ext uri="{FF2B5EF4-FFF2-40B4-BE49-F238E27FC236}">
                <a16:creationId xmlns:a16="http://schemas.microsoft.com/office/drawing/2014/main" id="{845A026F-DA0F-4B3F-8400-22C1B83EA08F}"/>
              </a:ext>
            </a:extLst>
          </p:cNvPr>
          <p:cNvGrpSpPr>
            <a:grpSpLocks noChangeAspect="1"/>
          </p:cNvGrpSpPr>
          <p:nvPr/>
        </p:nvGrpSpPr>
        <p:grpSpPr bwMode="auto">
          <a:xfrm>
            <a:off x="35497" y="147108"/>
            <a:ext cx="2126528" cy="1344522"/>
            <a:chOff x="1190" y="1833"/>
            <a:chExt cx="4136" cy="330"/>
          </a:xfrm>
        </p:grpSpPr>
        <p:sp>
          <p:nvSpPr>
            <p:cNvPr id="21" name="AutoShape 7">
              <a:extLst>
                <a:ext uri="{FF2B5EF4-FFF2-40B4-BE49-F238E27FC236}">
                  <a16:creationId xmlns:a16="http://schemas.microsoft.com/office/drawing/2014/main" id="{3D6B9A22-DD05-4907-B64E-CE087816C8AA}"/>
                </a:ext>
              </a:extLst>
            </p:cNvPr>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68C76B23-1132-4BFA-ABB0-93458FFD419B}"/>
                </a:ext>
              </a:extLst>
            </p:cNvPr>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TextBox 27">
            <a:extLst>
              <a:ext uri="{FF2B5EF4-FFF2-40B4-BE49-F238E27FC236}">
                <a16:creationId xmlns:a16="http://schemas.microsoft.com/office/drawing/2014/main" id="{D8CAE588-0CF7-4A3E-9177-29E72A9ED5B7}"/>
              </a:ext>
            </a:extLst>
          </p:cNvPr>
          <p:cNvSpPr txBox="1"/>
          <p:nvPr/>
        </p:nvSpPr>
        <p:spPr>
          <a:xfrm>
            <a:off x="323528" y="195486"/>
            <a:ext cx="8208912" cy="1631216"/>
          </a:xfrm>
          <a:prstGeom prst="rect">
            <a:avLst/>
          </a:prstGeom>
          <a:noFill/>
        </p:spPr>
        <p:txBody>
          <a:bodyPr wrap="square" rtlCol="0">
            <a:spAutoFit/>
          </a:bodyPr>
          <a:lstStyle/>
          <a:p>
            <a:r>
              <a:rPr lang="en-GB" sz="1400" b="1" dirty="0">
                <a:solidFill>
                  <a:srgbClr val="27AF41"/>
                </a:solidFill>
                <a:latin typeface="+mj-lt"/>
              </a:rPr>
              <a:t>‘Protect the Villages</a:t>
            </a:r>
            <a:r>
              <a:rPr lang="en-GB" sz="2400" b="1" dirty="0">
                <a:solidFill>
                  <a:srgbClr val="27AF41"/>
                </a:solidFill>
                <a:latin typeface="+mj-lt"/>
              </a:rPr>
              <a:t>’</a:t>
            </a:r>
          </a:p>
          <a:p>
            <a:r>
              <a:rPr lang="en-GB" sz="1200" b="1" dirty="0">
                <a:solidFill>
                  <a:srgbClr val="27AF41"/>
                </a:solidFill>
                <a:latin typeface="+mj-lt"/>
              </a:rPr>
              <a:t>Response 1</a:t>
            </a:r>
            <a:r>
              <a:rPr lang="en-GB" sz="1200" b="1" dirty="0">
                <a:solidFill>
                  <a:srgbClr val="27AF41"/>
                </a:solidFill>
              </a:rPr>
              <a:t> preferred</a:t>
            </a:r>
          </a:p>
          <a:p>
            <a:r>
              <a:rPr lang="en-GB" sz="1200" b="1" dirty="0">
                <a:solidFill>
                  <a:srgbClr val="27AF41"/>
                </a:solidFill>
                <a:latin typeface="+mj-lt"/>
              </a:rPr>
              <a:t>following  Planning CAG </a:t>
            </a:r>
          </a:p>
          <a:p>
            <a:r>
              <a:rPr lang="en-GB" sz="1200" b="1" dirty="0">
                <a:solidFill>
                  <a:srgbClr val="27AF41"/>
                </a:solidFill>
                <a:latin typeface="+mj-lt"/>
              </a:rPr>
              <a:t>Workshop in August</a:t>
            </a:r>
          </a:p>
          <a:p>
            <a:endParaRPr lang="en-GB" sz="4000" b="1" dirty="0">
              <a:solidFill>
                <a:srgbClr val="27AF41"/>
              </a:solidFill>
              <a:latin typeface="+mj-lt"/>
            </a:endParaRPr>
          </a:p>
        </p:txBody>
      </p:sp>
      <p:pic>
        <p:nvPicPr>
          <p:cNvPr id="2" name="Picture 1">
            <a:extLst>
              <a:ext uri="{FF2B5EF4-FFF2-40B4-BE49-F238E27FC236}">
                <a16:creationId xmlns:a16="http://schemas.microsoft.com/office/drawing/2014/main" id="{906E208E-EE62-4040-975A-F37E9DFB842E}"/>
              </a:ext>
            </a:extLst>
          </p:cNvPr>
          <p:cNvPicPr>
            <a:picLocks noChangeAspect="1"/>
          </p:cNvPicPr>
          <p:nvPr/>
        </p:nvPicPr>
        <p:blipFill>
          <a:blip r:embed="rId4"/>
          <a:stretch>
            <a:fillRect/>
          </a:stretch>
        </p:blipFill>
        <p:spPr>
          <a:xfrm>
            <a:off x="2450056" y="367621"/>
            <a:ext cx="6321313" cy="4396363"/>
          </a:xfrm>
          <a:prstGeom prst="rect">
            <a:avLst/>
          </a:prstGeom>
        </p:spPr>
      </p:pic>
    </p:spTree>
    <p:extLst>
      <p:ext uri="{BB962C8B-B14F-4D97-AF65-F5344CB8AC3E}">
        <p14:creationId xmlns:p14="http://schemas.microsoft.com/office/powerpoint/2010/main" val="239862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5205206" y="474807"/>
            <a:ext cx="2736304" cy="646331"/>
          </a:xfrm>
          <a:prstGeom prst="rect">
            <a:avLst/>
          </a:prstGeom>
          <a:noFill/>
        </p:spPr>
        <p:txBody>
          <a:bodyPr wrap="square" rtlCol="0">
            <a:spAutoFit/>
          </a:bodyPr>
          <a:lstStyle/>
          <a:p>
            <a:pPr algn="ctr"/>
            <a:r>
              <a:rPr lang="en-GB" b="1" dirty="0">
                <a:solidFill>
                  <a:schemeClr val="bg1"/>
                </a:solidFill>
              </a:rPr>
              <a:t>Unitary council </a:t>
            </a:r>
            <a:br>
              <a:rPr lang="en-GB" b="1" dirty="0">
                <a:solidFill>
                  <a:schemeClr val="bg1"/>
                </a:solidFill>
              </a:rPr>
            </a:br>
            <a:r>
              <a:rPr lang="en-GB" b="1" dirty="0">
                <a:solidFill>
                  <a:schemeClr val="bg1"/>
                </a:solidFill>
              </a:rPr>
              <a:t>delivering 250+ services</a:t>
            </a:r>
          </a:p>
        </p:txBody>
      </p:sp>
      <p:sp>
        <p:nvSpPr>
          <p:cNvPr id="20" name="TextBox 19"/>
          <p:cNvSpPr txBox="1"/>
          <p:nvPr/>
        </p:nvSpPr>
        <p:spPr>
          <a:xfrm>
            <a:off x="4781550" y="3720370"/>
            <a:ext cx="3598481" cy="646331"/>
          </a:xfrm>
          <a:prstGeom prst="rect">
            <a:avLst/>
          </a:prstGeom>
          <a:noFill/>
        </p:spPr>
        <p:txBody>
          <a:bodyPr wrap="square" rtlCol="0">
            <a:spAutoFit/>
          </a:bodyPr>
          <a:lstStyle/>
          <a:p>
            <a:pPr algn="ctr"/>
            <a:r>
              <a:rPr lang="en-GB" b="1" dirty="0">
                <a:solidFill>
                  <a:schemeClr val="bg1"/>
                </a:solidFill>
              </a:rPr>
              <a:t>Robust financial position despite rising demand for services</a:t>
            </a:r>
          </a:p>
        </p:txBody>
      </p:sp>
      <p:grpSp>
        <p:nvGrpSpPr>
          <p:cNvPr id="23" name="Group 22"/>
          <p:cNvGrpSpPr/>
          <p:nvPr/>
        </p:nvGrpSpPr>
        <p:grpSpPr>
          <a:xfrm>
            <a:off x="5584212" y="2004398"/>
            <a:ext cx="2095076" cy="783376"/>
            <a:chOff x="6256338" y="2471738"/>
            <a:chExt cx="1095375" cy="409575"/>
          </a:xfrm>
        </p:grpSpPr>
        <p:sp>
          <p:nvSpPr>
            <p:cNvPr id="24" name="AutoShape 3"/>
            <p:cNvSpPr>
              <a:spLocks noChangeAspect="1" noChangeArrowheads="1" noTextEdit="1"/>
            </p:cNvSpPr>
            <p:nvPr/>
          </p:nvSpPr>
          <p:spPr bwMode="auto">
            <a:xfrm>
              <a:off x="6256338" y="2471738"/>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
            <p:cNvSpPr>
              <a:spLocks noEditPoints="1"/>
            </p:cNvSpPr>
            <p:nvPr/>
          </p:nvSpPr>
          <p:spPr bwMode="auto">
            <a:xfrm>
              <a:off x="6256338" y="2471738"/>
              <a:ext cx="1095375" cy="311150"/>
            </a:xfrm>
            <a:custGeom>
              <a:avLst/>
              <a:gdLst>
                <a:gd name="T0" fmla="*/ 0 w 690"/>
                <a:gd name="T1" fmla="*/ 196 h 196"/>
                <a:gd name="T2" fmla="*/ 0 w 690"/>
                <a:gd name="T3" fmla="*/ 176 h 196"/>
                <a:gd name="T4" fmla="*/ 326 w 690"/>
                <a:gd name="T5" fmla="*/ 0 h 196"/>
                <a:gd name="T6" fmla="*/ 328 w 690"/>
                <a:gd name="T7" fmla="*/ 0 h 196"/>
                <a:gd name="T8" fmla="*/ 690 w 690"/>
                <a:gd name="T9" fmla="*/ 158 h 196"/>
                <a:gd name="T10" fmla="*/ 690 w 690"/>
                <a:gd name="T11" fmla="*/ 184 h 196"/>
                <a:gd name="T12" fmla="*/ 328 w 690"/>
                <a:gd name="T13" fmla="*/ 56 h 196"/>
                <a:gd name="T14" fmla="*/ 0 w 690"/>
                <a:gd name="T15" fmla="*/ 196 h 196"/>
                <a:gd name="T16" fmla="*/ 4 w 690"/>
                <a:gd name="T17" fmla="*/ 178 h 196"/>
                <a:gd name="T18" fmla="*/ 4 w 690"/>
                <a:gd name="T19" fmla="*/ 190 h 196"/>
                <a:gd name="T20" fmla="*/ 326 w 690"/>
                <a:gd name="T21" fmla="*/ 52 h 196"/>
                <a:gd name="T22" fmla="*/ 328 w 690"/>
                <a:gd name="T23" fmla="*/ 52 h 196"/>
                <a:gd name="T24" fmla="*/ 688 w 690"/>
                <a:gd name="T25" fmla="*/ 180 h 196"/>
                <a:gd name="T26" fmla="*/ 688 w 690"/>
                <a:gd name="T27" fmla="*/ 160 h 196"/>
                <a:gd name="T28" fmla="*/ 328 w 690"/>
                <a:gd name="T29" fmla="*/ 2 h 196"/>
                <a:gd name="T30" fmla="*/ 4 w 690"/>
                <a:gd name="T31" fmla="*/ 17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0" h="196">
                  <a:moveTo>
                    <a:pt x="0" y="196"/>
                  </a:moveTo>
                  <a:lnTo>
                    <a:pt x="0" y="176"/>
                  </a:lnTo>
                  <a:lnTo>
                    <a:pt x="326" y="0"/>
                  </a:lnTo>
                  <a:lnTo>
                    <a:pt x="328" y="0"/>
                  </a:lnTo>
                  <a:lnTo>
                    <a:pt x="690" y="158"/>
                  </a:lnTo>
                  <a:lnTo>
                    <a:pt x="690" y="184"/>
                  </a:lnTo>
                  <a:lnTo>
                    <a:pt x="328" y="56"/>
                  </a:lnTo>
                  <a:lnTo>
                    <a:pt x="0" y="196"/>
                  </a:lnTo>
                  <a:close/>
                  <a:moveTo>
                    <a:pt x="4" y="178"/>
                  </a:moveTo>
                  <a:lnTo>
                    <a:pt x="4" y="190"/>
                  </a:lnTo>
                  <a:lnTo>
                    <a:pt x="326" y="52"/>
                  </a:lnTo>
                  <a:lnTo>
                    <a:pt x="328" y="52"/>
                  </a:lnTo>
                  <a:lnTo>
                    <a:pt x="688" y="180"/>
                  </a:lnTo>
                  <a:lnTo>
                    <a:pt x="688" y="160"/>
                  </a:lnTo>
                  <a:lnTo>
                    <a:pt x="328" y="2"/>
                  </a:lnTo>
                  <a:lnTo>
                    <a:pt x="4" y="17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6"/>
            <p:cNvSpPr>
              <a:spLocks noEditPoints="1"/>
            </p:cNvSpPr>
            <p:nvPr/>
          </p:nvSpPr>
          <p:spPr bwMode="auto">
            <a:xfrm>
              <a:off x="6256338" y="2608263"/>
              <a:ext cx="1095375" cy="225425"/>
            </a:xfrm>
            <a:custGeom>
              <a:avLst/>
              <a:gdLst>
                <a:gd name="T0" fmla="*/ 0 w 690"/>
                <a:gd name="T1" fmla="*/ 142 h 142"/>
                <a:gd name="T2" fmla="*/ 0 w 690"/>
                <a:gd name="T3" fmla="*/ 120 h 142"/>
                <a:gd name="T4" fmla="*/ 2 w 690"/>
                <a:gd name="T5" fmla="*/ 120 h 142"/>
                <a:gd name="T6" fmla="*/ 326 w 690"/>
                <a:gd name="T7" fmla="*/ 0 h 142"/>
                <a:gd name="T8" fmla="*/ 690 w 690"/>
                <a:gd name="T9" fmla="*/ 106 h 142"/>
                <a:gd name="T10" fmla="*/ 690 w 690"/>
                <a:gd name="T11" fmla="*/ 122 h 142"/>
                <a:gd name="T12" fmla="*/ 688 w 690"/>
                <a:gd name="T13" fmla="*/ 122 h 142"/>
                <a:gd name="T14" fmla="*/ 328 w 690"/>
                <a:gd name="T15" fmla="*/ 50 h 142"/>
                <a:gd name="T16" fmla="*/ 0 w 690"/>
                <a:gd name="T17" fmla="*/ 142 h 142"/>
                <a:gd name="T18" fmla="*/ 4 w 690"/>
                <a:gd name="T19" fmla="*/ 122 h 142"/>
                <a:gd name="T20" fmla="*/ 4 w 690"/>
                <a:gd name="T21" fmla="*/ 138 h 142"/>
                <a:gd name="T22" fmla="*/ 326 w 690"/>
                <a:gd name="T23" fmla="*/ 46 h 142"/>
                <a:gd name="T24" fmla="*/ 328 w 690"/>
                <a:gd name="T25" fmla="*/ 46 h 142"/>
                <a:gd name="T26" fmla="*/ 688 w 690"/>
                <a:gd name="T27" fmla="*/ 118 h 142"/>
                <a:gd name="T28" fmla="*/ 688 w 690"/>
                <a:gd name="T29" fmla="*/ 108 h 142"/>
                <a:gd name="T30" fmla="*/ 328 w 690"/>
                <a:gd name="T31" fmla="*/ 4 h 142"/>
                <a:gd name="T32" fmla="*/ 4 w 690"/>
                <a:gd name="T33" fmla="*/ 12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42">
                  <a:moveTo>
                    <a:pt x="0" y="142"/>
                  </a:moveTo>
                  <a:lnTo>
                    <a:pt x="0" y="120"/>
                  </a:lnTo>
                  <a:lnTo>
                    <a:pt x="2" y="120"/>
                  </a:lnTo>
                  <a:lnTo>
                    <a:pt x="326" y="0"/>
                  </a:lnTo>
                  <a:lnTo>
                    <a:pt x="690" y="106"/>
                  </a:lnTo>
                  <a:lnTo>
                    <a:pt x="690" y="122"/>
                  </a:lnTo>
                  <a:lnTo>
                    <a:pt x="688" y="122"/>
                  </a:lnTo>
                  <a:lnTo>
                    <a:pt x="328" y="50"/>
                  </a:lnTo>
                  <a:lnTo>
                    <a:pt x="0" y="142"/>
                  </a:lnTo>
                  <a:close/>
                  <a:moveTo>
                    <a:pt x="4" y="122"/>
                  </a:moveTo>
                  <a:lnTo>
                    <a:pt x="4" y="138"/>
                  </a:lnTo>
                  <a:lnTo>
                    <a:pt x="326" y="46"/>
                  </a:lnTo>
                  <a:lnTo>
                    <a:pt x="328" y="46"/>
                  </a:lnTo>
                  <a:lnTo>
                    <a:pt x="688" y="118"/>
                  </a:lnTo>
                  <a:lnTo>
                    <a:pt x="688" y="108"/>
                  </a:lnTo>
                  <a:lnTo>
                    <a:pt x="328" y="4"/>
                  </a:lnTo>
                  <a:lnTo>
                    <a:pt x="4" y="12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7"/>
            <p:cNvSpPr>
              <a:spLocks noEditPoints="1"/>
            </p:cNvSpPr>
            <p:nvPr/>
          </p:nvSpPr>
          <p:spPr bwMode="auto">
            <a:xfrm>
              <a:off x="6256338" y="2751138"/>
              <a:ext cx="1095375" cy="130175"/>
            </a:xfrm>
            <a:custGeom>
              <a:avLst/>
              <a:gdLst>
                <a:gd name="T0" fmla="*/ 0 w 690"/>
                <a:gd name="T1" fmla="*/ 82 h 82"/>
                <a:gd name="T2" fmla="*/ 0 w 690"/>
                <a:gd name="T3" fmla="*/ 60 h 82"/>
                <a:gd name="T4" fmla="*/ 326 w 690"/>
                <a:gd name="T5" fmla="*/ 0 h 82"/>
                <a:gd name="T6" fmla="*/ 328 w 690"/>
                <a:gd name="T7" fmla="*/ 0 h 82"/>
                <a:gd name="T8" fmla="*/ 690 w 690"/>
                <a:gd name="T9" fmla="*/ 48 h 82"/>
                <a:gd name="T10" fmla="*/ 690 w 690"/>
                <a:gd name="T11" fmla="*/ 62 h 82"/>
                <a:gd name="T12" fmla="*/ 690 w 690"/>
                <a:gd name="T13" fmla="*/ 62 h 82"/>
                <a:gd name="T14" fmla="*/ 328 w 690"/>
                <a:gd name="T15" fmla="*/ 46 h 82"/>
                <a:gd name="T16" fmla="*/ 0 w 690"/>
                <a:gd name="T17" fmla="*/ 82 h 82"/>
                <a:gd name="T18" fmla="*/ 4 w 690"/>
                <a:gd name="T19" fmla="*/ 62 h 82"/>
                <a:gd name="T20" fmla="*/ 4 w 690"/>
                <a:gd name="T21" fmla="*/ 78 h 82"/>
                <a:gd name="T22" fmla="*/ 326 w 690"/>
                <a:gd name="T23" fmla="*/ 42 h 82"/>
                <a:gd name="T24" fmla="*/ 328 w 690"/>
                <a:gd name="T25" fmla="*/ 42 h 82"/>
                <a:gd name="T26" fmla="*/ 688 w 690"/>
                <a:gd name="T27" fmla="*/ 60 h 82"/>
                <a:gd name="T28" fmla="*/ 688 w 690"/>
                <a:gd name="T29" fmla="*/ 52 h 82"/>
                <a:gd name="T30" fmla="*/ 326 w 690"/>
                <a:gd name="T31" fmla="*/ 2 h 82"/>
                <a:gd name="T32" fmla="*/ 4 w 690"/>
                <a:gd name="T33"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82">
                  <a:moveTo>
                    <a:pt x="0" y="82"/>
                  </a:moveTo>
                  <a:lnTo>
                    <a:pt x="0" y="60"/>
                  </a:lnTo>
                  <a:lnTo>
                    <a:pt x="326" y="0"/>
                  </a:lnTo>
                  <a:lnTo>
                    <a:pt x="328" y="0"/>
                  </a:lnTo>
                  <a:lnTo>
                    <a:pt x="690" y="48"/>
                  </a:lnTo>
                  <a:lnTo>
                    <a:pt x="690" y="62"/>
                  </a:lnTo>
                  <a:lnTo>
                    <a:pt x="690" y="62"/>
                  </a:lnTo>
                  <a:lnTo>
                    <a:pt x="328" y="46"/>
                  </a:lnTo>
                  <a:lnTo>
                    <a:pt x="0" y="82"/>
                  </a:lnTo>
                  <a:close/>
                  <a:moveTo>
                    <a:pt x="4" y="62"/>
                  </a:moveTo>
                  <a:lnTo>
                    <a:pt x="4" y="78"/>
                  </a:lnTo>
                  <a:lnTo>
                    <a:pt x="326" y="42"/>
                  </a:lnTo>
                  <a:lnTo>
                    <a:pt x="328" y="42"/>
                  </a:lnTo>
                  <a:lnTo>
                    <a:pt x="688" y="60"/>
                  </a:lnTo>
                  <a:lnTo>
                    <a:pt x="688" y="52"/>
                  </a:lnTo>
                  <a:lnTo>
                    <a:pt x="326" y="2"/>
                  </a:lnTo>
                  <a:lnTo>
                    <a:pt x="4" y="6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p:nvSpPr>
        <p:spPr>
          <a:xfrm>
            <a:off x="4097965" y="2602140"/>
            <a:ext cx="1486247" cy="646331"/>
          </a:xfrm>
          <a:prstGeom prst="rect">
            <a:avLst/>
          </a:prstGeom>
          <a:noFill/>
        </p:spPr>
        <p:txBody>
          <a:bodyPr wrap="square" rtlCol="0">
            <a:spAutoFit/>
          </a:bodyPr>
          <a:lstStyle/>
          <a:p>
            <a:pPr algn="ctr"/>
            <a:r>
              <a:rPr lang="en-GB" b="1" dirty="0">
                <a:solidFill>
                  <a:schemeClr val="bg1"/>
                </a:solidFill>
              </a:rPr>
              <a:t>£730m budget</a:t>
            </a:r>
          </a:p>
        </p:txBody>
      </p:sp>
      <p:grpSp>
        <p:nvGrpSpPr>
          <p:cNvPr id="30" name="Group 4">
            <a:extLst>
              <a:ext uri="{FF2B5EF4-FFF2-40B4-BE49-F238E27FC236}">
                <a16:creationId xmlns:a16="http://schemas.microsoft.com/office/drawing/2014/main" id="{AAE7C41A-92B7-4E89-BDE7-2C7CF80EEB6C}"/>
              </a:ext>
            </a:extLst>
          </p:cNvPr>
          <p:cNvGrpSpPr>
            <a:grpSpLocks noChangeAspect="1"/>
          </p:cNvGrpSpPr>
          <p:nvPr/>
        </p:nvGrpSpPr>
        <p:grpSpPr bwMode="auto">
          <a:xfrm rot="5400000">
            <a:off x="3085136" y="-905111"/>
            <a:ext cx="4824538" cy="7009264"/>
            <a:chOff x="204" y="682"/>
            <a:chExt cx="1602" cy="1761"/>
          </a:xfrm>
        </p:grpSpPr>
        <p:sp>
          <p:nvSpPr>
            <p:cNvPr id="31" name="AutoShape 3">
              <a:extLst>
                <a:ext uri="{FF2B5EF4-FFF2-40B4-BE49-F238E27FC236}">
                  <a16:creationId xmlns:a16="http://schemas.microsoft.com/office/drawing/2014/main" id="{FDBECB42-965A-4CD2-9150-E98515E67EB3}"/>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a:extLst>
                <a:ext uri="{FF2B5EF4-FFF2-40B4-BE49-F238E27FC236}">
                  <a16:creationId xmlns:a16="http://schemas.microsoft.com/office/drawing/2014/main" id="{775418A7-6478-4B58-9F54-68FA1C2ABDB8}"/>
                </a:ext>
              </a:extLst>
            </p:cNvPr>
            <p:cNvSpPr>
              <a:spLocks/>
            </p:cNvSpPr>
            <p:nvPr/>
          </p:nvSpPr>
          <p:spPr bwMode="auto">
            <a:xfrm>
              <a:off x="204" y="682"/>
              <a:ext cx="1602" cy="176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 name="Group 8">
            <a:extLst>
              <a:ext uri="{FF2B5EF4-FFF2-40B4-BE49-F238E27FC236}">
                <a16:creationId xmlns:a16="http://schemas.microsoft.com/office/drawing/2014/main" id="{845A026F-DA0F-4B3F-8400-22C1B83EA08F}"/>
              </a:ext>
            </a:extLst>
          </p:cNvPr>
          <p:cNvGrpSpPr>
            <a:grpSpLocks noChangeAspect="1"/>
          </p:cNvGrpSpPr>
          <p:nvPr/>
        </p:nvGrpSpPr>
        <p:grpSpPr bwMode="auto">
          <a:xfrm>
            <a:off x="35497" y="147108"/>
            <a:ext cx="2126528" cy="1344522"/>
            <a:chOff x="1190" y="1833"/>
            <a:chExt cx="4136" cy="330"/>
          </a:xfrm>
        </p:grpSpPr>
        <p:sp>
          <p:nvSpPr>
            <p:cNvPr id="21" name="AutoShape 7">
              <a:extLst>
                <a:ext uri="{FF2B5EF4-FFF2-40B4-BE49-F238E27FC236}">
                  <a16:creationId xmlns:a16="http://schemas.microsoft.com/office/drawing/2014/main" id="{3D6B9A22-DD05-4907-B64E-CE087816C8AA}"/>
                </a:ext>
              </a:extLst>
            </p:cNvPr>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68C76B23-1132-4BFA-ABB0-93458FFD419B}"/>
                </a:ext>
              </a:extLst>
            </p:cNvPr>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TextBox 27">
            <a:extLst>
              <a:ext uri="{FF2B5EF4-FFF2-40B4-BE49-F238E27FC236}">
                <a16:creationId xmlns:a16="http://schemas.microsoft.com/office/drawing/2014/main" id="{D8CAE588-0CF7-4A3E-9177-29E72A9ED5B7}"/>
              </a:ext>
            </a:extLst>
          </p:cNvPr>
          <p:cNvSpPr txBox="1"/>
          <p:nvPr/>
        </p:nvSpPr>
        <p:spPr>
          <a:xfrm>
            <a:off x="323528" y="195486"/>
            <a:ext cx="8208912" cy="1446550"/>
          </a:xfrm>
          <a:prstGeom prst="rect">
            <a:avLst/>
          </a:prstGeom>
          <a:noFill/>
        </p:spPr>
        <p:txBody>
          <a:bodyPr wrap="square" rtlCol="0">
            <a:spAutoFit/>
          </a:bodyPr>
          <a:lstStyle/>
          <a:p>
            <a:r>
              <a:rPr lang="en-GB" sz="2400" b="1" dirty="0">
                <a:solidFill>
                  <a:srgbClr val="27AF41"/>
                </a:solidFill>
                <a:latin typeface="+mj-lt"/>
              </a:rPr>
              <a:t>Open Space </a:t>
            </a:r>
          </a:p>
          <a:p>
            <a:r>
              <a:rPr lang="en-GB" sz="2400" b="1" dirty="0">
                <a:solidFill>
                  <a:srgbClr val="27AF41"/>
                </a:solidFill>
                <a:latin typeface="+mj-lt"/>
              </a:rPr>
              <a:t>Network</a:t>
            </a:r>
            <a:endParaRPr lang="en-GB" sz="1200" b="1" dirty="0">
              <a:solidFill>
                <a:srgbClr val="27AF41"/>
              </a:solidFill>
              <a:latin typeface="+mj-lt"/>
            </a:endParaRPr>
          </a:p>
          <a:p>
            <a:endParaRPr lang="en-GB" sz="4000" b="1" dirty="0">
              <a:solidFill>
                <a:srgbClr val="27AF41"/>
              </a:solidFill>
              <a:latin typeface="+mj-lt"/>
            </a:endParaRPr>
          </a:p>
        </p:txBody>
      </p:sp>
      <p:sp>
        <p:nvSpPr>
          <p:cNvPr id="33" name="TextBox 32">
            <a:extLst>
              <a:ext uri="{FF2B5EF4-FFF2-40B4-BE49-F238E27FC236}">
                <a16:creationId xmlns:a16="http://schemas.microsoft.com/office/drawing/2014/main" id="{90B65BA3-D639-4C88-939A-5F2F96072D22}"/>
              </a:ext>
            </a:extLst>
          </p:cNvPr>
          <p:cNvSpPr txBox="1"/>
          <p:nvPr/>
        </p:nvSpPr>
        <p:spPr>
          <a:xfrm>
            <a:off x="129969" y="1178574"/>
            <a:ext cx="1921751" cy="3785652"/>
          </a:xfrm>
          <a:prstGeom prst="rect">
            <a:avLst/>
          </a:prstGeom>
          <a:noFill/>
        </p:spPr>
        <p:txBody>
          <a:bodyPr wrap="square" rtlCol="0">
            <a:spAutoFit/>
          </a:bodyPr>
          <a:lstStyle/>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Buffers</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Green Infrastructure</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Pedestrian Cycle Network</a:t>
            </a:r>
          </a:p>
          <a:p>
            <a:endParaRPr lang="en-GB" sz="2000" dirty="0">
              <a:solidFill>
                <a:schemeClr val="bg1"/>
              </a:solidFill>
            </a:endParaRPr>
          </a:p>
          <a:p>
            <a:pPr marL="285750" indent="-285750">
              <a:buFont typeface="Arial" panose="020B0604020202020204" pitchFamily="34" charset="0"/>
              <a:buChar char="•"/>
            </a:pPr>
            <a:endParaRPr lang="en-GB" sz="2000" b="1" dirty="0">
              <a:solidFill>
                <a:schemeClr val="bg1"/>
              </a:solidFill>
            </a:endParaRPr>
          </a:p>
          <a:p>
            <a:pPr marL="285750" indent="-285750">
              <a:buFont typeface="Arial" panose="020B0604020202020204" pitchFamily="34" charset="0"/>
              <a:buChar char="•"/>
            </a:pPr>
            <a:endParaRPr lang="en-GB" sz="2000" b="1" dirty="0">
              <a:solidFill>
                <a:schemeClr val="bg1"/>
              </a:solidFill>
            </a:endParaRPr>
          </a:p>
        </p:txBody>
      </p:sp>
      <p:pic>
        <p:nvPicPr>
          <p:cNvPr id="4" name="Picture 3">
            <a:extLst>
              <a:ext uri="{FF2B5EF4-FFF2-40B4-BE49-F238E27FC236}">
                <a16:creationId xmlns:a16="http://schemas.microsoft.com/office/drawing/2014/main" id="{1CD9A94E-E0C8-401D-B63A-F3CFCCAB2E17}"/>
              </a:ext>
            </a:extLst>
          </p:cNvPr>
          <p:cNvPicPr>
            <a:picLocks noChangeAspect="1"/>
          </p:cNvPicPr>
          <p:nvPr/>
        </p:nvPicPr>
        <p:blipFill>
          <a:blip r:embed="rId3"/>
          <a:stretch>
            <a:fillRect/>
          </a:stretch>
        </p:blipFill>
        <p:spPr>
          <a:xfrm>
            <a:off x="2339751" y="282645"/>
            <a:ext cx="6410769" cy="4512298"/>
          </a:xfrm>
          <a:prstGeom prst="rect">
            <a:avLst/>
          </a:prstGeom>
        </p:spPr>
      </p:pic>
    </p:spTree>
    <p:extLst>
      <p:ext uri="{BB962C8B-B14F-4D97-AF65-F5344CB8AC3E}">
        <p14:creationId xmlns:p14="http://schemas.microsoft.com/office/powerpoint/2010/main" val="207943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4">
            <a:extLst>
              <a:ext uri="{FF2B5EF4-FFF2-40B4-BE49-F238E27FC236}">
                <a16:creationId xmlns:a16="http://schemas.microsoft.com/office/drawing/2014/main" id="{14EE7328-5F8F-41E3-AF26-A623E572BDC4}"/>
              </a:ext>
            </a:extLst>
          </p:cNvPr>
          <p:cNvGrpSpPr>
            <a:grpSpLocks noChangeAspect="1"/>
          </p:cNvGrpSpPr>
          <p:nvPr/>
        </p:nvGrpSpPr>
        <p:grpSpPr bwMode="auto">
          <a:xfrm rot="5400000">
            <a:off x="2548164" y="-207846"/>
            <a:ext cx="4609885" cy="6138615"/>
            <a:chOff x="204" y="682"/>
            <a:chExt cx="1602" cy="1761"/>
          </a:xfrm>
        </p:grpSpPr>
        <p:sp>
          <p:nvSpPr>
            <p:cNvPr id="15" name="AutoShape 3">
              <a:extLst>
                <a:ext uri="{FF2B5EF4-FFF2-40B4-BE49-F238E27FC236}">
                  <a16:creationId xmlns:a16="http://schemas.microsoft.com/office/drawing/2014/main" id="{609F3137-DBEE-4804-8C02-07BAECC0DC02}"/>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5">
              <a:extLst>
                <a:ext uri="{FF2B5EF4-FFF2-40B4-BE49-F238E27FC236}">
                  <a16:creationId xmlns:a16="http://schemas.microsoft.com/office/drawing/2014/main" id="{FF98835D-DA29-4800-B6F0-2AA0D3A6C19B}"/>
                </a:ext>
              </a:extLst>
            </p:cNvPr>
            <p:cNvSpPr>
              <a:spLocks/>
            </p:cNvSpPr>
            <p:nvPr/>
          </p:nvSpPr>
          <p:spPr bwMode="auto">
            <a:xfrm>
              <a:off x="204" y="682"/>
              <a:ext cx="1602" cy="176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 name="Group 8">
            <a:extLst>
              <a:ext uri="{FF2B5EF4-FFF2-40B4-BE49-F238E27FC236}">
                <a16:creationId xmlns:a16="http://schemas.microsoft.com/office/drawing/2014/main" id="{A7F47EA4-76B3-462B-813B-F7EF55B1EB99}"/>
              </a:ext>
            </a:extLst>
          </p:cNvPr>
          <p:cNvGrpSpPr>
            <a:grpSpLocks noChangeAspect="1"/>
          </p:cNvGrpSpPr>
          <p:nvPr/>
        </p:nvGrpSpPr>
        <p:grpSpPr bwMode="auto">
          <a:xfrm>
            <a:off x="107504" y="51470"/>
            <a:ext cx="8784976" cy="693184"/>
            <a:chOff x="1190" y="1833"/>
            <a:chExt cx="4136" cy="330"/>
          </a:xfrm>
        </p:grpSpPr>
        <p:sp>
          <p:nvSpPr>
            <p:cNvPr id="28" name="AutoShape 7">
              <a:extLst>
                <a:ext uri="{FF2B5EF4-FFF2-40B4-BE49-F238E27FC236}">
                  <a16:creationId xmlns:a16="http://schemas.microsoft.com/office/drawing/2014/main" id="{4EF1561B-4D04-4038-8094-46E3037F8701}"/>
                </a:ext>
              </a:extLst>
            </p:cNvPr>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9">
              <a:extLst>
                <a:ext uri="{FF2B5EF4-FFF2-40B4-BE49-F238E27FC236}">
                  <a16:creationId xmlns:a16="http://schemas.microsoft.com/office/drawing/2014/main" id="{9D994BC3-0BF6-4A4E-AF5D-53BB746FEE2A}"/>
                </a:ext>
              </a:extLst>
            </p:cNvPr>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1" name="TextBox 30">
            <a:extLst>
              <a:ext uri="{FF2B5EF4-FFF2-40B4-BE49-F238E27FC236}">
                <a16:creationId xmlns:a16="http://schemas.microsoft.com/office/drawing/2014/main" id="{2F85E8ED-9E52-48C8-8CAF-FDC5A815005A}"/>
              </a:ext>
            </a:extLst>
          </p:cNvPr>
          <p:cNvSpPr txBox="1"/>
          <p:nvPr/>
        </p:nvSpPr>
        <p:spPr>
          <a:xfrm>
            <a:off x="1525628" y="54061"/>
            <a:ext cx="7438859" cy="646331"/>
          </a:xfrm>
          <a:prstGeom prst="rect">
            <a:avLst/>
          </a:prstGeom>
          <a:noFill/>
        </p:spPr>
        <p:txBody>
          <a:bodyPr wrap="square" rtlCol="0">
            <a:spAutoFit/>
          </a:bodyPr>
          <a:lstStyle/>
          <a:p>
            <a:r>
              <a:rPr lang="en-GB" b="1" dirty="0">
                <a:solidFill>
                  <a:srgbClr val="27AF41"/>
                </a:solidFill>
              </a:rPr>
              <a:t>Public Transport / Movement Network                    	   </a:t>
            </a:r>
          </a:p>
          <a:p>
            <a:r>
              <a:rPr lang="en-GB" b="1" i="1" dirty="0">
                <a:solidFill>
                  <a:srgbClr val="27AF41"/>
                </a:solidFill>
              </a:rPr>
              <a:t>Response 1 - V10, </a:t>
            </a:r>
            <a:r>
              <a:rPr lang="en-GB" b="1" i="1" dirty="0" err="1">
                <a:solidFill>
                  <a:srgbClr val="27AF41"/>
                </a:solidFill>
              </a:rPr>
              <a:t>Woodleys</a:t>
            </a:r>
            <a:r>
              <a:rPr lang="en-GB" b="1" i="1" dirty="0">
                <a:solidFill>
                  <a:srgbClr val="27AF41"/>
                </a:solidFill>
              </a:rPr>
              <a:t> grade separated all movement crossings</a:t>
            </a:r>
          </a:p>
        </p:txBody>
      </p:sp>
      <p:pic>
        <p:nvPicPr>
          <p:cNvPr id="11" name="Picture 10">
            <a:extLst>
              <a:ext uri="{FF2B5EF4-FFF2-40B4-BE49-F238E27FC236}">
                <a16:creationId xmlns:a16="http://schemas.microsoft.com/office/drawing/2014/main" id="{8C7A737A-DC84-4AB6-B0C2-567964AEC742}"/>
              </a:ext>
            </a:extLst>
          </p:cNvPr>
          <p:cNvPicPr>
            <a:picLocks noChangeAspect="1"/>
          </p:cNvPicPr>
          <p:nvPr/>
        </p:nvPicPr>
        <p:blipFill>
          <a:blip r:embed="rId2"/>
          <a:stretch>
            <a:fillRect/>
          </a:stretch>
        </p:blipFill>
        <p:spPr>
          <a:xfrm>
            <a:off x="2084875" y="888591"/>
            <a:ext cx="5637552" cy="3967025"/>
          </a:xfrm>
          <a:prstGeom prst="rect">
            <a:avLst/>
          </a:prstGeom>
        </p:spPr>
      </p:pic>
      <p:sp>
        <p:nvSpPr>
          <p:cNvPr id="4" name="Rectangle 3">
            <a:extLst>
              <a:ext uri="{FF2B5EF4-FFF2-40B4-BE49-F238E27FC236}">
                <a16:creationId xmlns:a16="http://schemas.microsoft.com/office/drawing/2014/main" id="{620C0947-BC52-416D-9F7E-3EDFE368117B}"/>
              </a:ext>
            </a:extLst>
          </p:cNvPr>
          <p:cNvSpPr/>
          <p:nvPr/>
        </p:nvSpPr>
        <p:spPr>
          <a:xfrm>
            <a:off x="107504" y="685476"/>
            <a:ext cx="1676295" cy="2739211"/>
          </a:xfrm>
          <a:prstGeom prst="rect">
            <a:avLst/>
          </a:prstGeom>
        </p:spPr>
        <p:txBody>
          <a:bodyPr wrap="square">
            <a:spAutoFit/>
          </a:bodyPr>
          <a:lstStyle/>
          <a:p>
            <a:r>
              <a:rPr lang="en-GB" b="1" dirty="0">
                <a:solidFill>
                  <a:schemeClr val="bg1"/>
                </a:solidFill>
              </a:rPr>
              <a:t>Scenario</a:t>
            </a:r>
            <a:r>
              <a:rPr lang="en-GB" dirty="0">
                <a:solidFill>
                  <a:schemeClr val="bg1"/>
                </a:solidFill>
              </a:rPr>
              <a:t> </a:t>
            </a:r>
          </a:p>
          <a:p>
            <a:r>
              <a:rPr lang="en-GB" sz="1400" i="1" dirty="0">
                <a:solidFill>
                  <a:schemeClr val="bg1"/>
                </a:solidFill>
              </a:rPr>
              <a:t>‘The transport study and modelling indicates that the impact in terms of traffic and public transport do not justify the extension of the V11  into the site. As a result the Grid Road corridor will be reserved</a:t>
            </a:r>
            <a:endParaRPr lang="en-GB" sz="1400" dirty="0"/>
          </a:p>
        </p:txBody>
      </p:sp>
    </p:spTree>
    <p:extLst>
      <p:ext uri="{BB962C8B-B14F-4D97-AF65-F5344CB8AC3E}">
        <p14:creationId xmlns:p14="http://schemas.microsoft.com/office/powerpoint/2010/main" val="209396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9" name="Group 4"/>
          <p:cNvGrpSpPr>
            <a:grpSpLocks noChangeAspect="1"/>
          </p:cNvGrpSpPr>
          <p:nvPr/>
        </p:nvGrpSpPr>
        <p:grpSpPr bwMode="auto">
          <a:xfrm rot="5400000">
            <a:off x="2527661" y="-207453"/>
            <a:ext cx="4607518" cy="6135463"/>
            <a:chOff x="204" y="682"/>
            <a:chExt cx="1602" cy="1761"/>
          </a:xfrm>
        </p:grpSpPr>
        <p:sp>
          <p:nvSpPr>
            <p:cNvPr id="21"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p:cNvSpPr>
              <a:spLocks/>
            </p:cNvSpPr>
            <p:nvPr/>
          </p:nvSpPr>
          <p:spPr bwMode="auto">
            <a:xfrm>
              <a:off x="204" y="682"/>
              <a:ext cx="1602" cy="176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8">
            <a:extLst>
              <a:ext uri="{FF2B5EF4-FFF2-40B4-BE49-F238E27FC236}">
                <a16:creationId xmlns:a16="http://schemas.microsoft.com/office/drawing/2014/main" id="{6D1203A8-3573-493D-95CB-D2C46B9362AD}"/>
              </a:ext>
            </a:extLst>
          </p:cNvPr>
          <p:cNvGrpSpPr>
            <a:grpSpLocks noChangeAspect="1"/>
          </p:cNvGrpSpPr>
          <p:nvPr/>
        </p:nvGrpSpPr>
        <p:grpSpPr bwMode="auto">
          <a:xfrm>
            <a:off x="107504" y="51470"/>
            <a:ext cx="8784976" cy="693184"/>
            <a:chOff x="1190" y="1833"/>
            <a:chExt cx="4136" cy="330"/>
          </a:xfrm>
        </p:grpSpPr>
        <p:sp>
          <p:nvSpPr>
            <p:cNvPr id="15" name="AutoShape 7">
              <a:extLst>
                <a:ext uri="{FF2B5EF4-FFF2-40B4-BE49-F238E27FC236}">
                  <a16:creationId xmlns:a16="http://schemas.microsoft.com/office/drawing/2014/main" id="{B783645F-611B-4AC4-A7FB-0F26B8D924CE}"/>
                </a:ext>
              </a:extLst>
            </p:cNvPr>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id="{8074CCC2-46F1-4EC8-BF5C-6609EE388C3E}"/>
                </a:ext>
              </a:extLst>
            </p:cNvPr>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4">
            <a:extLst>
              <a:ext uri="{FF2B5EF4-FFF2-40B4-BE49-F238E27FC236}">
                <a16:creationId xmlns:a16="http://schemas.microsoft.com/office/drawing/2014/main" id="{F37570E8-E6AA-41A0-B823-BDD4ACDBB498}"/>
              </a:ext>
            </a:extLst>
          </p:cNvPr>
          <p:cNvGrpSpPr>
            <a:grpSpLocks noChangeAspect="1"/>
          </p:cNvGrpSpPr>
          <p:nvPr/>
        </p:nvGrpSpPr>
        <p:grpSpPr bwMode="auto">
          <a:xfrm rot="5400000">
            <a:off x="2595993" y="12618"/>
            <a:ext cx="4505022" cy="5941081"/>
            <a:chOff x="204" y="682"/>
            <a:chExt cx="1602" cy="1761"/>
          </a:xfrm>
        </p:grpSpPr>
        <p:sp>
          <p:nvSpPr>
            <p:cNvPr id="12" name="AutoShape 3">
              <a:extLst>
                <a:ext uri="{FF2B5EF4-FFF2-40B4-BE49-F238E27FC236}">
                  <a16:creationId xmlns:a16="http://schemas.microsoft.com/office/drawing/2014/main" id="{D76EB36B-373B-4F46-9E8D-A52B1F47F03B}"/>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a:extLst>
                <a:ext uri="{FF2B5EF4-FFF2-40B4-BE49-F238E27FC236}">
                  <a16:creationId xmlns:a16="http://schemas.microsoft.com/office/drawing/2014/main" id="{2FD1754C-9A27-4470-95CA-1DA728203EC4}"/>
                </a:ext>
              </a:extLst>
            </p:cNvPr>
            <p:cNvSpPr>
              <a:spLocks/>
            </p:cNvSpPr>
            <p:nvPr/>
          </p:nvSpPr>
          <p:spPr bwMode="auto">
            <a:xfrm>
              <a:off x="204" y="682"/>
              <a:ext cx="1602" cy="176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Picture 17">
            <a:extLst>
              <a:ext uri="{FF2B5EF4-FFF2-40B4-BE49-F238E27FC236}">
                <a16:creationId xmlns:a16="http://schemas.microsoft.com/office/drawing/2014/main" id="{5C4719C9-4A70-4142-9388-46589F331060}"/>
              </a:ext>
            </a:extLst>
          </p:cNvPr>
          <p:cNvPicPr>
            <a:picLocks noChangeAspect="1"/>
          </p:cNvPicPr>
          <p:nvPr/>
        </p:nvPicPr>
        <p:blipFill>
          <a:blip r:embed="rId2"/>
          <a:stretch>
            <a:fillRect/>
          </a:stretch>
        </p:blipFill>
        <p:spPr>
          <a:xfrm>
            <a:off x="2089568" y="921289"/>
            <a:ext cx="5667698" cy="3986599"/>
          </a:xfrm>
          <a:prstGeom prst="rect">
            <a:avLst/>
          </a:prstGeom>
        </p:spPr>
      </p:pic>
      <p:sp>
        <p:nvSpPr>
          <p:cNvPr id="20" name="TextBox 19">
            <a:extLst>
              <a:ext uri="{FF2B5EF4-FFF2-40B4-BE49-F238E27FC236}">
                <a16:creationId xmlns:a16="http://schemas.microsoft.com/office/drawing/2014/main" id="{F5A0546F-DB1E-477D-9507-0D2A4A8920C6}"/>
              </a:ext>
            </a:extLst>
          </p:cNvPr>
          <p:cNvSpPr txBox="1"/>
          <p:nvPr/>
        </p:nvSpPr>
        <p:spPr>
          <a:xfrm>
            <a:off x="1763688" y="83253"/>
            <a:ext cx="6912768" cy="646331"/>
          </a:xfrm>
          <a:prstGeom prst="rect">
            <a:avLst/>
          </a:prstGeom>
          <a:noFill/>
        </p:spPr>
        <p:txBody>
          <a:bodyPr wrap="square" rtlCol="0">
            <a:spAutoFit/>
          </a:bodyPr>
          <a:lstStyle/>
          <a:p>
            <a:r>
              <a:rPr lang="en-GB" b="1" dirty="0">
                <a:solidFill>
                  <a:srgbClr val="27AF41"/>
                </a:solidFill>
                <a:latin typeface="+mj-lt"/>
              </a:rPr>
              <a:t>Public Transport    / Movement Network                 </a:t>
            </a:r>
          </a:p>
          <a:p>
            <a:r>
              <a:rPr lang="en-GB" b="1" i="1" dirty="0">
                <a:solidFill>
                  <a:srgbClr val="27AF41"/>
                </a:solidFill>
                <a:latin typeface="+mj-lt"/>
              </a:rPr>
              <a:t>Response 2 - V11, </a:t>
            </a:r>
            <a:r>
              <a:rPr lang="en-GB" b="1" i="1" dirty="0" err="1">
                <a:solidFill>
                  <a:srgbClr val="27AF41"/>
                </a:solidFill>
                <a:latin typeface="+mj-lt"/>
              </a:rPr>
              <a:t>Woodleys</a:t>
            </a:r>
            <a:r>
              <a:rPr lang="en-GB" b="1" i="1" dirty="0">
                <a:solidFill>
                  <a:srgbClr val="27AF41"/>
                </a:solidFill>
                <a:latin typeface="+mj-lt"/>
              </a:rPr>
              <a:t> grade separated all movement crossings</a:t>
            </a:r>
          </a:p>
        </p:txBody>
      </p:sp>
      <p:sp>
        <p:nvSpPr>
          <p:cNvPr id="23" name="TextBox 22">
            <a:extLst>
              <a:ext uri="{FF2B5EF4-FFF2-40B4-BE49-F238E27FC236}">
                <a16:creationId xmlns:a16="http://schemas.microsoft.com/office/drawing/2014/main" id="{430B0E30-C06D-4548-BEAC-CC81234533D3}"/>
              </a:ext>
            </a:extLst>
          </p:cNvPr>
          <p:cNvSpPr txBox="1"/>
          <p:nvPr/>
        </p:nvSpPr>
        <p:spPr>
          <a:xfrm>
            <a:off x="251520" y="729584"/>
            <a:ext cx="1450389" cy="4062651"/>
          </a:xfrm>
          <a:prstGeom prst="rect">
            <a:avLst/>
          </a:prstGeom>
          <a:noFill/>
        </p:spPr>
        <p:txBody>
          <a:bodyPr wrap="square" rtlCol="0">
            <a:spAutoFit/>
          </a:bodyPr>
          <a:lstStyle/>
          <a:p>
            <a:r>
              <a:rPr lang="en-GB" sz="2000" b="1" dirty="0">
                <a:solidFill>
                  <a:schemeClr val="bg1"/>
                </a:solidFill>
              </a:rPr>
              <a:t>Scenario</a:t>
            </a:r>
            <a:r>
              <a:rPr lang="en-GB" dirty="0">
                <a:solidFill>
                  <a:schemeClr val="bg1"/>
                </a:solidFill>
              </a:rPr>
              <a:t> </a:t>
            </a:r>
          </a:p>
          <a:p>
            <a:r>
              <a:rPr lang="en-GB" sz="1400" i="1" dirty="0">
                <a:solidFill>
                  <a:schemeClr val="bg1"/>
                </a:solidFill>
              </a:rPr>
              <a:t>‘The bridge at V10 proves to be unviable as a result of existing constraints, V10 is stopped up , or has long delays at the existing level crossing as a result of the increased volume and speed of the trains. Traffic is rerouted via the Bow Brickhill by-pass and an extended V11.</a:t>
            </a:r>
          </a:p>
        </p:txBody>
      </p:sp>
    </p:spTree>
    <p:extLst>
      <p:ext uri="{BB962C8B-B14F-4D97-AF65-F5344CB8AC3E}">
        <p14:creationId xmlns:p14="http://schemas.microsoft.com/office/powerpoint/2010/main" val="249085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9" name="Group 4"/>
          <p:cNvGrpSpPr>
            <a:grpSpLocks noChangeAspect="1"/>
          </p:cNvGrpSpPr>
          <p:nvPr/>
        </p:nvGrpSpPr>
        <p:grpSpPr bwMode="auto">
          <a:xfrm rot="5400000">
            <a:off x="2341941" y="-208519"/>
            <a:ext cx="4607956" cy="6136047"/>
            <a:chOff x="204" y="682"/>
            <a:chExt cx="1602" cy="1761"/>
          </a:xfrm>
        </p:grpSpPr>
        <p:sp>
          <p:nvSpPr>
            <p:cNvPr id="21"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p:cNvSpPr>
              <a:spLocks/>
            </p:cNvSpPr>
            <p:nvPr/>
          </p:nvSpPr>
          <p:spPr bwMode="auto">
            <a:xfrm>
              <a:off x="204" y="682"/>
              <a:ext cx="1602" cy="176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8">
            <a:extLst>
              <a:ext uri="{FF2B5EF4-FFF2-40B4-BE49-F238E27FC236}">
                <a16:creationId xmlns:a16="http://schemas.microsoft.com/office/drawing/2014/main" id="{1EE98F35-DED4-40AF-88D0-A96FC43E8328}"/>
              </a:ext>
            </a:extLst>
          </p:cNvPr>
          <p:cNvGrpSpPr>
            <a:grpSpLocks noChangeAspect="1"/>
          </p:cNvGrpSpPr>
          <p:nvPr/>
        </p:nvGrpSpPr>
        <p:grpSpPr bwMode="auto">
          <a:xfrm>
            <a:off x="107504" y="51470"/>
            <a:ext cx="8784976" cy="693184"/>
            <a:chOff x="1190" y="1833"/>
            <a:chExt cx="4136" cy="330"/>
          </a:xfrm>
        </p:grpSpPr>
        <p:sp>
          <p:nvSpPr>
            <p:cNvPr id="15" name="AutoShape 7">
              <a:extLst>
                <a:ext uri="{FF2B5EF4-FFF2-40B4-BE49-F238E27FC236}">
                  <a16:creationId xmlns:a16="http://schemas.microsoft.com/office/drawing/2014/main" id="{1F4DB4AD-B4AD-43AA-898D-6DE373E4E029}"/>
                </a:ext>
              </a:extLst>
            </p:cNvPr>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id="{8142BC5B-A115-4B0A-A797-E22EE24E8851}"/>
                </a:ext>
              </a:extLst>
            </p:cNvPr>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TextBox 16">
            <a:extLst>
              <a:ext uri="{FF2B5EF4-FFF2-40B4-BE49-F238E27FC236}">
                <a16:creationId xmlns:a16="http://schemas.microsoft.com/office/drawing/2014/main" id="{D97B9D2B-6AC1-4E27-84A1-88A8C10797E5}"/>
              </a:ext>
            </a:extLst>
          </p:cNvPr>
          <p:cNvSpPr txBox="1"/>
          <p:nvPr/>
        </p:nvSpPr>
        <p:spPr>
          <a:xfrm>
            <a:off x="1525628" y="54061"/>
            <a:ext cx="7438859" cy="646331"/>
          </a:xfrm>
          <a:prstGeom prst="rect">
            <a:avLst/>
          </a:prstGeom>
          <a:noFill/>
        </p:spPr>
        <p:txBody>
          <a:bodyPr wrap="square" rtlCol="0">
            <a:spAutoFit/>
          </a:bodyPr>
          <a:lstStyle/>
          <a:p>
            <a:r>
              <a:rPr lang="en-GB" b="1" dirty="0">
                <a:solidFill>
                  <a:srgbClr val="27AF41"/>
                </a:solidFill>
              </a:rPr>
              <a:t>Public Transport   / Movement Network                    	  </a:t>
            </a:r>
          </a:p>
          <a:p>
            <a:r>
              <a:rPr lang="en-GB" b="1" i="1" dirty="0">
                <a:solidFill>
                  <a:srgbClr val="27AF41"/>
                </a:solidFill>
              </a:rPr>
              <a:t>Response 3 – V10, V11, </a:t>
            </a:r>
            <a:r>
              <a:rPr lang="en-GB" b="1" i="1" dirty="0" err="1">
                <a:solidFill>
                  <a:srgbClr val="27AF41"/>
                </a:solidFill>
              </a:rPr>
              <a:t>Woodleys</a:t>
            </a:r>
            <a:r>
              <a:rPr lang="en-GB" b="1" i="1" dirty="0">
                <a:solidFill>
                  <a:srgbClr val="27AF41"/>
                </a:solidFill>
              </a:rPr>
              <a:t> grade separated all movement crossings</a:t>
            </a:r>
          </a:p>
        </p:txBody>
      </p:sp>
      <p:sp>
        <p:nvSpPr>
          <p:cNvPr id="12" name="TextBox 11">
            <a:extLst>
              <a:ext uri="{FF2B5EF4-FFF2-40B4-BE49-F238E27FC236}">
                <a16:creationId xmlns:a16="http://schemas.microsoft.com/office/drawing/2014/main" id="{540DCE1F-222A-45C7-88B5-3149DFBFEF05}"/>
              </a:ext>
            </a:extLst>
          </p:cNvPr>
          <p:cNvSpPr txBox="1"/>
          <p:nvPr/>
        </p:nvSpPr>
        <p:spPr>
          <a:xfrm>
            <a:off x="107504" y="700392"/>
            <a:ext cx="1470391" cy="4062651"/>
          </a:xfrm>
          <a:prstGeom prst="rect">
            <a:avLst/>
          </a:prstGeom>
          <a:noFill/>
        </p:spPr>
        <p:txBody>
          <a:bodyPr wrap="square" rtlCol="0">
            <a:spAutoFit/>
          </a:bodyPr>
          <a:lstStyle/>
          <a:p>
            <a:r>
              <a:rPr lang="en-GB" sz="2000" b="1" dirty="0">
                <a:solidFill>
                  <a:schemeClr val="bg1"/>
                </a:solidFill>
              </a:rPr>
              <a:t>Scenario</a:t>
            </a:r>
            <a:r>
              <a:rPr lang="en-GB" dirty="0">
                <a:solidFill>
                  <a:schemeClr val="bg1"/>
                </a:solidFill>
              </a:rPr>
              <a:t> </a:t>
            </a:r>
          </a:p>
          <a:p>
            <a:r>
              <a:rPr lang="en-GB" sz="1400" i="1" dirty="0">
                <a:solidFill>
                  <a:schemeClr val="bg1"/>
                </a:solidFill>
              </a:rPr>
              <a:t>‘The transport study and modelling indicates that the impact in terms of traffic and public transport requires three points of vehicular connections between the north and south of the site. V10, V11 and the </a:t>
            </a:r>
            <a:r>
              <a:rPr lang="en-GB" sz="1400" i="1" dirty="0" err="1">
                <a:solidFill>
                  <a:schemeClr val="bg1"/>
                </a:solidFill>
              </a:rPr>
              <a:t>Woodleys</a:t>
            </a:r>
            <a:r>
              <a:rPr lang="en-GB" sz="1400" i="1" dirty="0">
                <a:solidFill>
                  <a:schemeClr val="bg1"/>
                </a:solidFill>
              </a:rPr>
              <a:t> Crossing’</a:t>
            </a:r>
          </a:p>
        </p:txBody>
      </p:sp>
      <p:pic>
        <p:nvPicPr>
          <p:cNvPr id="13" name="Picture 12">
            <a:extLst>
              <a:ext uri="{FF2B5EF4-FFF2-40B4-BE49-F238E27FC236}">
                <a16:creationId xmlns:a16="http://schemas.microsoft.com/office/drawing/2014/main" id="{C01DBC22-D05A-4C11-A28A-2BCB63FD91EB}"/>
              </a:ext>
            </a:extLst>
          </p:cNvPr>
          <p:cNvPicPr>
            <a:picLocks noChangeAspect="1"/>
          </p:cNvPicPr>
          <p:nvPr/>
        </p:nvPicPr>
        <p:blipFill>
          <a:blip r:embed="rId3"/>
          <a:stretch>
            <a:fillRect/>
          </a:stretch>
        </p:blipFill>
        <p:spPr>
          <a:xfrm>
            <a:off x="1922621" y="851949"/>
            <a:ext cx="5547644" cy="3896371"/>
          </a:xfrm>
          <a:prstGeom prst="rect">
            <a:avLst/>
          </a:prstGeom>
        </p:spPr>
      </p:pic>
    </p:spTree>
    <p:extLst>
      <p:ext uri="{BB962C8B-B14F-4D97-AF65-F5344CB8AC3E}">
        <p14:creationId xmlns:p14="http://schemas.microsoft.com/office/powerpoint/2010/main" val="94238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9" name="Group 4"/>
          <p:cNvGrpSpPr>
            <a:grpSpLocks noChangeAspect="1"/>
          </p:cNvGrpSpPr>
          <p:nvPr/>
        </p:nvGrpSpPr>
        <p:grpSpPr bwMode="auto">
          <a:xfrm rot="5400000">
            <a:off x="2527661" y="-207453"/>
            <a:ext cx="4607518" cy="6135463"/>
            <a:chOff x="204" y="682"/>
            <a:chExt cx="1602" cy="1761"/>
          </a:xfrm>
        </p:grpSpPr>
        <p:sp>
          <p:nvSpPr>
            <p:cNvPr id="21"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p:cNvSpPr>
              <a:spLocks/>
            </p:cNvSpPr>
            <p:nvPr/>
          </p:nvSpPr>
          <p:spPr bwMode="auto">
            <a:xfrm>
              <a:off x="204" y="682"/>
              <a:ext cx="1602" cy="176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8">
            <a:extLst>
              <a:ext uri="{FF2B5EF4-FFF2-40B4-BE49-F238E27FC236}">
                <a16:creationId xmlns:a16="http://schemas.microsoft.com/office/drawing/2014/main" id="{6D1203A8-3573-493D-95CB-D2C46B9362AD}"/>
              </a:ext>
            </a:extLst>
          </p:cNvPr>
          <p:cNvGrpSpPr>
            <a:grpSpLocks noChangeAspect="1"/>
          </p:cNvGrpSpPr>
          <p:nvPr/>
        </p:nvGrpSpPr>
        <p:grpSpPr bwMode="auto">
          <a:xfrm>
            <a:off x="107504" y="51470"/>
            <a:ext cx="8784976" cy="693184"/>
            <a:chOff x="1190" y="1833"/>
            <a:chExt cx="4136" cy="330"/>
          </a:xfrm>
        </p:grpSpPr>
        <p:sp>
          <p:nvSpPr>
            <p:cNvPr id="15" name="AutoShape 7">
              <a:extLst>
                <a:ext uri="{FF2B5EF4-FFF2-40B4-BE49-F238E27FC236}">
                  <a16:creationId xmlns:a16="http://schemas.microsoft.com/office/drawing/2014/main" id="{B783645F-611B-4AC4-A7FB-0F26B8D924CE}"/>
                </a:ext>
              </a:extLst>
            </p:cNvPr>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id="{8074CCC2-46F1-4EC8-BF5C-6609EE388C3E}"/>
                </a:ext>
              </a:extLst>
            </p:cNvPr>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TextBox 16">
            <a:extLst>
              <a:ext uri="{FF2B5EF4-FFF2-40B4-BE49-F238E27FC236}">
                <a16:creationId xmlns:a16="http://schemas.microsoft.com/office/drawing/2014/main" id="{8DBAB776-A0AC-4DB1-B35E-1D0A0DE7F5FA}"/>
              </a:ext>
            </a:extLst>
          </p:cNvPr>
          <p:cNvSpPr txBox="1"/>
          <p:nvPr/>
        </p:nvSpPr>
        <p:spPr>
          <a:xfrm>
            <a:off x="1525628" y="54061"/>
            <a:ext cx="7438859" cy="646331"/>
          </a:xfrm>
          <a:prstGeom prst="rect">
            <a:avLst/>
          </a:prstGeom>
          <a:noFill/>
        </p:spPr>
        <p:txBody>
          <a:bodyPr wrap="square" rtlCol="0">
            <a:spAutoFit/>
          </a:bodyPr>
          <a:lstStyle/>
          <a:p>
            <a:r>
              <a:rPr lang="en-GB" dirty="0">
                <a:solidFill>
                  <a:srgbClr val="599F46"/>
                </a:solidFill>
              </a:rPr>
              <a:t>Composite Response 1: </a:t>
            </a:r>
          </a:p>
          <a:p>
            <a:r>
              <a:rPr lang="en-GB" dirty="0">
                <a:solidFill>
                  <a:srgbClr val="599F46"/>
                </a:solidFill>
              </a:rPr>
              <a:t>Strategic Movement, pedestrian/cycle and open space network and buffers</a:t>
            </a:r>
          </a:p>
        </p:txBody>
      </p:sp>
      <p:pic>
        <p:nvPicPr>
          <p:cNvPr id="11" name="Picture 10">
            <a:extLst>
              <a:ext uri="{FF2B5EF4-FFF2-40B4-BE49-F238E27FC236}">
                <a16:creationId xmlns:a16="http://schemas.microsoft.com/office/drawing/2014/main" id="{6E33A3EE-D4DF-4C1E-B314-EC058E4A0BEE}"/>
              </a:ext>
            </a:extLst>
          </p:cNvPr>
          <p:cNvPicPr>
            <a:picLocks noChangeAspect="1"/>
          </p:cNvPicPr>
          <p:nvPr/>
        </p:nvPicPr>
        <p:blipFill>
          <a:blip r:embed="rId2"/>
          <a:stretch>
            <a:fillRect/>
          </a:stretch>
        </p:blipFill>
        <p:spPr>
          <a:xfrm>
            <a:off x="2037642" y="815130"/>
            <a:ext cx="5702710" cy="4040486"/>
          </a:xfrm>
          <a:prstGeom prst="rect">
            <a:avLst/>
          </a:prstGeom>
        </p:spPr>
      </p:pic>
    </p:spTree>
    <p:extLst>
      <p:ext uri="{BB962C8B-B14F-4D97-AF65-F5344CB8AC3E}">
        <p14:creationId xmlns:p14="http://schemas.microsoft.com/office/powerpoint/2010/main" val="766920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KC Word Document" ma:contentTypeID="0x010100073DBBF460B4694388C550D7D3B1399900CC16FCAF351D7848A8CDA6E01FA09E3C" ma:contentTypeVersion="7" ma:contentTypeDescription="MKC Branded Word Template Document" ma:contentTypeScope="" ma:versionID="ca7a3b9c477bbfd2e3fdde8bcedfe713">
  <xsd:schema xmlns:xsd="http://www.w3.org/2001/XMLSchema" xmlns:xs="http://www.w3.org/2001/XMLSchema" xmlns:p="http://schemas.microsoft.com/office/2006/metadata/properties" targetNamespace="http://schemas.microsoft.com/office/2006/metadata/properties" ma:root="true" ma:fieldsID="c032f31bce0c27f7c959937df3a44a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e73f336-9c49-41ab-9427-d263034a0100" ContentTypeId="0x010100073DBBF460B4694388C550D7D3B13999" PreviousValue="false" LastSyncTimeStamp="2021-10-01T14:38:35.487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3ED908-D4B4-4819-8FC0-B4A2D0CFE9EF}"/>
</file>

<file path=customXml/itemProps2.xml><?xml version="1.0" encoding="utf-8"?>
<ds:datastoreItem xmlns:ds="http://schemas.openxmlformats.org/officeDocument/2006/customXml" ds:itemID="{283899EF-7EB9-4BD3-A9CE-70CE3E9A5748}"/>
</file>

<file path=customXml/itemProps3.xml><?xml version="1.0" encoding="utf-8"?>
<ds:datastoreItem xmlns:ds="http://schemas.openxmlformats.org/officeDocument/2006/customXml" ds:itemID="{E056A5DB-0E5B-4763-B7C3-2FCF8AB501E9}"/>
</file>

<file path=customXml/itemProps4.xml><?xml version="1.0" encoding="utf-8"?>
<ds:datastoreItem xmlns:ds="http://schemas.openxmlformats.org/officeDocument/2006/customXml" ds:itemID="{29347324-0AAD-4221-A8EC-2CEAC348C834}"/>
</file>

<file path=docProps/app.xml><?xml version="1.0" encoding="utf-8"?>
<Properties xmlns="http://schemas.openxmlformats.org/officeDocument/2006/extended-properties" xmlns:vt="http://schemas.openxmlformats.org/officeDocument/2006/docPropsVTypes">
  <TotalTime>8135</TotalTime>
  <Words>550</Words>
  <Application>Microsoft Office PowerPoint</Application>
  <PresentationFormat>On-screen Show (16:9)</PresentationFormat>
  <Paragraphs>70</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South East MK Development Framework -timeline of events</vt:lpstr>
      <vt:lpstr>PowerPoint Presentation</vt:lpstr>
      <vt:lpstr>PowerPoint Presentation</vt:lpstr>
      <vt:lpstr>PowerPoint Presentation</vt:lpstr>
      <vt:lpstr>PowerPoint Presentation</vt:lpstr>
      <vt:lpstr>PowerPoint Presentation</vt:lpstr>
      <vt:lpstr>PowerPoint Presentation</vt:lpstr>
    </vt:vector>
  </TitlesOfParts>
  <Company>Milton Keynes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Messina, Brian</dc:creator>
  <cp:lastModifiedBy>Sabina Kupczyk</cp:lastModifiedBy>
  <cp:revision>307</cp:revision>
  <dcterms:created xsi:type="dcterms:W3CDTF">2019-01-24T10:16:24Z</dcterms:created>
  <dcterms:modified xsi:type="dcterms:W3CDTF">2020-11-20T13:09:58Z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0x010100073DBBF460B4694388C550D7D3B1399900CC16FCAF351D7848A8CDA6E01FA09E3C</vt:lpwstr>
  </property>
  <property fmtid="{D5CDD505-2E9C-101B-9397-08002B2CF9AE}" pid="3" name="Order">
    <vt:r8>10000</vt:r8>
  </property>
</Properties>
</file>