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7" r:id="rId5"/>
    <p:sldId id="274" r:id="rId6"/>
    <p:sldId id="268" r:id="rId7"/>
    <p:sldId id="304" r:id="rId8"/>
    <p:sldId id="305" r:id="rId9"/>
    <p:sldId id="306" r:id="rId10"/>
    <p:sldId id="282" r:id="rId11"/>
    <p:sldId id="283" r:id="rId12"/>
    <p:sldId id="284" r:id="rId13"/>
    <p:sldId id="289" r:id="rId14"/>
    <p:sldId id="307" r:id="rId15"/>
    <p:sldId id="287" r:id="rId16"/>
    <p:sldId id="288" r:id="rId17"/>
    <p:sldId id="291" r:id="rId18"/>
    <p:sldId id="292" r:id="rId19"/>
    <p:sldId id="293" r:id="rId20"/>
    <p:sldId id="299" r:id="rId21"/>
    <p:sldId id="294" r:id="rId22"/>
    <p:sldId id="300" r:id="rId23"/>
    <p:sldId id="295" r:id="rId24"/>
    <p:sldId id="296" r:id="rId25"/>
    <p:sldId id="303" r:id="rId26"/>
    <p:sldId id="260" r:id="rId27"/>
    <p:sldId id="308" r:id="rId28"/>
    <p:sldId id="310" r:id="rId29"/>
    <p:sldId id="309" r:id="rId30"/>
    <p:sldId id="311"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0D9A68A-0518-40B0-802F-690901AD9DE1}">
          <p14:sldIdLst>
            <p14:sldId id="257"/>
            <p14:sldId id="274"/>
            <p14:sldId id="268"/>
            <p14:sldId id="304"/>
            <p14:sldId id="305"/>
            <p14:sldId id="306"/>
            <p14:sldId id="282"/>
            <p14:sldId id="283"/>
            <p14:sldId id="284"/>
            <p14:sldId id="289"/>
            <p14:sldId id="307"/>
            <p14:sldId id="287"/>
            <p14:sldId id="288"/>
            <p14:sldId id="291"/>
          </p14:sldIdLst>
        </p14:section>
        <p14:section name="Untitled Section" id="{DC8F4031-F443-4AA4-927D-01068C110720}">
          <p14:sldIdLst>
            <p14:sldId id="292"/>
            <p14:sldId id="293"/>
            <p14:sldId id="299"/>
            <p14:sldId id="294"/>
            <p14:sldId id="300"/>
            <p14:sldId id="295"/>
            <p14:sldId id="296"/>
            <p14:sldId id="303"/>
            <p14:sldId id="260"/>
            <p14:sldId id="308"/>
            <p14:sldId id="310"/>
            <p14:sldId id="309"/>
            <p14:sldId id="311"/>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0097C0"/>
    <a:srgbClr val="27AF41"/>
    <a:srgbClr val="007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FDC404-A88A-44CE-B6DA-E63620089584}" v="43" dt="2023-02-01T15:12:25.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740" autoAdjust="0"/>
  </p:normalViewPr>
  <p:slideViewPr>
    <p:cSldViewPr snapToGrid="0">
      <p:cViewPr varScale="1">
        <p:scale>
          <a:sx n="106" d="100"/>
          <a:sy n="106" d="100"/>
        </p:scale>
        <p:origin x="338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Hodgson" userId="c22dfa76-547f-4b83-8f20-e23de0bc91f5" providerId="ADAL" clId="{8CFDC404-A88A-44CE-B6DA-E63620089584}"/>
    <pc:docChg chg="undo custSel addSld delSld modSld sldOrd modSection">
      <pc:chgData name="Andrew Hodgson" userId="c22dfa76-547f-4b83-8f20-e23de0bc91f5" providerId="ADAL" clId="{8CFDC404-A88A-44CE-B6DA-E63620089584}" dt="2023-02-01T15:25:13.947" v="2743" actId="20577"/>
      <pc:docMkLst>
        <pc:docMk/>
      </pc:docMkLst>
      <pc:sldChg chg="addSp delSp modSp mod setBg">
        <pc:chgData name="Andrew Hodgson" userId="c22dfa76-547f-4b83-8f20-e23de0bc91f5" providerId="ADAL" clId="{8CFDC404-A88A-44CE-B6DA-E63620089584}" dt="2023-02-01T15:12:01.934" v="1914" actId="571"/>
        <pc:sldMkLst>
          <pc:docMk/>
          <pc:sldMk cId="2248560611" sldId="257"/>
        </pc:sldMkLst>
        <pc:spChg chg="mod">
          <ac:chgData name="Andrew Hodgson" userId="c22dfa76-547f-4b83-8f20-e23de0bc91f5" providerId="ADAL" clId="{8CFDC404-A88A-44CE-B6DA-E63620089584}" dt="2023-02-01T14:33:14.012" v="195" actId="26606"/>
          <ac:spMkLst>
            <pc:docMk/>
            <pc:sldMk cId="2248560611" sldId="257"/>
            <ac:spMk id="3" creationId="{00000000-0000-0000-0000-000000000000}"/>
          </ac:spMkLst>
        </pc:spChg>
        <pc:spChg chg="mod ord">
          <ac:chgData name="Andrew Hodgson" userId="c22dfa76-547f-4b83-8f20-e23de0bc91f5" providerId="ADAL" clId="{8CFDC404-A88A-44CE-B6DA-E63620089584}" dt="2023-02-01T14:33:14.012" v="195" actId="26606"/>
          <ac:spMkLst>
            <pc:docMk/>
            <pc:sldMk cId="2248560611" sldId="257"/>
            <ac:spMk id="23" creationId="{00000000-0000-0000-0000-000000000000}"/>
          </ac:spMkLst>
        </pc:spChg>
        <pc:spChg chg="add">
          <ac:chgData name="Andrew Hodgson" userId="c22dfa76-547f-4b83-8f20-e23de0bc91f5" providerId="ADAL" clId="{8CFDC404-A88A-44CE-B6DA-E63620089584}" dt="2023-02-01T14:33:14.012" v="195" actId="26606"/>
          <ac:spMkLst>
            <pc:docMk/>
            <pc:sldMk cId="2248560611" sldId="257"/>
            <ac:spMk id="28" creationId="{66E48AFA-8884-4F68-A44F-D2C1E8609C5A}"/>
          </ac:spMkLst>
        </pc:spChg>
        <pc:spChg chg="add">
          <ac:chgData name="Andrew Hodgson" userId="c22dfa76-547f-4b83-8f20-e23de0bc91f5" providerId="ADAL" clId="{8CFDC404-A88A-44CE-B6DA-E63620089584}" dt="2023-02-01T14:33:14.012" v="195" actId="26606"/>
          <ac:spMkLst>
            <pc:docMk/>
            <pc:sldMk cId="2248560611" sldId="257"/>
            <ac:spMk id="30" creationId="{969D19A6-08CB-498C-93EC-3FFB021FC68A}"/>
          </ac:spMkLst>
        </pc:spChg>
        <pc:picChg chg="del">
          <ac:chgData name="Andrew Hodgson" userId="c22dfa76-547f-4b83-8f20-e23de0bc91f5" providerId="ADAL" clId="{8CFDC404-A88A-44CE-B6DA-E63620089584}" dt="2023-02-01T14:32:38.422" v="189" actId="478"/>
          <ac:picMkLst>
            <pc:docMk/>
            <pc:sldMk cId="2248560611" sldId="257"/>
            <ac:picMk id="2" creationId="{00000000-0000-0000-0000-000000000000}"/>
          </ac:picMkLst>
        </pc:picChg>
        <pc:picChg chg="add mod">
          <ac:chgData name="Andrew Hodgson" userId="c22dfa76-547f-4b83-8f20-e23de0bc91f5" providerId="ADAL" clId="{8CFDC404-A88A-44CE-B6DA-E63620089584}" dt="2023-02-01T14:33:14.012" v="195" actId="26606"/>
          <ac:picMkLst>
            <pc:docMk/>
            <pc:sldMk cId="2248560611" sldId="257"/>
            <ac:picMk id="5" creationId="{A4961FE9-AD7A-4C0F-88B8-88A35695C6D4}"/>
          </ac:picMkLst>
        </pc:picChg>
        <pc:picChg chg="add mod">
          <ac:chgData name="Andrew Hodgson" userId="c22dfa76-547f-4b83-8f20-e23de0bc91f5" providerId="ADAL" clId="{8CFDC404-A88A-44CE-B6DA-E63620089584}" dt="2023-02-01T15:12:01.934" v="1914" actId="571"/>
          <ac:picMkLst>
            <pc:docMk/>
            <pc:sldMk cId="2248560611" sldId="257"/>
            <ac:picMk id="9" creationId="{464F9EED-9568-48E2-A032-2721E5964877}"/>
          </ac:picMkLst>
        </pc:picChg>
      </pc:sldChg>
      <pc:sldChg chg="addSp delSp modSp mod">
        <pc:chgData name="Andrew Hodgson" userId="c22dfa76-547f-4b83-8f20-e23de0bc91f5" providerId="ADAL" clId="{8CFDC404-A88A-44CE-B6DA-E63620089584}" dt="2023-02-01T15:12:31.001" v="1919" actId="1076"/>
        <pc:sldMkLst>
          <pc:docMk/>
          <pc:sldMk cId="3450462822" sldId="260"/>
        </pc:sldMkLst>
        <pc:spChg chg="mod">
          <ac:chgData name="Andrew Hodgson" userId="c22dfa76-547f-4b83-8f20-e23de0bc91f5" providerId="ADAL" clId="{8CFDC404-A88A-44CE-B6DA-E63620089584}" dt="2023-02-01T15:12:25.258" v="1918" actId="14100"/>
          <ac:spMkLst>
            <pc:docMk/>
            <pc:sldMk cId="3450462822" sldId="260"/>
            <ac:spMk id="10" creationId="{00000000-0000-0000-0000-000000000000}"/>
          </ac:spMkLst>
        </pc:spChg>
        <pc:spChg chg="mod">
          <ac:chgData name="Andrew Hodgson" userId="c22dfa76-547f-4b83-8f20-e23de0bc91f5" providerId="ADAL" clId="{8CFDC404-A88A-44CE-B6DA-E63620089584}" dt="2023-02-01T15:12:31.001" v="1919" actId="1076"/>
          <ac:spMkLst>
            <pc:docMk/>
            <pc:sldMk cId="3450462822" sldId="260"/>
            <ac:spMk id="13" creationId="{00000000-0000-0000-0000-000000000000}"/>
          </ac:spMkLst>
        </pc:spChg>
        <pc:picChg chg="add mod">
          <ac:chgData name="Andrew Hodgson" userId="c22dfa76-547f-4b83-8f20-e23de0bc91f5" providerId="ADAL" clId="{8CFDC404-A88A-44CE-B6DA-E63620089584}" dt="2023-02-01T15:12:20.161" v="1917" actId="1076"/>
          <ac:picMkLst>
            <pc:docMk/>
            <pc:sldMk cId="3450462822" sldId="260"/>
            <ac:picMk id="5" creationId="{71BAD15C-2257-40DC-AE20-A377254C5455}"/>
          </ac:picMkLst>
        </pc:picChg>
        <pc:picChg chg="del">
          <ac:chgData name="Andrew Hodgson" userId="c22dfa76-547f-4b83-8f20-e23de0bc91f5" providerId="ADAL" clId="{8CFDC404-A88A-44CE-B6DA-E63620089584}" dt="2023-02-01T15:11:47.439" v="1912" actId="478"/>
          <ac:picMkLst>
            <pc:docMk/>
            <pc:sldMk cId="3450462822" sldId="260"/>
            <ac:picMk id="15" creationId="{00000000-0000-0000-0000-000000000000}"/>
          </ac:picMkLst>
        </pc:picChg>
      </pc:sldChg>
      <pc:sldChg chg="del">
        <pc:chgData name="Andrew Hodgson" userId="c22dfa76-547f-4b83-8f20-e23de0bc91f5" providerId="ADAL" clId="{8CFDC404-A88A-44CE-B6DA-E63620089584}" dt="2023-01-31T12:09:03.724" v="45" actId="2696"/>
        <pc:sldMkLst>
          <pc:docMk/>
          <pc:sldMk cId="2464675533" sldId="263"/>
        </pc:sldMkLst>
      </pc:sldChg>
      <pc:sldChg chg="addSp delSp mod">
        <pc:chgData name="Andrew Hodgson" userId="c22dfa76-547f-4b83-8f20-e23de0bc91f5" providerId="ADAL" clId="{8CFDC404-A88A-44CE-B6DA-E63620089584}" dt="2023-02-01T14:57:41.695" v="1211" actId="26606"/>
        <pc:sldMkLst>
          <pc:docMk/>
          <pc:sldMk cId="1325874296" sldId="284"/>
        </pc:sldMkLst>
        <pc:spChg chg="del">
          <ac:chgData name="Andrew Hodgson" userId="c22dfa76-547f-4b83-8f20-e23de0bc91f5" providerId="ADAL" clId="{8CFDC404-A88A-44CE-B6DA-E63620089584}" dt="2023-02-01T14:57:41.695" v="1211" actId="26606"/>
          <ac:spMkLst>
            <pc:docMk/>
            <pc:sldMk cId="1325874296" sldId="284"/>
            <ac:spMk id="7" creationId="{5C1430C8-1BE6-4036-9A9C-AAE8788F80AC}"/>
          </ac:spMkLst>
        </pc:spChg>
        <pc:graphicFrameChg chg="add">
          <ac:chgData name="Andrew Hodgson" userId="c22dfa76-547f-4b83-8f20-e23de0bc91f5" providerId="ADAL" clId="{8CFDC404-A88A-44CE-B6DA-E63620089584}" dt="2023-02-01T14:57:41.695" v="1211" actId="26606"/>
          <ac:graphicFrameMkLst>
            <pc:docMk/>
            <pc:sldMk cId="1325874296" sldId="284"/>
            <ac:graphicFrameMk id="9" creationId="{6D616139-D687-AA31-CF51-5C2FE4D59F0B}"/>
          </ac:graphicFrameMkLst>
        </pc:graphicFrameChg>
      </pc:sldChg>
      <pc:sldChg chg="del">
        <pc:chgData name="Andrew Hodgson" userId="c22dfa76-547f-4b83-8f20-e23de0bc91f5" providerId="ADAL" clId="{8CFDC404-A88A-44CE-B6DA-E63620089584}" dt="2023-02-01T14:24:29.684" v="184" actId="2696"/>
        <pc:sldMkLst>
          <pc:docMk/>
          <pc:sldMk cId="536390288" sldId="285"/>
        </pc:sldMkLst>
      </pc:sldChg>
      <pc:sldChg chg="del">
        <pc:chgData name="Andrew Hodgson" userId="c22dfa76-547f-4b83-8f20-e23de0bc91f5" providerId="ADAL" clId="{8CFDC404-A88A-44CE-B6DA-E63620089584}" dt="2023-02-01T14:24:32.885" v="185" actId="2696"/>
        <pc:sldMkLst>
          <pc:docMk/>
          <pc:sldMk cId="2660504563" sldId="286"/>
        </pc:sldMkLst>
      </pc:sldChg>
      <pc:sldChg chg="modSp mod">
        <pc:chgData name="Andrew Hodgson" userId="c22dfa76-547f-4b83-8f20-e23de0bc91f5" providerId="ADAL" clId="{8CFDC404-A88A-44CE-B6DA-E63620089584}" dt="2023-02-01T15:04:27.555" v="1403" actId="27636"/>
        <pc:sldMkLst>
          <pc:docMk/>
          <pc:sldMk cId="2226140164" sldId="288"/>
        </pc:sldMkLst>
        <pc:spChg chg="mod">
          <ac:chgData name="Andrew Hodgson" userId="c22dfa76-547f-4b83-8f20-e23de0bc91f5" providerId="ADAL" clId="{8CFDC404-A88A-44CE-B6DA-E63620089584}" dt="2023-02-01T15:04:27.555" v="1403" actId="27636"/>
          <ac:spMkLst>
            <pc:docMk/>
            <pc:sldMk cId="2226140164" sldId="288"/>
            <ac:spMk id="2" creationId="{956BC68B-EAD8-4D79-9A10-BEBB1BE667C7}"/>
          </ac:spMkLst>
        </pc:spChg>
      </pc:sldChg>
      <pc:sldChg chg="modSp mod">
        <pc:chgData name="Andrew Hodgson" userId="c22dfa76-547f-4b83-8f20-e23de0bc91f5" providerId="ADAL" clId="{8CFDC404-A88A-44CE-B6DA-E63620089584}" dt="2023-02-01T15:03:45.905" v="1387" actId="20577"/>
        <pc:sldMkLst>
          <pc:docMk/>
          <pc:sldMk cId="2643208173" sldId="289"/>
        </pc:sldMkLst>
        <pc:spChg chg="mod">
          <ac:chgData name="Andrew Hodgson" userId="c22dfa76-547f-4b83-8f20-e23de0bc91f5" providerId="ADAL" clId="{8CFDC404-A88A-44CE-B6DA-E63620089584}" dt="2023-02-01T15:03:45.905" v="1387" actId="20577"/>
          <ac:spMkLst>
            <pc:docMk/>
            <pc:sldMk cId="2643208173" sldId="289"/>
            <ac:spMk id="3" creationId="{5451D716-ED13-4C80-937B-9DF7E564E3A6}"/>
          </ac:spMkLst>
        </pc:spChg>
      </pc:sldChg>
      <pc:sldChg chg="del">
        <pc:chgData name="Andrew Hodgson" userId="c22dfa76-547f-4b83-8f20-e23de0bc91f5" providerId="ADAL" clId="{8CFDC404-A88A-44CE-B6DA-E63620089584}" dt="2023-02-01T14:25:08.793" v="186" actId="2696"/>
        <pc:sldMkLst>
          <pc:docMk/>
          <pc:sldMk cId="1018887871" sldId="290"/>
        </pc:sldMkLst>
      </pc:sldChg>
      <pc:sldChg chg="modSp mod">
        <pc:chgData name="Andrew Hodgson" userId="c22dfa76-547f-4b83-8f20-e23de0bc91f5" providerId="ADAL" clId="{8CFDC404-A88A-44CE-B6DA-E63620089584}" dt="2023-02-01T15:07:01.579" v="1791" actId="20577"/>
        <pc:sldMkLst>
          <pc:docMk/>
          <pc:sldMk cId="215803444" sldId="294"/>
        </pc:sldMkLst>
        <pc:spChg chg="mod">
          <ac:chgData name="Andrew Hodgson" userId="c22dfa76-547f-4b83-8f20-e23de0bc91f5" providerId="ADAL" clId="{8CFDC404-A88A-44CE-B6DA-E63620089584}" dt="2023-02-01T15:07:01.579" v="1791" actId="20577"/>
          <ac:spMkLst>
            <pc:docMk/>
            <pc:sldMk cId="215803444" sldId="294"/>
            <ac:spMk id="3" creationId="{9D671101-3072-4E80-A990-43B47C473334}"/>
          </ac:spMkLst>
        </pc:spChg>
      </pc:sldChg>
      <pc:sldChg chg="del">
        <pc:chgData name="Andrew Hodgson" userId="c22dfa76-547f-4b83-8f20-e23de0bc91f5" providerId="ADAL" clId="{8CFDC404-A88A-44CE-B6DA-E63620089584}" dt="2023-02-01T14:25:58.026" v="187" actId="2696"/>
        <pc:sldMkLst>
          <pc:docMk/>
          <pc:sldMk cId="1341051804" sldId="297"/>
        </pc:sldMkLst>
      </pc:sldChg>
      <pc:sldChg chg="del">
        <pc:chgData name="Andrew Hodgson" userId="c22dfa76-547f-4b83-8f20-e23de0bc91f5" providerId="ADAL" clId="{8CFDC404-A88A-44CE-B6DA-E63620089584}" dt="2023-02-01T14:26:02.569" v="188" actId="2696"/>
        <pc:sldMkLst>
          <pc:docMk/>
          <pc:sldMk cId="4025783046" sldId="298"/>
        </pc:sldMkLst>
      </pc:sldChg>
      <pc:sldChg chg="modSp mod">
        <pc:chgData name="Andrew Hodgson" userId="c22dfa76-547f-4b83-8f20-e23de0bc91f5" providerId="ADAL" clId="{8CFDC404-A88A-44CE-B6DA-E63620089584}" dt="2023-01-31T12:08:31.993" v="43" actId="20577"/>
        <pc:sldMkLst>
          <pc:docMk/>
          <pc:sldMk cId="388483320" sldId="300"/>
        </pc:sldMkLst>
        <pc:spChg chg="mod">
          <ac:chgData name="Andrew Hodgson" userId="c22dfa76-547f-4b83-8f20-e23de0bc91f5" providerId="ADAL" clId="{8CFDC404-A88A-44CE-B6DA-E63620089584}" dt="2023-01-31T12:08:31.993" v="43" actId="20577"/>
          <ac:spMkLst>
            <pc:docMk/>
            <pc:sldMk cId="388483320" sldId="300"/>
            <ac:spMk id="4" creationId="{6AD764D9-9CFB-488F-80FF-86EC206D7547}"/>
          </ac:spMkLst>
        </pc:spChg>
      </pc:sldChg>
      <pc:sldChg chg="del">
        <pc:chgData name="Andrew Hodgson" userId="c22dfa76-547f-4b83-8f20-e23de0bc91f5" providerId="ADAL" clId="{8CFDC404-A88A-44CE-B6DA-E63620089584}" dt="2023-01-31T12:08:58.928" v="44" actId="2696"/>
        <pc:sldMkLst>
          <pc:docMk/>
          <pc:sldMk cId="1904920157" sldId="301"/>
        </pc:sldMkLst>
      </pc:sldChg>
      <pc:sldChg chg="del">
        <pc:chgData name="Andrew Hodgson" userId="c22dfa76-547f-4b83-8f20-e23de0bc91f5" providerId="ADAL" clId="{8CFDC404-A88A-44CE-B6DA-E63620089584}" dt="2023-02-01T15:04:53.752" v="1404" actId="2696"/>
        <pc:sldMkLst>
          <pc:docMk/>
          <pc:sldMk cId="3929069063" sldId="302"/>
        </pc:sldMkLst>
      </pc:sldChg>
      <pc:sldChg chg="modSp mod">
        <pc:chgData name="Andrew Hodgson" userId="c22dfa76-547f-4b83-8f20-e23de0bc91f5" providerId="ADAL" clId="{8CFDC404-A88A-44CE-B6DA-E63620089584}" dt="2023-02-01T15:08:11.653" v="1889" actId="20577"/>
        <pc:sldMkLst>
          <pc:docMk/>
          <pc:sldMk cId="2650027610" sldId="303"/>
        </pc:sldMkLst>
        <pc:spChg chg="mod">
          <ac:chgData name="Andrew Hodgson" userId="c22dfa76-547f-4b83-8f20-e23de0bc91f5" providerId="ADAL" clId="{8CFDC404-A88A-44CE-B6DA-E63620089584}" dt="2023-02-01T15:08:11.653" v="1889" actId="20577"/>
          <ac:spMkLst>
            <pc:docMk/>
            <pc:sldMk cId="2650027610" sldId="303"/>
            <ac:spMk id="3" creationId="{2FD0F905-E5A2-4A7D-B1B2-B23C072778FB}"/>
          </ac:spMkLst>
        </pc:spChg>
      </pc:sldChg>
      <pc:sldChg chg="addSp delSp modSp new mod setBg">
        <pc:chgData name="Andrew Hodgson" userId="c22dfa76-547f-4b83-8f20-e23de0bc91f5" providerId="ADAL" clId="{8CFDC404-A88A-44CE-B6DA-E63620089584}" dt="2023-02-01T14:37:32.790" v="803" actId="20577"/>
        <pc:sldMkLst>
          <pc:docMk/>
          <pc:sldMk cId="3094564545" sldId="304"/>
        </pc:sldMkLst>
        <pc:spChg chg="mod">
          <ac:chgData name="Andrew Hodgson" userId="c22dfa76-547f-4b83-8f20-e23de0bc91f5" providerId="ADAL" clId="{8CFDC404-A88A-44CE-B6DA-E63620089584}" dt="2023-02-01T14:36:48.069" v="767" actId="1076"/>
          <ac:spMkLst>
            <pc:docMk/>
            <pc:sldMk cId="3094564545" sldId="304"/>
            <ac:spMk id="2" creationId="{2B3F3700-35F4-40DF-9A3E-ED0B1F3314C0}"/>
          </ac:spMkLst>
        </pc:spChg>
        <pc:spChg chg="del mod">
          <ac:chgData name="Andrew Hodgson" userId="c22dfa76-547f-4b83-8f20-e23de0bc91f5" providerId="ADAL" clId="{8CFDC404-A88A-44CE-B6DA-E63620089584}" dt="2023-02-01T14:36:39.504" v="764" actId="26606"/>
          <ac:spMkLst>
            <pc:docMk/>
            <pc:sldMk cId="3094564545" sldId="304"/>
            <ac:spMk id="3" creationId="{7DCAF942-2AE0-44CC-B965-AC8802BDD279}"/>
          </ac:spMkLst>
        </pc:spChg>
        <pc:graphicFrameChg chg="add mod">
          <ac:chgData name="Andrew Hodgson" userId="c22dfa76-547f-4b83-8f20-e23de0bc91f5" providerId="ADAL" clId="{8CFDC404-A88A-44CE-B6DA-E63620089584}" dt="2023-02-01T14:37:32.790" v="803" actId="20577"/>
          <ac:graphicFrameMkLst>
            <pc:docMk/>
            <pc:sldMk cId="3094564545" sldId="304"/>
            <ac:graphicFrameMk id="5" creationId="{A24E2FD1-F549-6798-F781-98BAA1368872}"/>
          </ac:graphicFrameMkLst>
        </pc:graphicFrameChg>
        <pc:picChg chg="add">
          <ac:chgData name="Andrew Hodgson" userId="c22dfa76-547f-4b83-8f20-e23de0bc91f5" providerId="ADAL" clId="{8CFDC404-A88A-44CE-B6DA-E63620089584}" dt="2023-02-01T14:36:39.504" v="764" actId="26606"/>
          <ac:picMkLst>
            <pc:docMk/>
            <pc:sldMk cId="3094564545" sldId="304"/>
            <ac:picMk id="6" creationId="{45CCC9CF-99F2-F2D9-5BEC-17288A877224}"/>
          </ac:picMkLst>
        </pc:picChg>
      </pc:sldChg>
      <pc:sldChg chg="addSp delSp modSp new mod ord setBg">
        <pc:chgData name="Andrew Hodgson" userId="c22dfa76-547f-4b83-8f20-e23de0bc91f5" providerId="ADAL" clId="{8CFDC404-A88A-44CE-B6DA-E63620089584}" dt="2023-02-01T14:49:52.992" v="998"/>
        <pc:sldMkLst>
          <pc:docMk/>
          <pc:sldMk cId="462146811" sldId="305"/>
        </pc:sldMkLst>
        <pc:spChg chg="mod">
          <ac:chgData name="Andrew Hodgson" userId="c22dfa76-547f-4b83-8f20-e23de0bc91f5" providerId="ADAL" clId="{8CFDC404-A88A-44CE-B6DA-E63620089584}" dt="2023-02-01T14:49:17.398" v="995" actId="26606"/>
          <ac:spMkLst>
            <pc:docMk/>
            <pc:sldMk cId="462146811" sldId="305"/>
            <ac:spMk id="2" creationId="{D0D24F97-9E8A-4043-A697-1F5928DA3F02}"/>
          </ac:spMkLst>
        </pc:spChg>
        <pc:spChg chg="del">
          <ac:chgData name="Andrew Hodgson" userId="c22dfa76-547f-4b83-8f20-e23de0bc91f5" providerId="ADAL" clId="{8CFDC404-A88A-44CE-B6DA-E63620089584}" dt="2023-02-01T14:38:29.612" v="830" actId="931"/>
          <ac:spMkLst>
            <pc:docMk/>
            <pc:sldMk cId="462146811" sldId="305"/>
            <ac:spMk id="3" creationId="{A9CFD306-FC33-4067-A3D5-FCC8B8F31781}"/>
          </ac:spMkLst>
        </pc:spChg>
        <pc:spChg chg="mod">
          <ac:chgData name="Andrew Hodgson" userId="c22dfa76-547f-4b83-8f20-e23de0bc91f5" providerId="ADAL" clId="{8CFDC404-A88A-44CE-B6DA-E63620089584}" dt="2023-02-01T14:49:28.917" v="996" actId="255"/>
          <ac:spMkLst>
            <pc:docMk/>
            <pc:sldMk cId="462146811" sldId="305"/>
            <ac:spMk id="4" creationId="{DD79CF2F-A987-4BA0-8AA7-9F1E03033667}"/>
          </ac:spMkLst>
        </pc:spChg>
        <pc:spChg chg="add">
          <ac:chgData name="Andrew Hodgson" userId="c22dfa76-547f-4b83-8f20-e23de0bc91f5" providerId="ADAL" clId="{8CFDC404-A88A-44CE-B6DA-E63620089584}" dt="2023-02-01T14:49:17.398" v="995" actId="26606"/>
          <ac:spMkLst>
            <pc:docMk/>
            <pc:sldMk cId="462146811" sldId="305"/>
            <ac:spMk id="11" creationId="{058A14AF-9FB5-4CC7-BA35-E8E85D3EDF0E}"/>
          </ac:spMkLst>
        </pc:spChg>
        <pc:spChg chg="add">
          <ac:chgData name="Andrew Hodgson" userId="c22dfa76-547f-4b83-8f20-e23de0bc91f5" providerId="ADAL" clId="{8CFDC404-A88A-44CE-B6DA-E63620089584}" dt="2023-02-01T14:49:17.398" v="995" actId="26606"/>
          <ac:spMkLst>
            <pc:docMk/>
            <pc:sldMk cId="462146811" sldId="305"/>
            <ac:spMk id="13" creationId="{3A9A4357-BD1D-4622-A4FE-766E6AB8DE84}"/>
          </ac:spMkLst>
        </pc:spChg>
        <pc:spChg chg="add">
          <ac:chgData name="Andrew Hodgson" userId="c22dfa76-547f-4b83-8f20-e23de0bc91f5" providerId="ADAL" clId="{8CFDC404-A88A-44CE-B6DA-E63620089584}" dt="2023-02-01T14:49:17.398" v="995" actId="26606"/>
          <ac:spMkLst>
            <pc:docMk/>
            <pc:sldMk cId="462146811" sldId="305"/>
            <ac:spMk id="15" creationId="{E659831F-0D9A-4C63-9EBB-8435B85A440F}"/>
          </ac:spMkLst>
        </pc:spChg>
        <pc:spChg chg="add">
          <ac:chgData name="Andrew Hodgson" userId="c22dfa76-547f-4b83-8f20-e23de0bc91f5" providerId="ADAL" clId="{8CFDC404-A88A-44CE-B6DA-E63620089584}" dt="2023-02-01T14:49:17.398" v="995" actId="26606"/>
          <ac:spMkLst>
            <pc:docMk/>
            <pc:sldMk cId="462146811" sldId="305"/>
            <ac:spMk id="17" creationId="{E6995CE5-F890-4ABA-82A2-26507CE8D2A3}"/>
          </ac:spMkLst>
        </pc:spChg>
        <pc:picChg chg="add mod ord">
          <ac:chgData name="Andrew Hodgson" userId="c22dfa76-547f-4b83-8f20-e23de0bc91f5" providerId="ADAL" clId="{8CFDC404-A88A-44CE-B6DA-E63620089584}" dt="2023-02-01T14:49:17.398" v="995" actId="26606"/>
          <ac:picMkLst>
            <pc:docMk/>
            <pc:sldMk cId="462146811" sldId="305"/>
            <ac:picMk id="6" creationId="{391D3E3E-08FE-4598-9F51-1A75FECD542B}"/>
          </ac:picMkLst>
        </pc:picChg>
      </pc:sldChg>
      <pc:sldChg chg="addSp delSp modSp new mod setBg">
        <pc:chgData name="Andrew Hodgson" userId="c22dfa76-547f-4b83-8f20-e23de0bc91f5" providerId="ADAL" clId="{8CFDC404-A88A-44CE-B6DA-E63620089584}" dt="2023-02-01T14:56:48.702" v="1210" actId="14100"/>
        <pc:sldMkLst>
          <pc:docMk/>
          <pc:sldMk cId="459314748" sldId="306"/>
        </pc:sldMkLst>
        <pc:spChg chg="mod">
          <ac:chgData name="Andrew Hodgson" userId="c22dfa76-547f-4b83-8f20-e23de0bc91f5" providerId="ADAL" clId="{8CFDC404-A88A-44CE-B6DA-E63620089584}" dt="2023-02-01T14:56:41.579" v="1208" actId="14100"/>
          <ac:spMkLst>
            <pc:docMk/>
            <pc:sldMk cId="459314748" sldId="306"/>
            <ac:spMk id="2" creationId="{2B9A4B7C-CB74-401A-B2A6-FFB4DBE2AC15}"/>
          </ac:spMkLst>
        </pc:spChg>
        <pc:spChg chg="del">
          <ac:chgData name="Andrew Hodgson" userId="c22dfa76-547f-4b83-8f20-e23de0bc91f5" providerId="ADAL" clId="{8CFDC404-A88A-44CE-B6DA-E63620089584}" dt="2023-02-01T14:55:01.952" v="1024" actId="931"/>
          <ac:spMkLst>
            <pc:docMk/>
            <pc:sldMk cId="459314748" sldId="306"/>
            <ac:spMk id="3" creationId="{E49F27BE-289C-49B5-A5D4-E4ECC0DB0089}"/>
          </ac:spMkLst>
        </pc:spChg>
        <pc:spChg chg="mod">
          <ac:chgData name="Andrew Hodgson" userId="c22dfa76-547f-4b83-8f20-e23de0bc91f5" providerId="ADAL" clId="{8CFDC404-A88A-44CE-B6DA-E63620089584}" dt="2023-02-01T14:56:48.702" v="1210" actId="14100"/>
          <ac:spMkLst>
            <pc:docMk/>
            <pc:sldMk cId="459314748" sldId="306"/>
            <ac:spMk id="4" creationId="{A628D4EA-6BC1-4966-AD95-1D90DFDC37DC}"/>
          </ac:spMkLst>
        </pc:spChg>
        <pc:spChg chg="add">
          <ac:chgData name="Andrew Hodgson" userId="c22dfa76-547f-4b83-8f20-e23de0bc91f5" providerId="ADAL" clId="{8CFDC404-A88A-44CE-B6DA-E63620089584}" dt="2023-02-01T14:56:29.413" v="1206" actId="26606"/>
          <ac:spMkLst>
            <pc:docMk/>
            <pc:sldMk cId="459314748" sldId="306"/>
            <ac:spMk id="11" creationId="{201CC55D-ED54-4C5C-95E6-10947BD1103B}"/>
          </ac:spMkLst>
        </pc:spChg>
        <pc:spChg chg="add">
          <ac:chgData name="Andrew Hodgson" userId="c22dfa76-547f-4b83-8f20-e23de0bc91f5" providerId="ADAL" clId="{8CFDC404-A88A-44CE-B6DA-E63620089584}" dt="2023-02-01T14:56:29.413" v="1206" actId="26606"/>
          <ac:spMkLst>
            <pc:docMk/>
            <pc:sldMk cId="459314748" sldId="306"/>
            <ac:spMk id="17" creationId="{3873B707-463F-40B0-8227-E8CC6C67EB25}"/>
          </ac:spMkLst>
        </pc:spChg>
        <pc:spChg chg="add">
          <ac:chgData name="Andrew Hodgson" userId="c22dfa76-547f-4b83-8f20-e23de0bc91f5" providerId="ADAL" clId="{8CFDC404-A88A-44CE-B6DA-E63620089584}" dt="2023-02-01T14:56:29.413" v="1206" actId="26606"/>
          <ac:spMkLst>
            <pc:docMk/>
            <pc:sldMk cId="459314748" sldId="306"/>
            <ac:spMk id="19" creationId="{C13237C8-E62C-4F0D-A318-BD6FB6C2D138}"/>
          </ac:spMkLst>
        </pc:spChg>
        <pc:spChg chg="add">
          <ac:chgData name="Andrew Hodgson" userId="c22dfa76-547f-4b83-8f20-e23de0bc91f5" providerId="ADAL" clId="{8CFDC404-A88A-44CE-B6DA-E63620089584}" dt="2023-02-01T14:56:29.413" v="1206" actId="26606"/>
          <ac:spMkLst>
            <pc:docMk/>
            <pc:sldMk cId="459314748" sldId="306"/>
            <ac:spMk id="21" creationId="{19C9EAEA-39D0-4B0E-A0EB-51E7B26740B1}"/>
          </ac:spMkLst>
        </pc:spChg>
        <pc:grpChg chg="add">
          <ac:chgData name="Andrew Hodgson" userId="c22dfa76-547f-4b83-8f20-e23de0bc91f5" providerId="ADAL" clId="{8CFDC404-A88A-44CE-B6DA-E63620089584}" dt="2023-02-01T14:56:29.413" v="1206" actId="26606"/>
          <ac:grpSpMkLst>
            <pc:docMk/>
            <pc:sldMk cId="459314748" sldId="306"/>
            <ac:grpSpMk id="13" creationId="{1DE889C7-FAD6-4397-98E2-05D503484459}"/>
          </ac:grpSpMkLst>
        </pc:grpChg>
        <pc:picChg chg="add mod ord">
          <ac:chgData name="Andrew Hodgson" userId="c22dfa76-547f-4b83-8f20-e23de0bc91f5" providerId="ADAL" clId="{8CFDC404-A88A-44CE-B6DA-E63620089584}" dt="2023-02-01T14:56:29.413" v="1206" actId="26606"/>
          <ac:picMkLst>
            <pc:docMk/>
            <pc:sldMk cId="459314748" sldId="306"/>
            <ac:picMk id="6" creationId="{34EFC1D7-81BD-474C-8ABA-7B43638E8B44}"/>
          </ac:picMkLst>
        </pc:picChg>
      </pc:sldChg>
      <pc:sldChg chg="addSp delSp modSp new mod setBg">
        <pc:chgData name="Andrew Hodgson" userId="c22dfa76-547f-4b83-8f20-e23de0bc91f5" providerId="ADAL" clId="{8CFDC404-A88A-44CE-B6DA-E63620089584}" dt="2023-02-01T15:03:28.874" v="1386" actId="122"/>
        <pc:sldMkLst>
          <pc:docMk/>
          <pc:sldMk cId="4005669411" sldId="307"/>
        </pc:sldMkLst>
        <pc:spChg chg="mod">
          <ac:chgData name="Andrew Hodgson" userId="c22dfa76-547f-4b83-8f20-e23de0bc91f5" providerId="ADAL" clId="{8CFDC404-A88A-44CE-B6DA-E63620089584}" dt="2023-02-01T15:03:28.874" v="1386" actId="122"/>
          <ac:spMkLst>
            <pc:docMk/>
            <pc:sldMk cId="4005669411" sldId="307"/>
            <ac:spMk id="2" creationId="{51F3BCA7-A011-4939-9C29-3AF85A68DE58}"/>
          </ac:spMkLst>
        </pc:spChg>
        <pc:spChg chg="del">
          <ac:chgData name="Andrew Hodgson" userId="c22dfa76-547f-4b83-8f20-e23de0bc91f5" providerId="ADAL" clId="{8CFDC404-A88A-44CE-B6DA-E63620089584}" dt="2023-02-01T15:01:10.715" v="1222" actId="931"/>
          <ac:spMkLst>
            <pc:docMk/>
            <pc:sldMk cId="4005669411" sldId="307"/>
            <ac:spMk id="3" creationId="{7FBEEDD6-E4FF-471E-B227-0508DCFB9D4C}"/>
          </ac:spMkLst>
        </pc:spChg>
        <pc:spChg chg="mod">
          <ac:chgData name="Andrew Hodgson" userId="c22dfa76-547f-4b83-8f20-e23de0bc91f5" providerId="ADAL" clId="{8CFDC404-A88A-44CE-B6DA-E63620089584}" dt="2023-02-01T15:03:23.742" v="1385" actId="5793"/>
          <ac:spMkLst>
            <pc:docMk/>
            <pc:sldMk cId="4005669411" sldId="307"/>
            <ac:spMk id="4" creationId="{2AF1200F-9E38-45A2-B585-594E75B138AA}"/>
          </ac:spMkLst>
        </pc:spChg>
        <pc:spChg chg="add">
          <ac:chgData name="Andrew Hodgson" userId="c22dfa76-547f-4b83-8f20-e23de0bc91f5" providerId="ADAL" clId="{8CFDC404-A88A-44CE-B6DA-E63620089584}" dt="2023-02-01T15:03:13.489" v="1383" actId="26606"/>
          <ac:spMkLst>
            <pc:docMk/>
            <pc:sldMk cId="4005669411" sldId="307"/>
            <ac:spMk id="11" creationId="{4038CB10-1F5C-4D54-9DF7-12586DE5B007}"/>
          </ac:spMkLst>
        </pc:spChg>
        <pc:spChg chg="add">
          <ac:chgData name="Andrew Hodgson" userId="c22dfa76-547f-4b83-8f20-e23de0bc91f5" providerId="ADAL" clId="{8CFDC404-A88A-44CE-B6DA-E63620089584}" dt="2023-02-01T15:03:13.489" v="1383" actId="26606"/>
          <ac:spMkLst>
            <pc:docMk/>
            <pc:sldMk cId="4005669411" sldId="307"/>
            <ac:spMk id="13" creationId="{73ED6512-6858-4552-B699-9A97FE9A4EA2}"/>
          </ac:spMkLst>
        </pc:spChg>
        <pc:picChg chg="add mod">
          <ac:chgData name="Andrew Hodgson" userId="c22dfa76-547f-4b83-8f20-e23de0bc91f5" providerId="ADAL" clId="{8CFDC404-A88A-44CE-B6DA-E63620089584}" dt="2023-02-01T15:03:13.489" v="1383" actId="26606"/>
          <ac:picMkLst>
            <pc:docMk/>
            <pc:sldMk cId="4005669411" sldId="307"/>
            <ac:picMk id="6" creationId="{053D4553-C959-4F29-BF48-9E33C5C5EE4E}"/>
          </ac:picMkLst>
        </pc:picChg>
      </pc:sldChg>
      <pc:sldChg chg="delSp new del mod">
        <pc:chgData name="Andrew Hodgson" userId="c22dfa76-547f-4b83-8f20-e23de0bc91f5" providerId="ADAL" clId="{8CFDC404-A88A-44CE-B6DA-E63620089584}" dt="2023-02-01T15:17:23.759" v="1924" actId="2696"/>
        <pc:sldMkLst>
          <pc:docMk/>
          <pc:sldMk cId="1417878156" sldId="308"/>
        </pc:sldMkLst>
        <pc:spChg chg="del">
          <ac:chgData name="Andrew Hodgson" userId="c22dfa76-547f-4b83-8f20-e23de0bc91f5" providerId="ADAL" clId="{8CFDC404-A88A-44CE-B6DA-E63620089584}" dt="2023-02-01T15:16:58.592" v="1923" actId="478"/>
          <ac:spMkLst>
            <pc:docMk/>
            <pc:sldMk cId="1417878156" sldId="308"/>
            <ac:spMk id="2" creationId="{EDF2419D-B745-49E6-B6FF-A076B4F5005D}"/>
          </ac:spMkLst>
        </pc:spChg>
      </pc:sldChg>
      <pc:sldChg chg="modSp new mod">
        <pc:chgData name="Andrew Hodgson" userId="c22dfa76-547f-4b83-8f20-e23de0bc91f5" providerId="ADAL" clId="{8CFDC404-A88A-44CE-B6DA-E63620089584}" dt="2023-02-01T15:21:24.149" v="2409" actId="115"/>
        <pc:sldMkLst>
          <pc:docMk/>
          <pc:sldMk cId="1420578327" sldId="308"/>
        </pc:sldMkLst>
        <pc:spChg chg="mod">
          <ac:chgData name="Andrew Hodgson" userId="c22dfa76-547f-4b83-8f20-e23de0bc91f5" providerId="ADAL" clId="{8CFDC404-A88A-44CE-B6DA-E63620089584}" dt="2023-02-01T15:21:24.149" v="2409" actId="115"/>
          <ac:spMkLst>
            <pc:docMk/>
            <pc:sldMk cId="1420578327" sldId="308"/>
            <ac:spMk id="2" creationId="{F6FB0447-CF72-4E1F-83BC-38BFDC5C98B3}"/>
          </ac:spMkLst>
        </pc:spChg>
        <pc:spChg chg="mod">
          <ac:chgData name="Andrew Hodgson" userId="c22dfa76-547f-4b83-8f20-e23de0bc91f5" providerId="ADAL" clId="{8CFDC404-A88A-44CE-B6DA-E63620089584}" dt="2023-02-01T15:19:03.039" v="2135" actId="20577"/>
          <ac:spMkLst>
            <pc:docMk/>
            <pc:sldMk cId="1420578327" sldId="308"/>
            <ac:spMk id="3" creationId="{B3237082-30E4-4085-BC68-445E40E82B52}"/>
          </ac:spMkLst>
        </pc:spChg>
      </pc:sldChg>
      <pc:sldChg chg="modSp new del mod">
        <pc:chgData name="Andrew Hodgson" userId="c22dfa76-547f-4b83-8f20-e23de0bc91f5" providerId="ADAL" clId="{8CFDC404-A88A-44CE-B6DA-E63620089584}" dt="2023-02-01T15:17:38.767" v="1934" actId="2696"/>
        <pc:sldMkLst>
          <pc:docMk/>
          <pc:sldMk cId="1473640487" sldId="308"/>
        </pc:sldMkLst>
        <pc:spChg chg="mod">
          <ac:chgData name="Andrew Hodgson" userId="c22dfa76-547f-4b83-8f20-e23de0bc91f5" providerId="ADAL" clId="{8CFDC404-A88A-44CE-B6DA-E63620089584}" dt="2023-02-01T15:17:30.838" v="1933" actId="20577"/>
          <ac:spMkLst>
            <pc:docMk/>
            <pc:sldMk cId="1473640487" sldId="308"/>
            <ac:spMk id="2" creationId="{3F0A652F-35C5-407C-96CE-88A135BC12AD}"/>
          </ac:spMkLst>
        </pc:spChg>
      </pc:sldChg>
      <pc:sldChg chg="new del">
        <pc:chgData name="Andrew Hodgson" userId="c22dfa76-547f-4b83-8f20-e23de0bc91f5" providerId="ADAL" clId="{8CFDC404-A88A-44CE-B6DA-E63620089584}" dt="2023-02-01T15:15:22.468" v="1921" actId="680"/>
        <pc:sldMkLst>
          <pc:docMk/>
          <pc:sldMk cId="3673929306" sldId="308"/>
        </pc:sldMkLst>
      </pc:sldChg>
      <pc:sldChg chg="modSp new mod">
        <pc:chgData name="Andrew Hodgson" userId="c22dfa76-547f-4b83-8f20-e23de0bc91f5" providerId="ADAL" clId="{8CFDC404-A88A-44CE-B6DA-E63620089584}" dt="2023-02-01T15:23:10.684" v="2618" actId="313"/>
        <pc:sldMkLst>
          <pc:docMk/>
          <pc:sldMk cId="1555817682" sldId="309"/>
        </pc:sldMkLst>
        <pc:spChg chg="mod">
          <ac:chgData name="Andrew Hodgson" userId="c22dfa76-547f-4b83-8f20-e23de0bc91f5" providerId="ADAL" clId="{8CFDC404-A88A-44CE-B6DA-E63620089584}" dt="2023-02-01T15:23:10.684" v="2618" actId="313"/>
          <ac:spMkLst>
            <pc:docMk/>
            <pc:sldMk cId="1555817682" sldId="309"/>
            <ac:spMk id="2" creationId="{EB769AC8-753E-487A-B575-6285F81F018D}"/>
          </ac:spMkLst>
        </pc:spChg>
        <pc:spChg chg="mod">
          <ac:chgData name="Andrew Hodgson" userId="c22dfa76-547f-4b83-8f20-e23de0bc91f5" providerId="ADAL" clId="{8CFDC404-A88A-44CE-B6DA-E63620089584}" dt="2023-02-01T15:22:48.505" v="2577" actId="20577"/>
          <ac:spMkLst>
            <pc:docMk/>
            <pc:sldMk cId="1555817682" sldId="309"/>
            <ac:spMk id="3" creationId="{D032EDE7-D274-49CE-BD22-3A9CE1D64DFE}"/>
          </ac:spMkLst>
        </pc:spChg>
      </pc:sldChg>
      <pc:sldChg chg="modSp new mod">
        <pc:chgData name="Andrew Hodgson" userId="c22dfa76-547f-4b83-8f20-e23de0bc91f5" providerId="ADAL" clId="{8CFDC404-A88A-44CE-B6DA-E63620089584}" dt="2023-02-01T15:21:30.260" v="2410" actId="115"/>
        <pc:sldMkLst>
          <pc:docMk/>
          <pc:sldMk cId="4209512564" sldId="310"/>
        </pc:sldMkLst>
        <pc:spChg chg="mod">
          <ac:chgData name="Andrew Hodgson" userId="c22dfa76-547f-4b83-8f20-e23de0bc91f5" providerId="ADAL" clId="{8CFDC404-A88A-44CE-B6DA-E63620089584}" dt="2023-02-01T15:21:30.260" v="2410" actId="115"/>
          <ac:spMkLst>
            <pc:docMk/>
            <pc:sldMk cId="4209512564" sldId="310"/>
            <ac:spMk id="2" creationId="{26BC774F-6BA1-4847-8595-E108962DA308}"/>
          </ac:spMkLst>
        </pc:spChg>
        <pc:spChg chg="mod">
          <ac:chgData name="Andrew Hodgson" userId="c22dfa76-547f-4b83-8f20-e23de0bc91f5" providerId="ADAL" clId="{8CFDC404-A88A-44CE-B6DA-E63620089584}" dt="2023-02-01T15:21:17.729" v="2408" actId="20577"/>
          <ac:spMkLst>
            <pc:docMk/>
            <pc:sldMk cId="4209512564" sldId="310"/>
            <ac:spMk id="3" creationId="{80B20ABB-7F62-404E-A95D-7C07EB3DF00E}"/>
          </ac:spMkLst>
        </pc:spChg>
      </pc:sldChg>
      <pc:sldChg chg="modSp new mod">
        <pc:chgData name="Andrew Hodgson" userId="c22dfa76-547f-4b83-8f20-e23de0bc91f5" providerId="ADAL" clId="{8CFDC404-A88A-44CE-B6DA-E63620089584}" dt="2023-02-01T15:25:13.947" v="2743" actId="20577"/>
        <pc:sldMkLst>
          <pc:docMk/>
          <pc:sldMk cId="2174460972" sldId="311"/>
        </pc:sldMkLst>
        <pc:spChg chg="mod">
          <ac:chgData name="Andrew Hodgson" userId="c22dfa76-547f-4b83-8f20-e23de0bc91f5" providerId="ADAL" clId="{8CFDC404-A88A-44CE-B6DA-E63620089584}" dt="2023-02-01T15:23:35.582" v="2654" actId="115"/>
          <ac:spMkLst>
            <pc:docMk/>
            <pc:sldMk cId="2174460972" sldId="311"/>
            <ac:spMk id="2" creationId="{393CA80A-9D79-4D55-86D6-5ADD77FDB21B}"/>
          </ac:spMkLst>
        </pc:spChg>
        <pc:spChg chg="mod">
          <ac:chgData name="Andrew Hodgson" userId="c22dfa76-547f-4b83-8f20-e23de0bc91f5" providerId="ADAL" clId="{8CFDC404-A88A-44CE-B6DA-E63620089584}" dt="2023-02-01T15:25:13.947" v="2743" actId="20577"/>
          <ac:spMkLst>
            <pc:docMk/>
            <pc:sldMk cId="2174460972" sldId="311"/>
            <ac:spMk id="3" creationId="{E1BCD7A4-E634-4925-A893-968DB161CF0E}"/>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image" Target="../media/image26.jpeg"/><Relationship Id="rId4" Type="http://schemas.openxmlformats.org/officeDocument/2006/relationships/image" Target="../media/image29.jpeg"/></Relationships>
</file>

<file path=ppt/diagrams/_rels/data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image" Target="../media/image30.jpeg"/><Relationship Id="rId4" Type="http://schemas.openxmlformats.org/officeDocument/2006/relationships/image" Target="../media/image33.png"/></Relationships>
</file>

<file path=ppt/diagrams/_rels/data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image" Target="../media/image37.jpeg"/><Relationship Id="rId5" Type="http://schemas.openxmlformats.org/officeDocument/2006/relationships/image" Target="../media/image41.jpeg"/><Relationship Id="rId4" Type="http://schemas.openxmlformats.org/officeDocument/2006/relationships/image" Target="../media/image40.jpe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image" Target="../media/image26.jpeg"/><Relationship Id="rId4" Type="http://schemas.openxmlformats.org/officeDocument/2006/relationships/image" Target="../media/image29.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image" Target="../media/image30.jpeg"/><Relationship Id="rId4" Type="http://schemas.openxmlformats.org/officeDocument/2006/relationships/image" Target="../media/image33.png"/></Relationships>
</file>

<file path=ppt/diagrams/_rels/drawing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image" Target="../media/image37.jpeg"/><Relationship Id="rId5" Type="http://schemas.openxmlformats.org/officeDocument/2006/relationships/image" Target="../media/image41.jpeg"/><Relationship Id="rId4" Type="http://schemas.openxmlformats.org/officeDocument/2006/relationships/image" Target="../media/image40.jpe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61BF1-2159-4DFF-9FE5-5C9CE1142D81}"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9B3A85F8-32C3-49C2-BEC7-D824F884F041}">
      <dgm:prSet/>
      <dgm:spPr/>
      <dgm:t>
        <a:bodyPr/>
        <a:lstStyle/>
        <a:p>
          <a:pPr>
            <a:defRPr cap="all"/>
          </a:pPr>
          <a:r>
            <a:rPr lang="en-GB"/>
            <a:t>Put tenants &amp; leaseholders at the heart of decision making</a:t>
          </a:r>
          <a:endParaRPr lang="en-US"/>
        </a:p>
      </dgm:t>
    </dgm:pt>
    <dgm:pt modelId="{C8632309-6EF9-4048-8FBE-D79021C711E3}" type="parTrans" cxnId="{8B7BBCB8-1BB1-4AE6-8D12-4CD475885EF4}">
      <dgm:prSet/>
      <dgm:spPr/>
      <dgm:t>
        <a:bodyPr/>
        <a:lstStyle/>
        <a:p>
          <a:endParaRPr lang="en-US"/>
        </a:p>
      </dgm:t>
    </dgm:pt>
    <dgm:pt modelId="{29D2BC43-B391-43A2-9D6B-FCAF85024F1F}" type="sibTrans" cxnId="{8B7BBCB8-1BB1-4AE6-8D12-4CD475885EF4}">
      <dgm:prSet/>
      <dgm:spPr/>
      <dgm:t>
        <a:bodyPr/>
        <a:lstStyle/>
        <a:p>
          <a:endParaRPr lang="en-US"/>
        </a:p>
      </dgm:t>
    </dgm:pt>
    <dgm:pt modelId="{85F6003B-32B9-4DE3-B081-854A4FD8700D}">
      <dgm:prSet/>
      <dgm:spPr/>
      <dgm:t>
        <a:bodyPr/>
        <a:lstStyle/>
        <a:p>
          <a:pPr>
            <a:defRPr cap="all"/>
          </a:pPr>
          <a:r>
            <a:rPr lang="en-GB"/>
            <a:t>Ask stakeholders how they want services delivered and to what standard</a:t>
          </a:r>
          <a:endParaRPr lang="en-US"/>
        </a:p>
      </dgm:t>
    </dgm:pt>
    <dgm:pt modelId="{708EC0A7-5CDB-40AB-80D5-A60CDDB78BEA}" type="parTrans" cxnId="{ABF1B235-E784-46CF-B774-28C8CDCDC642}">
      <dgm:prSet/>
      <dgm:spPr/>
      <dgm:t>
        <a:bodyPr/>
        <a:lstStyle/>
        <a:p>
          <a:endParaRPr lang="en-US"/>
        </a:p>
      </dgm:t>
    </dgm:pt>
    <dgm:pt modelId="{A24D71A0-9FBB-4AB6-9970-AD382A27D959}" type="sibTrans" cxnId="{ABF1B235-E784-46CF-B774-28C8CDCDC642}">
      <dgm:prSet/>
      <dgm:spPr/>
      <dgm:t>
        <a:bodyPr/>
        <a:lstStyle/>
        <a:p>
          <a:endParaRPr lang="en-US"/>
        </a:p>
      </dgm:t>
    </dgm:pt>
    <dgm:pt modelId="{D00B290C-EDA6-4D96-8D5B-97EE9ADB7D67}">
      <dgm:prSet/>
      <dgm:spPr/>
      <dgm:t>
        <a:bodyPr/>
        <a:lstStyle/>
        <a:p>
          <a:pPr>
            <a:defRPr cap="all"/>
          </a:pPr>
          <a:r>
            <a:rPr lang="en-GB" dirty="0"/>
            <a:t>Identify service costs and agree with customers how these should be collected</a:t>
          </a:r>
          <a:endParaRPr lang="en-US" dirty="0"/>
        </a:p>
      </dgm:t>
    </dgm:pt>
    <dgm:pt modelId="{4715F590-AF50-4C7B-8B1D-546D9DDD4C61}" type="parTrans" cxnId="{EEE6F509-F62E-474A-97EC-CE52BB70D4F4}">
      <dgm:prSet/>
      <dgm:spPr/>
      <dgm:t>
        <a:bodyPr/>
        <a:lstStyle/>
        <a:p>
          <a:endParaRPr lang="en-US"/>
        </a:p>
      </dgm:t>
    </dgm:pt>
    <dgm:pt modelId="{36961151-DFFA-42BB-9E99-5D664343CD45}" type="sibTrans" cxnId="{EEE6F509-F62E-474A-97EC-CE52BB70D4F4}">
      <dgm:prSet/>
      <dgm:spPr/>
      <dgm:t>
        <a:bodyPr/>
        <a:lstStyle/>
        <a:p>
          <a:endParaRPr lang="en-US"/>
        </a:p>
      </dgm:t>
    </dgm:pt>
    <dgm:pt modelId="{D6804120-FB05-484E-BE28-AB79D0382D52}">
      <dgm:prSet/>
      <dgm:spPr/>
      <dgm:t>
        <a:bodyPr/>
        <a:lstStyle/>
        <a:p>
          <a:pPr>
            <a:defRPr cap="all"/>
          </a:pPr>
          <a:r>
            <a:rPr lang="en-GB"/>
            <a:t>Introduce a new property structure and agree how charges are apportioned</a:t>
          </a:r>
          <a:endParaRPr lang="en-US"/>
        </a:p>
      </dgm:t>
    </dgm:pt>
    <dgm:pt modelId="{5C4A270E-9DF1-4DB9-9844-AE322823FEF2}" type="parTrans" cxnId="{F0144B80-E800-4B4D-B528-A6C393F7DDF4}">
      <dgm:prSet/>
      <dgm:spPr/>
      <dgm:t>
        <a:bodyPr/>
        <a:lstStyle/>
        <a:p>
          <a:endParaRPr lang="en-US"/>
        </a:p>
      </dgm:t>
    </dgm:pt>
    <dgm:pt modelId="{B7BBE570-F83A-4A82-AB25-B18A453D17D7}" type="sibTrans" cxnId="{F0144B80-E800-4B4D-B528-A6C393F7DDF4}">
      <dgm:prSet/>
      <dgm:spPr/>
      <dgm:t>
        <a:bodyPr/>
        <a:lstStyle/>
        <a:p>
          <a:endParaRPr lang="en-US"/>
        </a:p>
      </dgm:t>
    </dgm:pt>
    <dgm:pt modelId="{B940C5A5-65F2-43BA-A415-689827ADC63E}">
      <dgm:prSet/>
      <dgm:spPr/>
      <dgm:t>
        <a:bodyPr/>
        <a:lstStyle/>
        <a:p>
          <a:pPr>
            <a:defRPr cap="all"/>
          </a:pPr>
          <a:r>
            <a:rPr lang="en-GB"/>
            <a:t>Agree with customers the finer details Eg letters and certificates</a:t>
          </a:r>
          <a:endParaRPr lang="en-US"/>
        </a:p>
      </dgm:t>
    </dgm:pt>
    <dgm:pt modelId="{6216D84B-1125-4045-80C4-0B87D396C907}" type="parTrans" cxnId="{5781C34F-A699-4F94-A0B9-C919BB847B0B}">
      <dgm:prSet/>
      <dgm:spPr/>
      <dgm:t>
        <a:bodyPr/>
        <a:lstStyle/>
        <a:p>
          <a:endParaRPr lang="en-US"/>
        </a:p>
      </dgm:t>
    </dgm:pt>
    <dgm:pt modelId="{5668FAFC-6642-4629-9CF9-B7CE9ED51E66}" type="sibTrans" cxnId="{5781C34F-A699-4F94-A0B9-C919BB847B0B}">
      <dgm:prSet/>
      <dgm:spPr/>
      <dgm:t>
        <a:bodyPr/>
        <a:lstStyle/>
        <a:p>
          <a:endParaRPr lang="en-US"/>
        </a:p>
      </dgm:t>
    </dgm:pt>
    <dgm:pt modelId="{9A3C636A-2C24-44B5-9D77-FC51F974103F}">
      <dgm:prSet/>
      <dgm:spPr/>
      <dgm:t>
        <a:bodyPr/>
        <a:lstStyle/>
        <a:p>
          <a:pPr>
            <a:defRPr cap="all"/>
          </a:pPr>
          <a:r>
            <a:rPr lang="en-GB"/>
            <a:t>Make proposals to council on when these new charges should come into effect</a:t>
          </a:r>
          <a:endParaRPr lang="en-US"/>
        </a:p>
      </dgm:t>
    </dgm:pt>
    <dgm:pt modelId="{090D80A4-BFD0-48EC-8E14-12BB1D73A172}" type="parTrans" cxnId="{38B797B2-3587-4051-B8D5-3D7D2810E5F0}">
      <dgm:prSet/>
      <dgm:spPr/>
      <dgm:t>
        <a:bodyPr/>
        <a:lstStyle/>
        <a:p>
          <a:endParaRPr lang="en-US"/>
        </a:p>
      </dgm:t>
    </dgm:pt>
    <dgm:pt modelId="{9F106938-CDD9-4BE7-9C52-6E5190F0197F}" type="sibTrans" cxnId="{38B797B2-3587-4051-B8D5-3D7D2810E5F0}">
      <dgm:prSet/>
      <dgm:spPr/>
      <dgm:t>
        <a:bodyPr/>
        <a:lstStyle/>
        <a:p>
          <a:endParaRPr lang="en-US"/>
        </a:p>
      </dgm:t>
    </dgm:pt>
    <dgm:pt modelId="{9A8CD748-8D45-4D45-8BF1-E77578067F72}" type="pres">
      <dgm:prSet presAssocID="{28761BF1-2159-4DFF-9FE5-5C9CE1142D81}" presName="root" presStyleCnt="0">
        <dgm:presLayoutVars>
          <dgm:dir/>
          <dgm:resizeHandles val="exact"/>
        </dgm:presLayoutVars>
      </dgm:prSet>
      <dgm:spPr/>
    </dgm:pt>
    <dgm:pt modelId="{47BC3CD1-7E45-4373-AAB1-F66B0776604F}" type="pres">
      <dgm:prSet presAssocID="{9B3A85F8-32C3-49C2-BEC7-D824F884F041}" presName="compNode" presStyleCnt="0"/>
      <dgm:spPr/>
    </dgm:pt>
    <dgm:pt modelId="{AC407548-D0B6-431A-9E95-F5A11F889359}" type="pres">
      <dgm:prSet presAssocID="{9B3A85F8-32C3-49C2-BEC7-D824F884F041}" presName="iconBgRect" presStyleLbl="bgShp" presStyleIdx="0" presStyleCnt="6"/>
      <dgm:spPr/>
    </dgm:pt>
    <dgm:pt modelId="{2A6DA5ED-37F7-4C8E-9879-07C2DB5B004B}" type="pres">
      <dgm:prSet presAssocID="{9B3A85F8-32C3-49C2-BEC7-D824F884F041}"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 Organ"/>
        </a:ext>
      </dgm:extLst>
    </dgm:pt>
    <dgm:pt modelId="{23D3BE34-8042-4944-B9E5-BE6F2300E38F}" type="pres">
      <dgm:prSet presAssocID="{9B3A85F8-32C3-49C2-BEC7-D824F884F041}" presName="spaceRect" presStyleCnt="0"/>
      <dgm:spPr/>
    </dgm:pt>
    <dgm:pt modelId="{95407497-851B-4248-B532-B44FCAD9C0C7}" type="pres">
      <dgm:prSet presAssocID="{9B3A85F8-32C3-49C2-BEC7-D824F884F041}" presName="textRect" presStyleLbl="revTx" presStyleIdx="0" presStyleCnt="6">
        <dgm:presLayoutVars>
          <dgm:chMax val="1"/>
          <dgm:chPref val="1"/>
        </dgm:presLayoutVars>
      </dgm:prSet>
      <dgm:spPr/>
    </dgm:pt>
    <dgm:pt modelId="{D3FB9079-329F-4E3D-8568-25A16608DFCE}" type="pres">
      <dgm:prSet presAssocID="{29D2BC43-B391-43A2-9D6B-FCAF85024F1F}" presName="sibTrans" presStyleCnt="0"/>
      <dgm:spPr/>
    </dgm:pt>
    <dgm:pt modelId="{BA96C463-72A3-40F4-8C37-4AB37859352B}" type="pres">
      <dgm:prSet presAssocID="{85F6003B-32B9-4DE3-B081-854A4FD8700D}" presName="compNode" presStyleCnt="0"/>
      <dgm:spPr/>
    </dgm:pt>
    <dgm:pt modelId="{B7B57354-DA44-445E-95B2-0ED16F69ADBE}" type="pres">
      <dgm:prSet presAssocID="{85F6003B-32B9-4DE3-B081-854A4FD8700D}" presName="iconBgRect" presStyleLbl="bgShp" presStyleIdx="1" presStyleCnt="6"/>
      <dgm:spPr/>
    </dgm:pt>
    <dgm:pt modelId="{E695C4F3-137B-43EA-B6CD-06D70B547086}" type="pres">
      <dgm:prSet presAssocID="{85F6003B-32B9-4DE3-B081-854A4FD8700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3F246640-E461-4A2E-A586-DDF598A38909}" type="pres">
      <dgm:prSet presAssocID="{85F6003B-32B9-4DE3-B081-854A4FD8700D}" presName="spaceRect" presStyleCnt="0"/>
      <dgm:spPr/>
    </dgm:pt>
    <dgm:pt modelId="{9424647E-EBE1-488C-92BB-F15045417A53}" type="pres">
      <dgm:prSet presAssocID="{85F6003B-32B9-4DE3-B081-854A4FD8700D}" presName="textRect" presStyleLbl="revTx" presStyleIdx="1" presStyleCnt="6">
        <dgm:presLayoutVars>
          <dgm:chMax val="1"/>
          <dgm:chPref val="1"/>
        </dgm:presLayoutVars>
      </dgm:prSet>
      <dgm:spPr/>
    </dgm:pt>
    <dgm:pt modelId="{621992CB-7AA7-41C1-BC6B-4F31932E7CFA}" type="pres">
      <dgm:prSet presAssocID="{A24D71A0-9FBB-4AB6-9970-AD382A27D959}" presName="sibTrans" presStyleCnt="0"/>
      <dgm:spPr/>
    </dgm:pt>
    <dgm:pt modelId="{98EDF399-0056-4EE1-85A8-F460D6302E1B}" type="pres">
      <dgm:prSet presAssocID="{D00B290C-EDA6-4D96-8D5B-97EE9ADB7D67}" presName="compNode" presStyleCnt="0"/>
      <dgm:spPr/>
    </dgm:pt>
    <dgm:pt modelId="{6A3ECBE5-26E7-4059-9FD2-DACF90AE1292}" type="pres">
      <dgm:prSet presAssocID="{D00B290C-EDA6-4D96-8D5B-97EE9ADB7D67}" presName="iconBgRect" presStyleLbl="bgShp" presStyleIdx="2" presStyleCnt="6"/>
      <dgm:spPr/>
    </dgm:pt>
    <dgm:pt modelId="{43673858-76AC-440B-A33D-F1779CA7563D}" type="pres">
      <dgm:prSet presAssocID="{D00B290C-EDA6-4D96-8D5B-97EE9ADB7D6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80F8356C-5BB0-488E-9AA7-0EE633E446C9}" type="pres">
      <dgm:prSet presAssocID="{D00B290C-EDA6-4D96-8D5B-97EE9ADB7D67}" presName="spaceRect" presStyleCnt="0"/>
      <dgm:spPr/>
    </dgm:pt>
    <dgm:pt modelId="{3A6E0179-9E6D-4E21-BF31-77F8AA3015A7}" type="pres">
      <dgm:prSet presAssocID="{D00B290C-EDA6-4D96-8D5B-97EE9ADB7D67}" presName="textRect" presStyleLbl="revTx" presStyleIdx="2" presStyleCnt="6">
        <dgm:presLayoutVars>
          <dgm:chMax val="1"/>
          <dgm:chPref val="1"/>
        </dgm:presLayoutVars>
      </dgm:prSet>
      <dgm:spPr/>
    </dgm:pt>
    <dgm:pt modelId="{9B056D0B-D122-4650-BB77-284C0D378895}" type="pres">
      <dgm:prSet presAssocID="{36961151-DFFA-42BB-9E99-5D664343CD45}" presName="sibTrans" presStyleCnt="0"/>
      <dgm:spPr/>
    </dgm:pt>
    <dgm:pt modelId="{93116D55-ABA3-451D-B2A3-826053DED2DC}" type="pres">
      <dgm:prSet presAssocID="{D6804120-FB05-484E-BE28-AB79D0382D52}" presName="compNode" presStyleCnt="0"/>
      <dgm:spPr/>
    </dgm:pt>
    <dgm:pt modelId="{F5372B92-B661-44FF-BED6-06DBBA846852}" type="pres">
      <dgm:prSet presAssocID="{D6804120-FB05-484E-BE28-AB79D0382D52}" presName="iconBgRect" presStyleLbl="bgShp" presStyleIdx="3" presStyleCnt="6"/>
      <dgm:spPr/>
    </dgm:pt>
    <dgm:pt modelId="{3B2025C5-4510-4B55-881F-D30EE116EA16}" type="pres">
      <dgm:prSet presAssocID="{D6804120-FB05-484E-BE28-AB79D0382D5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ity"/>
        </a:ext>
      </dgm:extLst>
    </dgm:pt>
    <dgm:pt modelId="{1C8D5145-8304-48A8-9258-A9C9DE61E634}" type="pres">
      <dgm:prSet presAssocID="{D6804120-FB05-484E-BE28-AB79D0382D52}" presName="spaceRect" presStyleCnt="0"/>
      <dgm:spPr/>
    </dgm:pt>
    <dgm:pt modelId="{0BD8E87F-D909-4078-9E33-7853A5C74291}" type="pres">
      <dgm:prSet presAssocID="{D6804120-FB05-484E-BE28-AB79D0382D52}" presName="textRect" presStyleLbl="revTx" presStyleIdx="3" presStyleCnt="6">
        <dgm:presLayoutVars>
          <dgm:chMax val="1"/>
          <dgm:chPref val="1"/>
        </dgm:presLayoutVars>
      </dgm:prSet>
      <dgm:spPr/>
    </dgm:pt>
    <dgm:pt modelId="{065168EE-1158-4CE9-8A2D-710A7A31293A}" type="pres">
      <dgm:prSet presAssocID="{B7BBE570-F83A-4A82-AB25-B18A453D17D7}" presName="sibTrans" presStyleCnt="0"/>
      <dgm:spPr/>
    </dgm:pt>
    <dgm:pt modelId="{A509CB6B-03D2-4C1C-9F85-A938B8E839FD}" type="pres">
      <dgm:prSet presAssocID="{B940C5A5-65F2-43BA-A415-689827ADC63E}" presName="compNode" presStyleCnt="0"/>
      <dgm:spPr/>
    </dgm:pt>
    <dgm:pt modelId="{36719D4F-72F9-4D0C-9121-BB3803055F34}" type="pres">
      <dgm:prSet presAssocID="{B940C5A5-65F2-43BA-A415-689827ADC63E}" presName="iconBgRect" presStyleLbl="bgShp" presStyleIdx="4" presStyleCnt="6"/>
      <dgm:spPr/>
    </dgm:pt>
    <dgm:pt modelId="{00CD2E03-3AC7-4674-B905-3F3149A8A13C}" type="pres">
      <dgm:prSet presAssocID="{B940C5A5-65F2-43BA-A415-689827ADC63E}"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8E9E2C18-14A0-4508-A670-1691B8974F1D}" type="pres">
      <dgm:prSet presAssocID="{B940C5A5-65F2-43BA-A415-689827ADC63E}" presName="spaceRect" presStyleCnt="0"/>
      <dgm:spPr/>
    </dgm:pt>
    <dgm:pt modelId="{9D487B1B-1E9A-45BB-82C7-34AC76F8A5C5}" type="pres">
      <dgm:prSet presAssocID="{B940C5A5-65F2-43BA-A415-689827ADC63E}" presName="textRect" presStyleLbl="revTx" presStyleIdx="4" presStyleCnt="6">
        <dgm:presLayoutVars>
          <dgm:chMax val="1"/>
          <dgm:chPref val="1"/>
        </dgm:presLayoutVars>
      </dgm:prSet>
      <dgm:spPr/>
    </dgm:pt>
    <dgm:pt modelId="{77B79AB0-3377-4B83-842C-A75339C329F7}" type="pres">
      <dgm:prSet presAssocID="{5668FAFC-6642-4629-9CF9-B7CE9ED51E66}" presName="sibTrans" presStyleCnt="0"/>
      <dgm:spPr/>
    </dgm:pt>
    <dgm:pt modelId="{2F57D24A-35FF-4B62-BC1D-323232B9695D}" type="pres">
      <dgm:prSet presAssocID="{9A3C636A-2C24-44B5-9D77-FC51F974103F}" presName="compNode" presStyleCnt="0"/>
      <dgm:spPr/>
    </dgm:pt>
    <dgm:pt modelId="{C20D1755-6F0C-47FD-86DC-E85623349B84}" type="pres">
      <dgm:prSet presAssocID="{9A3C636A-2C24-44B5-9D77-FC51F974103F}" presName="iconBgRect" presStyleLbl="bgShp" presStyleIdx="5" presStyleCnt="6"/>
      <dgm:spPr/>
    </dgm:pt>
    <dgm:pt modelId="{4DD08880-530A-4663-861D-D7B47F9A8C06}" type="pres">
      <dgm:prSet presAssocID="{9A3C636A-2C24-44B5-9D77-FC51F974103F}" presName="iconRect" presStyleLbl="node1" presStyleIdx="5" presStyleCnt="6" custLinFactNeighborX="15930" custLinFactNeighborY="13939"/>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86D84AF5-A6A4-4275-BDE9-B178E7775E94}" type="pres">
      <dgm:prSet presAssocID="{9A3C636A-2C24-44B5-9D77-FC51F974103F}" presName="spaceRect" presStyleCnt="0"/>
      <dgm:spPr/>
    </dgm:pt>
    <dgm:pt modelId="{B686A3E0-EA8F-4074-8B90-B1EA357E1438}" type="pres">
      <dgm:prSet presAssocID="{9A3C636A-2C24-44B5-9D77-FC51F974103F}" presName="textRect" presStyleLbl="revTx" presStyleIdx="5" presStyleCnt="6">
        <dgm:presLayoutVars>
          <dgm:chMax val="1"/>
          <dgm:chPref val="1"/>
        </dgm:presLayoutVars>
      </dgm:prSet>
      <dgm:spPr/>
    </dgm:pt>
  </dgm:ptLst>
  <dgm:cxnLst>
    <dgm:cxn modelId="{EEE6F509-F62E-474A-97EC-CE52BB70D4F4}" srcId="{28761BF1-2159-4DFF-9FE5-5C9CE1142D81}" destId="{D00B290C-EDA6-4D96-8D5B-97EE9ADB7D67}" srcOrd="2" destOrd="0" parTransId="{4715F590-AF50-4C7B-8B1D-546D9DDD4C61}" sibTransId="{36961151-DFFA-42BB-9E99-5D664343CD45}"/>
    <dgm:cxn modelId="{7303752E-5C2A-4D47-A1BC-09D7BE7D787A}" type="presOf" srcId="{28761BF1-2159-4DFF-9FE5-5C9CE1142D81}" destId="{9A8CD748-8D45-4D45-8BF1-E77578067F72}" srcOrd="0" destOrd="0" presId="urn:microsoft.com/office/officeart/2018/5/layout/IconCircleLabelList"/>
    <dgm:cxn modelId="{ABF1B235-E784-46CF-B774-28C8CDCDC642}" srcId="{28761BF1-2159-4DFF-9FE5-5C9CE1142D81}" destId="{85F6003B-32B9-4DE3-B081-854A4FD8700D}" srcOrd="1" destOrd="0" parTransId="{708EC0A7-5CDB-40AB-80D5-A60CDDB78BEA}" sibTransId="{A24D71A0-9FBB-4AB6-9970-AD382A27D959}"/>
    <dgm:cxn modelId="{F7CAE25C-E6AE-4388-82F4-56C1001F9BBD}" type="presOf" srcId="{9B3A85F8-32C3-49C2-BEC7-D824F884F041}" destId="{95407497-851B-4248-B532-B44FCAD9C0C7}" srcOrd="0" destOrd="0" presId="urn:microsoft.com/office/officeart/2018/5/layout/IconCircleLabelList"/>
    <dgm:cxn modelId="{5781C34F-A699-4F94-A0B9-C919BB847B0B}" srcId="{28761BF1-2159-4DFF-9FE5-5C9CE1142D81}" destId="{B940C5A5-65F2-43BA-A415-689827ADC63E}" srcOrd="4" destOrd="0" parTransId="{6216D84B-1125-4045-80C4-0B87D396C907}" sibTransId="{5668FAFC-6642-4629-9CF9-B7CE9ED51E66}"/>
    <dgm:cxn modelId="{250EAC50-9F0C-43AF-9AFB-FE680D89753F}" type="presOf" srcId="{D6804120-FB05-484E-BE28-AB79D0382D52}" destId="{0BD8E87F-D909-4078-9E33-7853A5C74291}" srcOrd="0" destOrd="0" presId="urn:microsoft.com/office/officeart/2018/5/layout/IconCircleLabelList"/>
    <dgm:cxn modelId="{6082A073-5634-41C6-A1D5-DE206AF7E2A2}" type="presOf" srcId="{B940C5A5-65F2-43BA-A415-689827ADC63E}" destId="{9D487B1B-1E9A-45BB-82C7-34AC76F8A5C5}" srcOrd="0" destOrd="0" presId="urn:microsoft.com/office/officeart/2018/5/layout/IconCircleLabelList"/>
    <dgm:cxn modelId="{F0144B80-E800-4B4D-B528-A6C393F7DDF4}" srcId="{28761BF1-2159-4DFF-9FE5-5C9CE1142D81}" destId="{D6804120-FB05-484E-BE28-AB79D0382D52}" srcOrd="3" destOrd="0" parTransId="{5C4A270E-9DF1-4DB9-9844-AE322823FEF2}" sibTransId="{B7BBE570-F83A-4A82-AB25-B18A453D17D7}"/>
    <dgm:cxn modelId="{9FEDA298-1765-429F-B156-9508D649D27E}" type="presOf" srcId="{D00B290C-EDA6-4D96-8D5B-97EE9ADB7D67}" destId="{3A6E0179-9E6D-4E21-BF31-77F8AA3015A7}" srcOrd="0" destOrd="0" presId="urn:microsoft.com/office/officeart/2018/5/layout/IconCircleLabelList"/>
    <dgm:cxn modelId="{D4224FAA-3C4E-4E08-9DB3-01A7DFCC86EA}" type="presOf" srcId="{85F6003B-32B9-4DE3-B081-854A4FD8700D}" destId="{9424647E-EBE1-488C-92BB-F15045417A53}" srcOrd="0" destOrd="0" presId="urn:microsoft.com/office/officeart/2018/5/layout/IconCircleLabelList"/>
    <dgm:cxn modelId="{38B797B2-3587-4051-B8D5-3D7D2810E5F0}" srcId="{28761BF1-2159-4DFF-9FE5-5C9CE1142D81}" destId="{9A3C636A-2C24-44B5-9D77-FC51F974103F}" srcOrd="5" destOrd="0" parTransId="{090D80A4-BFD0-48EC-8E14-12BB1D73A172}" sibTransId="{9F106938-CDD9-4BE7-9C52-6E5190F0197F}"/>
    <dgm:cxn modelId="{8B7BBCB8-1BB1-4AE6-8D12-4CD475885EF4}" srcId="{28761BF1-2159-4DFF-9FE5-5C9CE1142D81}" destId="{9B3A85F8-32C3-49C2-BEC7-D824F884F041}" srcOrd="0" destOrd="0" parTransId="{C8632309-6EF9-4048-8FBE-D79021C711E3}" sibTransId="{29D2BC43-B391-43A2-9D6B-FCAF85024F1F}"/>
    <dgm:cxn modelId="{EE7F25DE-E858-4574-809A-C1210E8A5A2D}" type="presOf" srcId="{9A3C636A-2C24-44B5-9D77-FC51F974103F}" destId="{B686A3E0-EA8F-4074-8B90-B1EA357E1438}" srcOrd="0" destOrd="0" presId="urn:microsoft.com/office/officeart/2018/5/layout/IconCircleLabelList"/>
    <dgm:cxn modelId="{06BA939F-89E1-42CB-A46D-98FA534A5306}" type="presParOf" srcId="{9A8CD748-8D45-4D45-8BF1-E77578067F72}" destId="{47BC3CD1-7E45-4373-AAB1-F66B0776604F}" srcOrd="0" destOrd="0" presId="urn:microsoft.com/office/officeart/2018/5/layout/IconCircleLabelList"/>
    <dgm:cxn modelId="{62B3F6E2-1BEE-403F-BDA8-18485FB31226}" type="presParOf" srcId="{47BC3CD1-7E45-4373-AAB1-F66B0776604F}" destId="{AC407548-D0B6-431A-9E95-F5A11F889359}" srcOrd="0" destOrd="0" presId="urn:microsoft.com/office/officeart/2018/5/layout/IconCircleLabelList"/>
    <dgm:cxn modelId="{160D30C8-3D00-45D1-B326-EDCAD8F232D7}" type="presParOf" srcId="{47BC3CD1-7E45-4373-AAB1-F66B0776604F}" destId="{2A6DA5ED-37F7-4C8E-9879-07C2DB5B004B}" srcOrd="1" destOrd="0" presId="urn:microsoft.com/office/officeart/2018/5/layout/IconCircleLabelList"/>
    <dgm:cxn modelId="{CCFA6FEE-633B-4578-9F7D-6CB14BF6564E}" type="presParOf" srcId="{47BC3CD1-7E45-4373-AAB1-F66B0776604F}" destId="{23D3BE34-8042-4944-B9E5-BE6F2300E38F}" srcOrd="2" destOrd="0" presId="urn:microsoft.com/office/officeart/2018/5/layout/IconCircleLabelList"/>
    <dgm:cxn modelId="{39EF81ED-9E4C-43DD-BC43-CEEBCA61C3C7}" type="presParOf" srcId="{47BC3CD1-7E45-4373-AAB1-F66B0776604F}" destId="{95407497-851B-4248-B532-B44FCAD9C0C7}" srcOrd="3" destOrd="0" presId="urn:microsoft.com/office/officeart/2018/5/layout/IconCircleLabelList"/>
    <dgm:cxn modelId="{5EFAA982-F280-49B5-823F-165EC5F32473}" type="presParOf" srcId="{9A8CD748-8D45-4D45-8BF1-E77578067F72}" destId="{D3FB9079-329F-4E3D-8568-25A16608DFCE}" srcOrd="1" destOrd="0" presId="urn:microsoft.com/office/officeart/2018/5/layout/IconCircleLabelList"/>
    <dgm:cxn modelId="{F01DD9EC-4449-4A29-84B9-C479B5CAD7B0}" type="presParOf" srcId="{9A8CD748-8D45-4D45-8BF1-E77578067F72}" destId="{BA96C463-72A3-40F4-8C37-4AB37859352B}" srcOrd="2" destOrd="0" presId="urn:microsoft.com/office/officeart/2018/5/layout/IconCircleLabelList"/>
    <dgm:cxn modelId="{B8307DBA-771B-4A45-AE31-23CBD6D32553}" type="presParOf" srcId="{BA96C463-72A3-40F4-8C37-4AB37859352B}" destId="{B7B57354-DA44-445E-95B2-0ED16F69ADBE}" srcOrd="0" destOrd="0" presId="urn:microsoft.com/office/officeart/2018/5/layout/IconCircleLabelList"/>
    <dgm:cxn modelId="{3B9C7519-BBC9-44F4-AA18-1BB27AEC2B31}" type="presParOf" srcId="{BA96C463-72A3-40F4-8C37-4AB37859352B}" destId="{E695C4F3-137B-43EA-B6CD-06D70B547086}" srcOrd="1" destOrd="0" presId="urn:microsoft.com/office/officeart/2018/5/layout/IconCircleLabelList"/>
    <dgm:cxn modelId="{CA08A6A5-546B-4EA9-96E1-178AF83BF273}" type="presParOf" srcId="{BA96C463-72A3-40F4-8C37-4AB37859352B}" destId="{3F246640-E461-4A2E-A586-DDF598A38909}" srcOrd="2" destOrd="0" presId="urn:microsoft.com/office/officeart/2018/5/layout/IconCircleLabelList"/>
    <dgm:cxn modelId="{30B11972-AB23-40B1-B350-2261667D2B61}" type="presParOf" srcId="{BA96C463-72A3-40F4-8C37-4AB37859352B}" destId="{9424647E-EBE1-488C-92BB-F15045417A53}" srcOrd="3" destOrd="0" presId="urn:microsoft.com/office/officeart/2018/5/layout/IconCircleLabelList"/>
    <dgm:cxn modelId="{30AADE34-26E4-42DF-A0A2-C9F29816FFFF}" type="presParOf" srcId="{9A8CD748-8D45-4D45-8BF1-E77578067F72}" destId="{621992CB-7AA7-41C1-BC6B-4F31932E7CFA}" srcOrd="3" destOrd="0" presId="urn:microsoft.com/office/officeart/2018/5/layout/IconCircleLabelList"/>
    <dgm:cxn modelId="{6B8CB4B4-DC22-4103-9CB6-35B690B979B5}" type="presParOf" srcId="{9A8CD748-8D45-4D45-8BF1-E77578067F72}" destId="{98EDF399-0056-4EE1-85A8-F460D6302E1B}" srcOrd="4" destOrd="0" presId="urn:microsoft.com/office/officeart/2018/5/layout/IconCircleLabelList"/>
    <dgm:cxn modelId="{DB599479-DEA1-4BDB-B867-2879B8C92149}" type="presParOf" srcId="{98EDF399-0056-4EE1-85A8-F460D6302E1B}" destId="{6A3ECBE5-26E7-4059-9FD2-DACF90AE1292}" srcOrd="0" destOrd="0" presId="urn:microsoft.com/office/officeart/2018/5/layout/IconCircleLabelList"/>
    <dgm:cxn modelId="{F12D5365-7E96-45BF-A362-C81181992FF6}" type="presParOf" srcId="{98EDF399-0056-4EE1-85A8-F460D6302E1B}" destId="{43673858-76AC-440B-A33D-F1779CA7563D}" srcOrd="1" destOrd="0" presId="urn:microsoft.com/office/officeart/2018/5/layout/IconCircleLabelList"/>
    <dgm:cxn modelId="{E3336A37-79ED-4D07-B795-D4438D7C936F}" type="presParOf" srcId="{98EDF399-0056-4EE1-85A8-F460D6302E1B}" destId="{80F8356C-5BB0-488E-9AA7-0EE633E446C9}" srcOrd="2" destOrd="0" presId="urn:microsoft.com/office/officeart/2018/5/layout/IconCircleLabelList"/>
    <dgm:cxn modelId="{AB612CBC-996C-4133-802D-3046CD94A0C3}" type="presParOf" srcId="{98EDF399-0056-4EE1-85A8-F460D6302E1B}" destId="{3A6E0179-9E6D-4E21-BF31-77F8AA3015A7}" srcOrd="3" destOrd="0" presId="urn:microsoft.com/office/officeart/2018/5/layout/IconCircleLabelList"/>
    <dgm:cxn modelId="{3156D553-21D8-4487-A683-65AE5A65BA79}" type="presParOf" srcId="{9A8CD748-8D45-4D45-8BF1-E77578067F72}" destId="{9B056D0B-D122-4650-BB77-284C0D378895}" srcOrd="5" destOrd="0" presId="urn:microsoft.com/office/officeart/2018/5/layout/IconCircleLabelList"/>
    <dgm:cxn modelId="{6855166B-A305-47E5-A4F5-7116B8C246D3}" type="presParOf" srcId="{9A8CD748-8D45-4D45-8BF1-E77578067F72}" destId="{93116D55-ABA3-451D-B2A3-826053DED2DC}" srcOrd="6" destOrd="0" presId="urn:microsoft.com/office/officeart/2018/5/layout/IconCircleLabelList"/>
    <dgm:cxn modelId="{42EE58E0-9A29-49A6-AF69-AACE87BF3C23}" type="presParOf" srcId="{93116D55-ABA3-451D-B2A3-826053DED2DC}" destId="{F5372B92-B661-44FF-BED6-06DBBA846852}" srcOrd="0" destOrd="0" presId="urn:microsoft.com/office/officeart/2018/5/layout/IconCircleLabelList"/>
    <dgm:cxn modelId="{6CFA7777-7163-403E-9678-B1435030C6E2}" type="presParOf" srcId="{93116D55-ABA3-451D-B2A3-826053DED2DC}" destId="{3B2025C5-4510-4B55-881F-D30EE116EA16}" srcOrd="1" destOrd="0" presId="urn:microsoft.com/office/officeart/2018/5/layout/IconCircleLabelList"/>
    <dgm:cxn modelId="{CAE93A5E-D9C9-4942-BBA8-676EC5DAB29B}" type="presParOf" srcId="{93116D55-ABA3-451D-B2A3-826053DED2DC}" destId="{1C8D5145-8304-48A8-9258-A9C9DE61E634}" srcOrd="2" destOrd="0" presId="urn:microsoft.com/office/officeart/2018/5/layout/IconCircleLabelList"/>
    <dgm:cxn modelId="{9D934AE6-F844-4FF4-9313-267DA356BAD7}" type="presParOf" srcId="{93116D55-ABA3-451D-B2A3-826053DED2DC}" destId="{0BD8E87F-D909-4078-9E33-7853A5C74291}" srcOrd="3" destOrd="0" presId="urn:microsoft.com/office/officeart/2018/5/layout/IconCircleLabelList"/>
    <dgm:cxn modelId="{6D7E01C4-CE22-44F1-9A66-87F2B70D3C29}" type="presParOf" srcId="{9A8CD748-8D45-4D45-8BF1-E77578067F72}" destId="{065168EE-1158-4CE9-8A2D-710A7A31293A}" srcOrd="7" destOrd="0" presId="urn:microsoft.com/office/officeart/2018/5/layout/IconCircleLabelList"/>
    <dgm:cxn modelId="{A58580CF-2C4D-4661-B5D3-CE39B8C1E151}" type="presParOf" srcId="{9A8CD748-8D45-4D45-8BF1-E77578067F72}" destId="{A509CB6B-03D2-4C1C-9F85-A938B8E839FD}" srcOrd="8" destOrd="0" presId="urn:microsoft.com/office/officeart/2018/5/layout/IconCircleLabelList"/>
    <dgm:cxn modelId="{A2385E94-A6C5-4FFD-8FF5-01760AA35C61}" type="presParOf" srcId="{A509CB6B-03D2-4C1C-9F85-A938B8E839FD}" destId="{36719D4F-72F9-4D0C-9121-BB3803055F34}" srcOrd="0" destOrd="0" presId="urn:microsoft.com/office/officeart/2018/5/layout/IconCircleLabelList"/>
    <dgm:cxn modelId="{AC99F4F9-1CD5-483B-8B07-BC673069F6D5}" type="presParOf" srcId="{A509CB6B-03D2-4C1C-9F85-A938B8E839FD}" destId="{00CD2E03-3AC7-4674-B905-3F3149A8A13C}" srcOrd="1" destOrd="0" presId="urn:microsoft.com/office/officeart/2018/5/layout/IconCircleLabelList"/>
    <dgm:cxn modelId="{E5F329D8-1A29-43BA-8781-4082B8EBDA14}" type="presParOf" srcId="{A509CB6B-03D2-4C1C-9F85-A938B8E839FD}" destId="{8E9E2C18-14A0-4508-A670-1691B8974F1D}" srcOrd="2" destOrd="0" presId="urn:microsoft.com/office/officeart/2018/5/layout/IconCircleLabelList"/>
    <dgm:cxn modelId="{46535314-2D13-4317-A4DC-A256D736AD8A}" type="presParOf" srcId="{A509CB6B-03D2-4C1C-9F85-A938B8E839FD}" destId="{9D487B1B-1E9A-45BB-82C7-34AC76F8A5C5}" srcOrd="3" destOrd="0" presId="urn:microsoft.com/office/officeart/2018/5/layout/IconCircleLabelList"/>
    <dgm:cxn modelId="{35D3FF9A-8A11-4F28-9E89-D060D768049D}" type="presParOf" srcId="{9A8CD748-8D45-4D45-8BF1-E77578067F72}" destId="{77B79AB0-3377-4B83-842C-A75339C329F7}" srcOrd="9" destOrd="0" presId="urn:microsoft.com/office/officeart/2018/5/layout/IconCircleLabelList"/>
    <dgm:cxn modelId="{01FB7431-73DF-4793-813E-4C5FA8E08176}" type="presParOf" srcId="{9A8CD748-8D45-4D45-8BF1-E77578067F72}" destId="{2F57D24A-35FF-4B62-BC1D-323232B9695D}" srcOrd="10" destOrd="0" presId="urn:microsoft.com/office/officeart/2018/5/layout/IconCircleLabelList"/>
    <dgm:cxn modelId="{F6AF0311-3D76-46E6-B198-1ABC73A0C792}" type="presParOf" srcId="{2F57D24A-35FF-4B62-BC1D-323232B9695D}" destId="{C20D1755-6F0C-47FD-86DC-E85623349B84}" srcOrd="0" destOrd="0" presId="urn:microsoft.com/office/officeart/2018/5/layout/IconCircleLabelList"/>
    <dgm:cxn modelId="{DD0E6D85-74C4-4205-8719-111DC35E729E}" type="presParOf" srcId="{2F57D24A-35FF-4B62-BC1D-323232B9695D}" destId="{4DD08880-530A-4663-861D-D7B47F9A8C06}" srcOrd="1" destOrd="0" presId="urn:microsoft.com/office/officeart/2018/5/layout/IconCircleLabelList"/>
    <dgm:cxn modelId="{A06140B8-26C1-4498-A67C-3C7C3DCC0314}" type="presParOf" srcId="{2F57D24A-35FF-4B62-BC1D-323232B9695D}" destId="{86D84AF5-A6A4-4275-BDE9-B178E7775E94}" srcOrd="2" destOrd="0" presId="urn:microsoft.com/office/officeart/2018/5/layout/IconCircleLabelList"/>
    <dgm:cxn modelId="{74244CFA-F742-44A7-91C9-C6EC0C40D661}" type="presParOf" srcId="{2F57D24A-35FF-4B62-BC1D-323232B9695D}" destId="{B686A3E0-EA8F-4074-8B90-B1EA357E1438}"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9FEC96-CFD8-4306-98DA-F83044BB2E70}" type="doc">
      <dgm:prSet loTypeId="urn:microsoft.com/office/officeart/2005/8/layout/process5" loCatId="process" qsTypeId="urn:microsoft.com/office/officeart/2005/8/quickstyle/simple1" qsCatId="simple" csTypeId="urn:microsoft.com/office/officeart/2005/8/colors/accent1_2" csCatId="accent1"/>
      <dgm:spPr/>
      <dgm:t>
        <a:bodyPr/>
        <a:lstStyle/>
        <a:p>
          <a:endParaRPr lang="en-US"/>
        </a:p>
      </dgm:t>
    </dgm:pt>
    <dgm:pt modelId="{A3A0C752-5552-48EA-A390-6CF1F02D9DE5}">
      <dgm:prSet/>
      <dgm:spPr/>
      <dgm:t>
        <a:bodyPr/>
        <a:lstStyle/>
        <a:p>
          <a:r>
            <a:rPr lang="en-GB"/>
            <a:t>Reviewing legal contracts to determine what obligations we have as the landlord</a:t>
          </a:r>
          <a:endParaRPr lang="en-US"/>
        </a:p>
      </dgm:t>
    </dgm:pt>
    <dgm:pt modelId="{D8B5BBFD-AB5E-48B6-A1FA-7D51D93E15C3}" type="parTrans" cxnId="{CBF00381-05E7-4E21-9888-6F2BE47827E7}">
      <dgm:prSet/>
      <dgm:spPr/>
      <dgm:t>
        <a:bodyPr/>
        <a:lstStyle/>
        <a:p>
          <a:endParaRPr lang="en-US"/>
        </a:p>
      </dgm:t>
    </dgm:pt>
    <dgm:pt modelId="{FF1B5653-0713-40FF-9EB7-7175A325AE03}" type="sibTrans" cxnId="{CBF00381-05E7-4E21-9888-6F2BE47827E7}">
      <dgm:prSet/>
      <dgm:spPr/>
      <dgm:t>
        <a:bodyPr/>
        <a:lstStyle/>
        <a:p>
          <a:endParaRPr lang="en-US"/>
        </a:p>
      </dgm:t>
    </dgm:pt>
    <dgm:pt modelId="{024E2877-8A45-4AAF-BF46-F4F7B5CD1C33}">
      <dgm:prSet/>
      <dgm:spPr/>
      <dgm:t>
        <a:bodyPr/>
        <a:lstStyle/>
        <a:p>
          <a:r>
            <a:rPr lang="en-GB"/>
            <a:t>What can we recover in service charges and sinking fund contributions</a:t>
          </a:r>
          <a:endParaRPr lang="en-US"/>
        </a:p>
      </dgm:t>
    </dgm:pt>
    <dgm:pt modelId="{2216547F-56D3-4CEF-BCB2-83319868857B}" type="parTrans" cxnId="{AD6A40C2-5D64-4E9A-9B9A-9CA78920A082}">
      <dgm:prSet/>
      <dgm:spPr/>
      <dgm:t>
        <a:bodyPr/>
        <a:lstStyle/>
        <a:p>
          <a:endParaRPr lang="en-US"/>
        </a:p>
      </dgm:t>
    </dgm:pt>
    <dgm:pt modelId="{8ADE0BFD-1A1E-443D-B049-6E463614D293}" type="sibTrans" cxnId="{AD6A40C2-5D64-4E9A-9B9A-9CA78920A082}">
      <dgm:prSet/>
      <dgm:spPr/>
      <dgm:t>
        <a:bodyPr/>
        <a:lstStyle/>
        <a:p>
          <a:endParaRPr lang="en-US"/>
        </a:p>
      </dgm:t>
    </dgm:pt>
    <dgm:pt modelId="{15C2B31A-95F6-4F97-BC25-A4335888B8AE}">
      <dgm:prSet/>
      <dgm:spPr/>
      <dgm:t>
        <a:bodyPr/>
        <a:lstStyle/>
        <a:p>
          <a:r>
            <a:rPr lang="en-GB"/>
            <a:t>How are they charged and collected</a:t>
          </a:r>
          <a:endParaRPr lang="en-US"/>
        </a:p>
      </dgm:t>
    </dgm:pt>
    <dgm:pt modelId="{96101877-2BEC-4A82-8FBD-4C1656985F09}" type="parTrans" cxnId="{622019BD-5F3E-4220-8867-1FE19639A952}">
      <dgm:prSet/>
      <dgm:spPr/>
      <dgm:t>
        <a:bodyPr/>
        <a:lstStyle/>
        <a:p>
          <a:endParaRPr lang="en-US"/>
        </a:p>
      </dgm:t>
    </dgm:pt>
    <dgm:pt modelId="{D0A5225E-D2BF-4066-A453-57E9D84B22C0}" type="sibTrans" cxnId="{622019BD-5F3E-4220-8867-1FE19639A952}">
      <dgm:prSet/>
      <dgm:spPr/>
      <dgm:t>
        <a:bodyPr/>
        <a:lstStyle/>
        <a:p>
          <a:endParaRPr lang="en-US"/>
        </a:p>
      </dgm:t>
    </dgm:pt>
    <dgm:pt modelId="{1268D5E5-B746-463C-92AA-9A536FF2CBAE}">
      <dgm:prSet/>
      <dgm:spPr/>
      <dgm:t>
        <a:bodyPr/>
        <a:lstStyle/>
        <a:p>
          <a:r>
            <a:rPr lang="en-GB"/>
            <a:t>Are there any shortfalls in our documentation – TA - rent detail and support charges</a:t>
          </a:r>
          <a:endParaRPr lang="en-US"/>
        </a:p>
      </dgm:t>
    </dgm:pt>
    <dgm:pt modelId="{31FCEF14-1EDB-4CB4-A2EF-22B9B6AF0CD5}" type="parTrans" cxnId="{4FA347D2-AB88-4DA8-B253-2AFB1AED4751}">
      <dgm:prSet/>
      <dgm:spPr/>
      <dgm:t>
        <a:bodyPr/>
        <a:lstStyle/>
        <a:p>
          <a:endParaRPr lang="en-US"/>
        </a:p>
      </dgm:t>
    </dgm:pt>
    <dgm:pt modelId="{93D43338-3014-4915-AAA1-82359F74138F}" type="sibTrans" cxnId="{4FA347D2-AB88-4DA8-B253-2AFB1AED4751}">
      <dgm:prSet/>
      <dgm:spPr/>
      <dgm:t>
        <a:bodyPr/>
        <a:lstStyle/>
        <a:p>
          <a:endParaRPr lang="en-US"/>
        </a:p>
      </dgm:t>
    </dgm:pt>
    <dgm:pt modelId="{4575ABEA-8234-4334-8574-80123009F6EF}" type="pres">
      <dgm:prSet presAssocID="{609FEC96-CFD8-4306-98DA-F83044BB2E70}" presName="diagram" presStyleCnt="0">
        <dgm:presLayoutVars>
          <dgm:dir/>
          <dgm:resizeHandles val="exact"/>
        </dgm:presLayoutVars>
      </dgm:prSet>
      <dgm:spPr/>
    </dgm:pt>
    <dgm:pt modelId="{E499195B-3D3D-40E3-A3A1-5C920BA9CC15}" type="pres">
      <dgm:prSet presAssocID="{A3A0C752-5552-48EA-A390-6CF1F02D9DE5}" presName="node" presStyleLbl="node1" presStyleIdx="0" presStyleCnt="4">
        <dgm:presLayoutVars>
          <dgm:bulletEnabled val="1"/>
        </dgm:presLayoutVars>
      </dgm:prSet>
      <dgm:spPr/>
    </dgm:pt>
    <dgm:pt modelId="{9568F6B5-8CDF-4B13-BA09-98774948E6E4}" type="pres">
      <dgm:prSet presAssocID="{FF1B5653-0713-40FF-9EB7-7175A325AE03}" presName="sibTrans" presStyleLbl="sibTrans2D1" presStyleIdx="0" presStyleCnt="3"/>
      <dgm:spPr/>
    </dgm:pt>
    <dgm:pt modelId="{C5F3F9C9-7C2A-4295-BFE6-F0CEBCBFB68A}" type="pres">
      <dgm:prSet presAssocID="{FF1B5653-0713-40FF-9EB7-7175A325AE03}" presName="connectorText" presStyleLbl="sibTrans2D1" presStyleIdx="0" presStyleCnt="3"/>
      <dgm:spPr/>
    </dgm:pt>
    <dgm:pt modelId="{B733AA8C-48F9-4579-B711-2040E6CF4743}" type="pres">
      <dgm:prSet presAssocID="{024E2877-8A45-4AAF-BF46-F4F7B5CD1C33}" presName="node" presStyleLbl="node1" presStyleIdx="1" presStyleCnt="4">
        <dgm:presLayoutVars>
          <dgm:bulletEnabled val="1"/>
        </dgm:presLayoutVars>
      </dgm:prSet>
      <dgm:spPr/>
    </dgm:pt>
    <dgm:pt modelId="{1561A9B9-550D-4D69-8AD5-C365252D2B7C}" type="pres">
      <dgm:prSet presAssocID="{8ADE0BFD-1A1E-443D-B049-6E463614D293}" presName="sibTrans" presStyleLbl="sibTrans2D1" presStyleIdx="1" presStyleCnt="3"/>
      <dgm:spPr/>
    </dgm:pt>
    <dgm:pt modelId="{122AB183-87D1-4835-9F5B-98FED1068E08}" type="pres">
      <dgm:prSet presAssocID="{8ADE0BFD-1A1E-443D-B049-6E463614D293}" presName="connectorText" presStyleLbl="sibTrans2D1" presStyleIdx="1" presStyleCnt="3"/>
      <dgm:spPr/>
    </dgm:pt>
    <dgm:pt modelId="{BF225F76-A4F5-47CC-B901-8B0ABD03B30D}" type="pres">
      <dgm:prSet presAssocID="{15C2B31A-95F6-4F97-BC25-A4335888B8AE}" presName="node" presStyleLbl="node1" presStyleIdx="2" presStyleCnt="4">
        <dgm:presLayoutVars>
          <dgm:bulletEnabled val="1"/>
        </dgm:presLayoutVars>
      </dgm:prSet>
      <dgm:spPr/>
    </dgm:pt>
    <dgm:pt modelId="{D29F35E1-4AF8-42CD-99DF-925A5B5E6510}" type="pres">
      <dgm:prSet presAssocID="{D0A5225E-D2BF-4066-A453-57E9D84B22C0}" presName="sibTrans" presStyleLbl="sibTrans2D1" presStyleIdx="2" presStyleCnt="3"/>
      <dgm:spPr/>
    </dgm:pt>
    <dgm:pt modelId="{75E34E4C-C440-498F-9D37-AE18846DFA3D}" type="pres">
      <dgm:prSet presAssocID="{D0A5225E-D2BF-4066-A453-57E9D84B22C0}" presName="connectorText" presStyleLbl="sibTrans2D1" presStyleIdx="2" presStyleCnt="3"/>
      <dgm:spPr/>
    </dgm:pt>
    <dgm:pt modelId="{D8893EF3-7E69-4021-8D95-20FFFB6FF29E}" type="pres">
      <dgm:prSet presAssocID="{1268D5E5-B746-463C-92AA-9A536FF2CBAE}" presName="node" presStyleLbl="node1" presStyleIdx="3" presStyleCnt="4">
        <dgm:presLayoutVars>
          <dgm:bulletEnabled val="1"/>
        </dgm:presLayoutVars>
      </dgm:prSet>
      <dgm:spPr/>
    </dgm:pt>
  </dgm:ptLst>
  <dgm:cxnLst>
    <dgm:cxn modelId="{3240D703-7E7A-414C-8F8A-6D9E6F203237}" type="presOf" srcId="{8ADE0BFD-1A1E-443D-B049-6E463614D293}" destId="{1561A9B9-550D-4D69-8AD5-C365252D2B7C}" srcOrd="0" destOrd="0" presId="urn:microsoft.com/office/officeart/2005/8/layout/process5"/>
    <dgm:cxn modelId="{B9C02115-F680-4775-A9DE-311C281C6973}" type="presOf" srcId="{609FEC96-CFD8-4306-98DA-F83044BB2E70}" destId="{4575ABEA-8234-4334-8574-80123009F6EF}" srcOrd="0" destOrd="0" presId="urn:microsoft.com/office/officeart/2005/8/layout/process5"/>
    <dgm:cxn modelId="{28BC2820-4965-44C3-8A72-CF7ED2BF5038}" type="presOf" srcId="{1268D5E5-B746-463C-92AA-9A536FF2CBAE}" destId="{D8893EF3-7E69-4021-8D95-20FFFB6FF29E}" srcOrd="0" destOrd="0" presId="urn:microsoft.com/office/officeart/2005/8/layout/process5"/>
    <dgm:cxn modelId="{00710126-F78C-4AAA-A57E-7F42BF6B81A5}" type="presOf" srcId="{8ADE0BFD-1A1E-443D-B049-6E463614D293}" destId="{122AB183-87D1-4835-9F5B-98FED1068E08}" srcOrd="1" destOrd="0" presId="urn:microsoft.com/office/officeart/2005/8/layout/process5"/>
    <dgm:cxn modelId="{A3841F27-C493-45D9-B2D2-AD30C95503C6}" type="presOf" srcId="{024E2877-8A45-4AAF-BF46-F4F7B5CD1C33}" destId="{B733AA8C-48F9-4579-B711-2040E6CF4743}" srcOrd="0" destOrd="0" presId="urn:microsoft.com/office/officeart/2005/8/layout/process5"/>
    <dgm:cxn modelId="{F209AE2A-88C3-45CD-B603-72970E263149}" type="presOf" srcId="{15C2B31A-95F6-4F97-BC25-A4335888B8AE}" destId="{BF225F76-A4F5-47CC-B901-8B0ABD03B30D}" srcOrd="0" destOrd="0" presId="urn:microsoft.com/office/officeart/2005/8/layout/process5"/>
    <dgm:cxn modelId="{FB138871-B186-4E35-8A62-66FD3DC7D845}" type="presOf" srcId="{D0A5225E-D2BF-4066-A453-57E9D84B22C0}" destId="{75E34E4C-C440-498F-9D37-AE18846DFA3D}" srcOrd="1" destOrd="0" presId="urn:microsoft.com/office/officeart/2005/8/layout/process5"/>
    <dgm:cxn modelId="{CBF00381-05E7-4E21-9888-6F2BE47827E7}" srcId="{609FEC96-CFD8-4306-98DA-F83044BB2E70}" destId="{A3A0C752-5552-48EA-A390-6CF1F02D9DE5}" srcOrd="0" destOrd="0" parTransId="{D8B5BBFD-AB5E-48B6-A1FA-7D51D93E15C3}" sibTransId="{FF1B5653-0713-40FF-9EB7-7175A325AE03}"/>
    <dgm:cxn modelId="{A1073282-2E70-4785-B7A7-C35A603CB005}" type="presOf" srcId="{A3A0C752-5552-48EA-A390-6CF1F02D9DE5}" destId="{E499195B-3D3D-40E3-A3A1-5C920BA9CC15}" srcOrd="0" destOrd="0" presId="urn:microsoft.com/office/officeart/2005/8/layout/process5"/>
    <dgm:cxn modelId="{094ED699-19CD-4BCB-BFB6-80B733BC89AB}" type="presOf" srcId="{D0A5225E-D2BF-4066-A453-57E9D84B22C0}" destId="{D29F35E1-4AF8-42CD-99DF-925A5B5E6510}" srcOrd="0" destOrd="0" presId="urn:microsoft.com/office/officeart/2005/8/layout/process5"/>
    <dgm:cxn modelId="{622019BD-5F3E-4220-8867-1FE19639A952}" srcId="{609FEC96-CFD8-4306-98DA-F83044BB2E70}" destId="{15C2B31A-95F6-4F97-BC25-A4335888B8AE}" srcOrd="2" destOrd="0" parTransId="{96101877-2BEC-4A82-8FBD-4C1656985F09}" sibTransId="{D0A5225E-D2BF-4066-A453-57E9D84B22C0}"/>
    <dgm:cxn modelId="{63718ABF-4020-4216-AFDC-F91370A10524}" type="presOf" srcId="{FF1B5653-0713-40FF-9EB7-7175A325AE03}" destId="{C5F3F9C9-7C2A-4295-BFE6-F0CEBCBFB68A}" srcOrd="1" destOrd="0" presId="urn:microsoft.com/office/officeart/2005/8/layout/process5"/>
    <dgm:cxn modelId="{AD6A40C2-5D64-4E9A-9B9A-9CA78920A082}" srcId="{609FEC96-CFD8-4306-98DA-F83044BB2E70}" destId="{024E2877-8A45-4AAF-BF46-F4F7B5CD1C33}" srcOrd="1" destOrd="0" parTransId="{2216547F-56D3-4CEF-BCB2-83319868857B}" sibTransId="{8ADE0BFD-1A1E-443D-B049-6E463614D293}"/>
    <dgm:cxn modelId="{4FA347D2-AB88-4DA8-B253-2AFB1AED4751}" srcId="{609FEC96-CFD8-4306-98DA-F83044BB2E70}" destId="{1268D5E5-B746-463C-92AA-9A536FF2CBAE}" srcOrd="3" destOrd="0" parTransId="{31FCEF14-1EDB-4CB4-A2EF-22B9B6AF0CD5}" sibTransId="{93D43338-3014-4915-AAA1-82359F74138F}"/>
    <dgm:cxn modelId="{BA9EAFEE-0590-400E-A563-1EA31839889E}" type="presOf" srcId="{FF1B5653-0713-40FF-9EB7-7175A325AE03}" destId="{9568F6B5-8CDF-4B13-BA09-98774948E6E4}" srcOrd="0" destOrd="0" presId="urn:microsoft.com/office/officeart/2005/8/layout/process5"/>
    <dgm:cxn modelId="{9E7D9978-3B97-455E-99F5-476B87C6F438}" type="presParOf" srcId="{4575ABEA-8234-4334-8574-80123009F6EF}" destId="{E499195B-3D3D-40E3-A3A1-5C920BA9CC15}" srcOrd="0" destOrd="0" presId="urn:microsoft.com/office/officeart/2005/8/layout/process5"/>
    <dgm:cxn modelId="{C870598A-2CB0-4035-AFA8-BF345CB021F6}" type="presParOf" srcId="{4575ABEA-8234-4334-8574-80123009F6EF}" destId="{9568F6B5-8CDF-4B13-BA09-98774948E6E4}" srcOrd="1" destOrd="0" presId="urn:microsoft.com/office/officeart/2005/8/layout/process5"/>
    <dgm:cxn modelId="{6EDA9FD7-471A-47AE-9550-BCB8DD94CDF3}" type="presParOf" srcId="{9568F6B5-8CDF-4B13-BA09-98774948E6E4}" destId="{C5F3F9C9-7C2A-4295-BFE6-F0CEBCBFB68A}" srcOrd="0" destOrd="0" presId="urn:microsoft.com/office/officeart/2005/8/layout/process5"/>
    <dgm:cxn modelId="{CC900EEA-CD4E-4349-BEEE-252B49449FD2}" type="presParOf" srcId="{4575ABEA-8234-4334-8574-80123009F6EF}" destId="{B733AA8C-48F9-4579-B711-2040E6CF4743}" srcOrd="2" destOrd="0" presId="urn:microsoft.com/office/officeart/2005/8/layout/process5"/>
    <dgm:cxn modelId="{362D7486-259B-4AF4-BF98-6B03C70A097F}" type="presParOf" srcId="{4575ABEA-8234-4334-8574-80123009F6EF}" destId="{1561A9B9-550D-4D69-8AD5-C365252D2B7C}" srcOrd="3" destOrd="0" presId="urn:microsoft.com/office/officeart/2005/8/layout/process5"/>
    <dgm:cxn modelId="{D9B6035A-1C91-4C77-B050-A60E47C89A49}" type="presParOf" srcId="{1561A9B9-550D-4D69-8AD5-C365252D2B7C}" destId="{122AB183-87D1-4835-9F5B-98FED1068E08}" srcOrd="0" destOrd="0" presId="urn:microsoft.com/office/officeart/2005/8/layout/process5"/>
    <dgm:cxn modelId="{EFB3FE98-545A-41BF-B1AC-5EB7755673A2}" type="presParOf" srcId="{4575ABEA-8234-4334-8574-80123009F6EF}" destId="{BF225F76-A4F5-47CC-B901-8B0ABD03B30D}" srcOrd="4" destOrd="0" presId="urn:microsoft.com/office/officeart/2005/8/layout/process5"/>
    <dgm:cxn modelId="{938DD975-334C-4E83-9710-062FC21633C5}" type="presParOf" srcId="{4575ABEA-8234-4334-8574-80123009F6EF}" destId="{D29F35E1-4AF8-42CD-99DF-925A5B5E6510}" srcOrd="5" destOrd="0" presId="urn:microsoft.com/office/officeart/2005/8/layout/process5"/>
    <dgm:cxn modelId="{5F5326D3-2D9C-42F6-A9AF-A88FE1D739F1}" type="presParOf" srcId="{D29F35E1-4AF8-42CD-99DF-925A5B5E6510}" destId="{75E34E4C-C440-498F-9D37-AE18846DFA3D}" srcOrd="0" destOrd="0" presId="urn:microsoft.com/office/officeart/2005/8/layout/process5"/>
    <dgm:cxn modelId="{F9991706-1DCE-4E7E-ABA7-FA864952C03B}" type="presParOf" srcId="{4575ABEA-8234-4334-8574-80123009F6EF}" destId="{D8893EF3-7E69-4021-8D95-20FFFB6FF29E}" srcOrd="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8C2A91-3F98-44AB-B7F8-4F05F43987B3}"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GB"/>
        </a:p>
      </dgm:t>
    </dgm:pt>
    <dgm:pt modelId="{A8A9EA61-D27D-4D7B-9014-30E262516072}">
      <dgm:prSet phldrT="[Text]"/>
      <dgm:spPr/>
      <dgm:t>
        <a:bodyPr/>
        <a:lstStyle/>
        <a:p>
          <a:r>
            <a:rPr lang="en-GB"/>
            <a:t>Service Charges One</a:t>
          </a:r>
        </a:p>
      </dgm:t>
    </dgm:pt>
    <dgm:pt modelId="{C89C84F0-C8B7-4752-9D16-BEB7315EFF5F}" type="parTrans" cxnId="{A380AC1F-9FE9-4664-85C0-0899A035D350}">
      <dgm:prSet/>
      <dgm:spPr/>
      <dgm:t>
        <a:bodyPr/>
        <a:lstStyle/>
        <a:p>
          <a:endParaRPr lang="en-GB"/>
        </a:p>
      </dgm:t>
    </dgm:pt>
    <dgm:pt modelId="{D8AB9711-3AD9-4CB7-AB47-DF3076E99ED2}" type="sibTrans" cxnId="{A380AC1F-9FE9-4664-85C0-0899A035D350}">
      <dgm:prSet/>
      <dgm:spPr/>
      <dgm:t>
        <a:bodyPr/>
        <a:lstStyle/>
        <a:p>
          <a:endParaRPr lang="en-GB"/>
        </a:p>
      </dgm:t>
    </dgm:pt>
    <dgm:pt modelId="{572F7CC6-65C3-42A3-86D1-6DDE998D079A}">
      <dgm:prSet phldrT="[Text]"/>
      <dgm:spPr/>
      <dgm:t>
        <a:bodyPr/>
        <a:lstStyle/>
        <a:p>
          <a:r>
            <a:rPr lang="en-GB"/>
            <a:t>Communal Facilities</a:t>
          </a:r>
        </a:p>
      </dgm:t>
    </dgm:pt>
    <dgm:pt modelId="{43977FCC-E00C-4B06-8A56-D9C8C726D4A7}" type="parTrans" cxnId="{8ED01276-6E1F-4B8B-882E-0110808FBC6F}">
      <dgm:prSet/>
      <dgm:spPr/>
      <dgm:t>
        <a:bodyPr/>
        <a:lstStyle/>
        <a:p>
          <a:endParaRPr lang="en-GB"/>
        </a:p>
      </dgm:t>
    </dgm:pt>
    <dgm:pt modelId="{451488B7-117B-47CB-AE70-993FD3912B4F}" type="sibTrans" cxnId="{8ED01276-6E1F-4B8B-882E-0110808FBC6F}">
      <dgm:prSet/>
      <dgm:spPr/>
      <dgm:t>
        <a:bodyPr/>
        <a:lstStyle/>
        <a:p>
          <a:endParaRPr lang="en-GB"/>
        </a:p>
      </dgm:t>
    </dgm:pt>
    <dgm:pt modelId="{4CEDAA1E-57A0-4726-B9F4-8EB3392A4DF5}">
      <dgm:prSet phldrT="[Text]"/>
      <dgm:spPr/>
      <dgm:t>
        <a:bodyPr/>
        <a:lstStyle/>
        <a:p>
          <a:r>
            <a:rPr lang="en-GB"/>
            <a:t>Utilities Charges</a:t>
          </a:r>
        </a:p>
      </dgm:t>
    </dgm:pt>
    <dgm:pt modelId="{1E36F48D-99F8-439A-A0BD-0C10867E94CE}" type="parTrans" cxnId="{225D8B0B-217C-41DC-9F26-E5B84A44B5C1}">
      <dgm:prSet/>
      <dgm:spPr/>
      <dgm:t>
        <a:bodyPr/>
        <a:lstStyle/>
        <a:p>
          <a:endParaRPr lang="en-GB"/>
        </a:p>
      </dgm:t>
    </dgm:pt>
    <dgm:pt modelId="{75793B3B-93A8-4FA2-9B41-078F0D4CEEE5}" type="sibTrans" cxnId="{225D8B0B-217C-41DC-9F26-E5B84A44B5C1}">
      <dgm:prSet/>
      <dgm:spPr/>
      <dgm:t>
        <a:bodyPr/>
        <a:lstStyle/>
        <a:p>
          <a:endParaRPr lang="en-GB"/>
        </a:p>
      </dgm:t>
    </dgm:pt>
    <dgm:pt modelId="{20242FA2-21D4-480D-B0AA-A2F37F3B848D}">
      <dgm:prSet/>
      <dgm:spPr/>
      <dgm:t>
        <a:bodyPr/>
        <a:lstStyle/>
        <a:p>
          <a:r>
            <a:rPr lang="en-GB"/>
            <a:t>Environmental Charges</a:t>
          </a:r>
        </a:p>
      </dgm:t>
    </dgm:pt>
    <dgm:pt modelId="{734D9277-CADB-4737-972B-54C3D9DAC297}" type="parTrans" cxnId="{842758FE-2FB7-4BBB-9C0A-BD050B7D0535}">
      <dgm:prSet/>
      <dgm:spPr/>
      <dgm:t>
        <a:bodyPr/>
        <a:lstStyle/>
        <a:p>
          <a:endParaRPr lang="en-GB"/>
        </a:p>
      </dgm:t>
    </dgm:pt>
    <dgm:pt modelId="{DB11B299-37A2-4CEF-9228-8A6D006D0383}" type="sibTrans" cxnId="{842758FE-2FB7-4BBB-9C0A-BD050B7D0535}">
      <dgm:prSet/>
      <dgm:spPr/>
      <dgm:t>
        <a:bodyPr/>
        <a:lstStyle/>
        <a:p>
          <a:endParaRPr lang="en-GB"/>
        </a:p>
      </dgm:t>
    </dgm:pt>
    <dgm:pt modelId="{61282301-3E4D-4A45-B86B-BFBD7BC10993}">
      <dgm:prSet/>
      <dgm:spPr/>
      <dgm:t>
        <a:bodyPr/>
        <a:lstStyle/>
        <a:p>
          <a:r>
            <a:rPr lang="en-GB"/>
            <a:t>Property Specific</a:t>
          </a:r>
        </a:p>
      </dgm:t>
    </dgm:pt>
    <dgm:pt modelId="{5B4134EC-A7DD-4A32-81AF-8ADA264DB6B0}" type="parTrans" cxnId="{A494145F-D44B-4C11-93DF-6B6565A15C94}">
      <dgm:prSet/>
      <dgm:spPr/>
      <dgm:t>
        <a:bodyPr/>
        <a:lstStyle/>
        <a:p>
          <a:endParaRPr lang="en-GB"/>
        </a:p>
      </dgm:t>
    </dgm:pt>
    <dgm:pt modelId="{22655371-081C-4920-8561-DB2F71BB5A27}" type="sibTrans" cxnId="{A494145F-D44B-4C11-93DF-6B6565A15C94}">
      <dgm:prSet/>
      <dgm:spPr/>
      <dgm:t>
        <a:bodyPr/>
        <a:lstStyle/>
        <a:p>
          <a:endParaRPr lang="en-GB"/>
        </a:p>
      </dgm:t>
    </dgm:pt>
    <dgm:pt modelId="{F0AEB444-0E1A-484C-8717-C3AB78A69230}" type="pres">
      <dgm:prSet presAssocID="{378C2A91-3F98-44AB-B7F8-4F05F43987B3}" presName="layout" presStyleCnt="0">
        <dgm:presLayoutVars>
          <dgm:chMax/>
          <dgm:chPref/>
          <dgm:dir/>
          <dgm:animOne val="branch"/>
          <dgm:animLvl val="lvl"/>
          <dgm:resizeHandles/>
        </dgm:presLayoutVars>
      </dgm:prSet>
      <dgm:spPr/>
    </dgm:pt>
    <dgm:pt modelId="{E6EF8243-05BE-431B-AE1E-AB70636A9DF7}" type="pres">
      <dgm:prSet presAssocID="{A8A9EA61-D27D-4D7B-9014-30E262516072}" presName="root" presStyleCnt="0">
        <dgm:presLayoutVars>
          <dgm:chMax/>
          <dgm:chPref val="4"/>
        </dgm:presLayoutVars>
      </dgm:prSet>
      <dgm:spPr/>
    </dgm:pt>
    <dgm:pt modelId="{63F00FF4-81EC-4FC0-89B8-E3A9A2E4308F}" type="pres">
      <dgm:prSet presAssocID="{A8A9EA61-D27D-4D7B-9014-30E262516072}" presName="rootComposite" presStyleCnt="0">
        <dgm:presLayoutVars/>
      </dgm:prSet>
      <dgm:spPr/>
    </dgm:pt>
    <dgm:pt modelId="{361CE847-1EE0-447F-BEDC-86E9FDC64B49}" type="pres">
      <dgm:prSet presAssocID="{A8A9EA61-D27D-4D7B-9014-30E262516072}" presName="rootText" presStyleLbl="node0" presStyleIdx="0" presStyleCnt="1">
        <dgm:presLayoutVars>
          <dgm:chMax/>
          <dgm:chPref val="4"/>
        </dgm:presLayoutVars>
      </dgm:prSet>
      <dgm:spPr/>
    </dgm:pt>
    <dgm:pt modelId="{69312722-45A0-40D6-88AD-22B8035D5138}" type="pres">
      <dgm:prSet presAssocID="{A8A9EA61-D27D-4D7B-9014-30E262516072}" presName="childShape" presStyleCnt="0">
        <dgm:presLayoutVars>
          <dgm:chMax val="0"/>
          <dgm:chPref val="0"/>
        </dgm:presLayoutVars>
      </dgm:prSet>
      <dgm:spPr/>
    </dgm:pt>
    <dgm:pt modelId="{8FB73393-0267-492C-A8EF-FCD7A1527ED6}" type="pres">
      <dgm:prSet presAssocID="{572F7CC6-65C3-42A3-86D1-6DDE998D079A}" presName="childComposite" presStyleCnt="0">
        <dgm:presLayoutVars>
          <dgm:chMax val="0"/>
          <dgm:chPref val="0"/>
        </dgm:presLayoutVars>
      </dgm:prSet>
      <dgm:spPr/>
    </dgm:pt>
    <dgm:pt modelId="{E8EE9E43-3A5F-4CE2-A861-5E03B1FF965C}" type="pres">
      <dgm:prSet presAssocID="{572F7CC6-65C3-42A3-86D1-6DDE998D079A}" presName="Imag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pt>
    <dgm:pt modelId="{1503DAB1-FEC8-4FBF-9E73-85D4B6E356CA}" type="pres">
      <dgm:prSet presAssocID="{572F7CC6-65C3-42A3-86D1-6DDE998D079A}" presName="childText" presStyleLbl="lnNode1" presStyleIdx="0" presStyleCnt="4">
        <dgm:presLayoutVars>
          <dgm:chMax val="0"/>
          <dgm:chPref val="0"/>
          <dgm:bulletEnabled val="1"/>
        </dgm:presLayoutVars>
      </dgm:prSet>
      <dgm:spPr/>
    </dgm:pt>
    <dgm:pt modelId="{FA683142-79D6-4CBA-B4E4-89C76E163093}" type="pres">
      <dgm:prSet presAssocID="{4CEDAA1E-57A0-4726-B9F4-8EB3392A4DF5}" presName="childComposite" presStyleCnt="0">
        <dgm:presLayoutVars>
          <dgm:chMax val="0"/>
          <dgm:chPref val="0"/>
        </dgm:presLayoutVars>
      </dgm:prSet>
      <dgm:spPr/>
    </dgm:pt>
    <dgm:pt modelId="{E6237B5D-C196-4490-AA5A-01A369D174E2}" type="pres">
      <dgm:prSet presAssocID="{4CEDAA1E-57A0-4726-B9F4-8EB3392A4DF5}" presName="Image" presStyleLbl="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33000" r="-33000"/>
          </a:stretch>
        </a:blipFill>
      </dgm:spPr>
    </dgm:pt>
    <dgm:pt modelId="{B8FCA861-AED5-4EE5-9AE3-13F5695299C6}" type="pres">
      <dgm:prSet presAssocID="{4CEDAA1E-57A0-4726-B9F4-8EB3392A4DF5}" presName="childText" presStyleLbl="lnNode1" presStyleIdx="1" presStyleCnt="4" custLinFactNeighborX="-674" custLinFactNeighborY="-4490">
        <dgm:presLayoutVars>
          <dgm:chMax val="0"/>
          <dgm:chPref val="0"/>
          <dgm:bulletEnabled val="1"/>
        </dgm:presLayoutVars>
      </dgm:prSet>
      <dgm:spPr/>
    </dgm:pt>
    <dgm:pt modelId="{ACECE8D5-979C-4101-A095-63F0CC1DB83E}" type="pres">
      <dgm:prSet presAssocID="{20242FA2-21D4-480D-B0AA-A2F37F3B848D}" presName="childComposite" presStyleCnt="0">
        <dgm:presLayoutVars>
          <dgm:chMax val="0"/>
          <dgm:chPref val="0"/>
        </dgm:presLayoutVars>
      </dgm:prSet>
      <dgm:spPr/>
    </dgm:pt>
    <dgm:pt modelId="{121DBD6F-AC4D-4D1C-A377-8A49C0AA9082}" type="pres">
      <dgm:prSet presAssocID="{20242FA2-21D4-480D-B0AA-A2F37F3B848D}" presName="Image" presStyleLbl="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dgm:spPr>
    </dgm:pt>
    <dgm:pt modelId="{31CDAD00-63B9-4747-975D-AC43634AE53B}" type="pres">
      <dgm:prSet presAssocID="{20242FA2-21D4-480D-B0AA-A2F37F3B848D}" presName="childText" presStyleLbl="lnNode1" presStyleIdx="2" presStyleCnt="4" custLinFactNeighborX="412" custLinFactNeighborY="-3877">
        <dgm:presLayoutVars>
          <dgm:chMax val="0"/>
          <dgm:chPref val="0"/>
          <dgm:bulletEnabled val="1"/>
        </dgm:presLayoutVars>
      </dgm:prSet>
      <dgm:spPr/>
    </dgm:pt>
    <dgm:pt modelId="{9FB73B0F-40C7-47DE-AA1C-A261D5BBCCEF}" type="pres">
      <dgm:prSet presAssocID="{61282301-3E4D-4A45-B86B-BFBD7BC10993}" presName="childComposite" presStyleCnt="0">
        <dgm:presLayoutVars>
          <dgm:chMax val="0"/>
          <dgm:chPref val="0"/>
        </dgm:presLayoutVars>
      </dgm:prSet>
      <dgm:spPr/>
    </dgm:pt>
    <dgm:pt modelId="{9792B3B9-FED7-4F48-93C4-951CBBAB28BD}" type="pres">
      <dgm:prSet presAssocID="{61282301-3E4D-4A45-B86B-BFBD7BC10993}" presName="Image"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7000" r="-7000"/>
          </a:stretch>
        </a:blipFill>
      </dgm:spPr>
    </dgm:pt>
    <dgm:pt modelId="{6E00EAB6-E5AC-406E-BBBA-DA568AE7E250}" type="pres">
      <dgm:prSet presAssocID="{61282301-3E4D-4A45-B86B-BFBD7BC10993}" presName="childText" presStyleLbl="lnNode1" presStyleIdx="3" presStyleCnt="4">
        <dgm:presLayoutVars>
          <dgm:chMax val="0"/>
          <dgm:chPref val="0"/>
          <dgm:bulletEnabled val="1"/>
        </dgm:presLayoutVars>
      </dgm:prSet>
      <dgm:spPr/>
    </dgm:pt>
  </dgm:ptLst>
  <dgm:cxnLst>
    <dgm:cxn modelId="{CDAA7406-51A5-4DF9-ADE8-7C711100A5A3}" type="presOf" srcId="{A8A9EA61-D27D-4D7B-9014-30E262516072}" destId="{361CE847-1EE0-447F-BEDC-86E9FDC64B49}" srcOrd="0" destOrd="0" presId="urn:microsoft.com/office/officeart/2008/layout/PictureAccentList"/>
    <dgm:cxn modelId="{739DED08-D883-4E9C-8CB3-2C8E41D8830C}" type="presOf" srcId="{61282301-3E4D-4A45-B86B-BFBD7BC10993}" destId="{6E00EAB6-E5AC-406E-BBBA-DA568AE7E250}" srcOrd="0" destOrd="0" presId="urn:microsoft.com/office/officeart/2008/layout/PictureAccentList"/>
    <dgm:cxn modelId="{225D8B0B-217C-41DC-9F26-E5B84A44B5C1}" srcId="{A8A9EA61-D27D-4D7B-9014-30E262516072}" destId="{4CEDAA1E-57A0-4726-B9F4-8EB3392A4DF5}" srcOrd="1" destOrd="0" parTransId="{1E36F48D-99F8-439A-A0BD-0C10867E94CE}" sibTransId="{75793B3B-93A8-4FA2-9B41-078F0D4CEEE5}"/>
    <dgm:cxn modelId="{A380AC1F-9FE9-4664-85C0-0899A035D350}" srcId="{378C2A91-3F98-44AB-B7F8-4F05F43987B3}" destId="{A8A9EA61-D27D-4D7B-9014-30E262516072}" srcOrd="0" destOrd="0" parTransId="{C89C84F0-C8B7-4752-9D16-BEB7315EFF5F}" sibTransId="{D8AB9711-3AD9-4CB7-AB47-DF3076E99ED2}"/>
    <dgm:cxn modelId="{76397221-8D81-4CB1-914A-4D2EEA02E1A0}" type="presOf" srcId="{4CEDAA1E-57A0-4726-B9F4-8EB3392A4DF5}" destId="{B8FCA861-AED5-4EE5-9AE3-13F5695299C6}" srcOrd="0" destOrd="0" presId="urn:microsoft.com/office/officeart/2008/layout/PictureAccentList"/>
    <dgm:cxn modelId="{795A295C-3C98-4CD4-A5B0-F13C1D0295ED}" type="presOf" srcId="{20242FA2-21D4-480D-B0AA-A2F37F3B848D}" destId="{31CDAD00-63B9-4747-975D-AC43634AE53B}" srcOrd="0" destOrd="0" presId="urn:microsoft.com/office/officeart/2008/layout/PictureAccentList"/>
    <dgm:cxn modelId="{A494145F-D44B-4C11-93DF-6B6565A15C94}" srcId="{A8A9EA61-D27D-4D7B-9014-30E262516072}" destId="{61282301-3E4D-4A45-B86B-BFBD7BC10993}" srcOrd="3" destOrd="0" parTransId="{5B4134EC-A7DD-4A32-81AF-8ADA264DB6B0}" sibTransId="{22655371-081C-4920-8561-DB2F71BB5A27}"/>
    <dgm:cxn modelId="{8ED01276-6E1F-4B8B-882E-0110808FBC6F}" srcId="{A8A9EA61-D27D-4D7B-9014-30E262516072}" destId="{572F7CC6-65C3-42A3-86D1-6DDE998D079A}" srcOrd="0" destOrd="0" parTransId="{43977FCC-E00C-4B06-8A56-D9C8C726D4A7}" sibTransId="{451488B7-117B-47CB-AE70-993FD3912B4F}"/>
    <dgm:cxn modelId="{3BE7EF8C-F080-4CAF-AE31-DB07BC9DCFB5}" type="presOf" srcId="{378C2A91-3F98-44AB-B7F8-4F05F43987B3}" destId="{F0AEB444-0E1A-484C-8717-C3AB78A69230}" srcOrd="0" destOrd="0" presId="urn:microsoft.com/office/officeart/2008/layout/PictureAccentList"/>
    <dgm:cxn modelId="{F5BDF6E0-129F-4018-BC17-B29896F728A0}" type="presOf" srcId="{572F7CC6-65C3-42A3-86D1-6DDE998D079A}" destId="{1503DAB1-FEC8-4FBF-9E73-85D4B6E356CA}" srcOrd="0" destOrd="0" presId="urn:microsoft.com/office/officeart/2008/layout/PictureAccentList"/>
    <dgm:cxn modelId="{842758FE-2FB7-4BBB-9C0A-BD050B7D0535}" srcId="{A8A9EA61-D27D-4D7B-9014-30E262516072}" destId="{20242FA2-21D4-480D-B0AA-A2F37F3B848D}" srcOrd="2" destOrd="0" parTransId="{734D9277-CADB-4737-972B-54C3D9DAC297}" sibTransId="{DB11B299-37A2-4CEF-9228-8A6D006D0383}"/>
    <dgm:cxn modelId="{7BC7BD08-A126-4DD4-9FE3-A66F1432E608}" type="presParOf" srcId="{F0AEB444-0E1A-484C-8717-C3AB78A69230}" destId="{E6EF8243-05BE-431B-AE1E-AB70636A9DF7}" srcOrd="0" destOrd="0" presId="urn:microsoft.com/office/officeart/2008/layout/PictureAccentList"/>
    <dgm:cxn modelId="{B44BD82C-5421-4487-BE5D-F4D3DBEE3550}" type="presParOf" srcId="{E6EF8243-05BE-431B-AE1E-AB70636A9DF7}" destId="{63F00FF4-81EC-4FC0-89B8-E3A9A2E4308F}" srcOrd="0" destOrd="0" presId="urn:microsoft.com/office/officeart/2008/layout/PictureAccentList"/>
    <dgm:cxn modelId="{D3300882-1CDB-4AB1-A5A8-06E3EF0F43C7}" type="presParOf" srcId="{63F00FF4-81EC-4FC0-89B8-E3A9A2E4308F}" destId="{361CE847-1EE0-447F-BEDC-86E9FDC64B49}" srcOrd="0" destOrd="0" presId="urn:microsoft.com/office/officeart/2008/layout/PictureAccentList"/>
    <dgm:cxn modelId="{31EB56AF-94B3-4EDE-9BE4-75C6CBA635F3}" type="presParOf" srcId="{E6EF8243-05BE-431B-AE1E-AB70636A9DF7}" destId="{69312722-45A0-40D6-88AD-22B8035D5138}" srcOrd="1" destOrd="0" presId="urn:microsoft.com/office/officeart/2008/layout/PictureAccentList"/>
    <dgm:cxn modelId="{9BF60BB0-2D0A-4B29-BFC4-32B9E814FE5A}" type="presParOf" srcId="{69312722-45A0-40D6-88AD-22B8035D5138}" destId="{8FB73393-0267-492C-A8EF-FCD7A1527ED6}" srcOrd="0" destOrd="0" presId="urn:microsoft.com/office/officeart/2008/layout/PictureAccentList"/>
    <dgm:cxn modelId="{C3ABCF2E-8E05-46A9-8ECE-F108765EE0CF}" type="presParOf" srcId="{8FB73393-0267-492C-A8EF-FCD7A1527ED6}" destId="{E8EE9E43-3A5F-4CE2-A861-5E03B1FF965C}" srcOrd="0" destOrd="0" presId="urn:microsoft.com/office/officeart/2008/layout/PictureAccentList"/>
    <dgm:cxn modelId="{094C5A11-F86C-460C-BAA2-E6B613B52AD2}" type="presParOf" srcId="{8FB73393-0267-492C-A8EF-FCD7A1527ED6}" destId="{1503DAB1-FEC8-4FBF-9E73-85D4B6E356CA}" srcOrd="1" destOrd="0" presId="urn:microsoft.com/office/officeart/2008/layout/PictureAccentList"/>
    <dgm:cxn modelId="{77B003D2-6FC3-41FA-A9BD-8FBEE06E286C}" type="presParOf" srcId="{69312722-45A0-40D6-88AD-22B8035D5138}" destId="{FA683142-79D6-4CBA-B4E4-89C76E163093}" srcOrd="1" destOrd="0" presId="urn:microsoft.com/office/officeart/2008/layout/PictureAccentList"/>
    <dgm:cxn modelId="{32802FA7-1899-4BA3-A9CC-177366CDC0AE}" type="presParOf" srcId="{FA683142-79D6-4CBA-B4E4-89C76E163093}" destId="{E6237B5D-C196-4490-AA5A-01A369D174E2}" srcOrd="0" destOrd="0" presId="urn:microsoft.com/office/officeart/2008/layout/PictureAccentList"/>
    <dgm:cxn modelId="{B8C38C76-6FAC-4976-ACA6-D331A9398784}" type="presParOf" srcId="{FA683142-79D6-4CBA-B4E4-89C76E163093}" destId="{B8FCA861-AED5-4EE5-9AE3-13F5695299C6}" srcOrd="1" destOrd="0" presId="urn:microsoft.com/office/officeart/2008/layout/PictureAccentList"/>
    <dgm:cxn modelId="{5316FA67-5E6A-4DCB-A174-98BEB67E4747}" type="presParOf" srcId="{69312722-45A0-40D6-88AD-22B8035D5138}" destId="{ACECE8D5-979C-4101-A095-63F0CC1DB83E}" srcOrd="2" destOrd="0" presId="urn:microsoft.com/office/officeart/2008/layout/PictureAccentList"/>
    <dgm:cxn modelId="{D6463157-1285-4B15-B0B8-7E88B793AE15}" type="presParOf" srcId="{ACECE8D5-979C-4101-A095-63F0CC1DB83E}" destId="{121DBD6F-AC4D-4D1C-A377-8A49C0AA9082}" srcOrd="0" destOrd="0" presId="urn:microsoft.com/office/officeart/2008/layout/PictureAccentList"/>
    <dgm:cxn modelId="{52FA9D1F-ADDF-443D-9261-B34C17268494}" type="presParOf" srcId="{ACECE8D5-979C-4101-A095-63F0CC1DB83E}" destId="{31CDAD00-63B9-4747-975D-AC43634AE53B}" srcOrd="1" destOrd="0" presId="urn:microsoft.com/office/officeart/2008/layout/PictureAccentList"/>
    <dgm:cxn modelId="{760096B1-ABD5-4458-A3D4-BA12E646AB9C}" type="presParOf" srcId="{69312722-45A0-40D6-88AD-22B8035D5138}" destId="{9FB73B0F-40C7-47DE-AA1C-A261D5BBCCEF}" srcOrd="3" destOrd="0" presId="urn:microsoft.com/office/officeart/2008/layout/PictureAccentList"/>
    <dgm:cxn modelId="{8A47032C-7112-4C39-A75B-8E3A50C067C4}" type="presParOf" srcId="{9FB73B0F-40C7-47DE-AA1C-A261D5BBCCEF}" destId="{9792B3B9-FED7-4F48-93C4-951CBBAB28BD}" srcOrd="0" destOrd="0" presId="urn:microsoft.com/office/officeart/2008/layout/PictureAccentList"/>
    <dgm:cxn modelId="{AFF15604-1C2E-443A-9762-A11E8B12F974}" type="presParOf" srcId="{9FB73B0F-40C7-47DE-AA1C-A261D5BBCCEF}" destId="{6E00EAB6-E5AC-406E-BBBA-DA568AE7E250}"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8C2A91-3F98-44AB-B7F8-4F05F43987B3}"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GB"/>
        </a:p>
      </dgm:t>
    </dgm:pt>
    <dgm:pt modelId="{A8A9EA61-D27D-4D7B-9014-30E262516072}">
      <dgm:prSet phldrT="[Text]"/>
      <dgm:spPr/>
      <dgm:t>
        <a:bodyPr/>
        <a:lstStyle/>
        <a:p>
          <a:r>
            <a:rPr lang="en-GB"/>
            <a:t>Service Charges Two</a:t>
          </a:r>
        </a:p>
      </dgm:t>
    </dgm:pt>
    <dgm:pt modelId="{C89C84F0-C8B7-4752-9D16-BEB7315EFF5F}" type="parTrans" cxnId="{A380AC1F-9FE9-4664-85C0-0899A035D350}">
      <dgm:prSet/>
      <dgm:spPr/>
      <dgm:t>
        <a:bodyPr/>
        <a:lstStyle/>
        <a:p>
          <a:endParaRPr lang="en-GB"/>
        </a:p>
      </dgm:t>
    </dgm:pt>
    <dgm:pt modelId="{D8AB9711-3AD9-4CB7-AB47-DF3076E99ED2}" type="sibTrans" cxnId="{A380AC1F-9FE9-4664-85C0-0899A035D350}">
      <dgm:prSet/>
      <dgm:spPr/>
      <dgm:t>
        <a:bodyPr/>
        <a:lstStyle/>
        <a:p>
          <a:endParaRPr lang="en-GB"/>
        </a:p>
      </dgm:t>
    </dgm:pt>
    <dgm:pt modelId="{572F7CC6-65C3-42A3-86D1-6DDE998D079A}">
      <dgm:prSet phldrT="[Text]"/>
      <dgm:spPr/>
      <dgm:t>
        <a:bodyPr/>
        <a:lstStyle/>
        <a:p>
          <a:r>
            <a:rPr lang="en-GB"/>
            <a:t>Open Spaces Charges</a:t>
          </a:r>
        </a:p>
      </dgm:t>
    </dgm:pt>
    <dgm:pt modelId="{43977FCC-E00C-4B06-8A56-D9C8C726D4A7}" type="parTrans" cxnId="{8ED01276-6E1F-4B8B-882E-0110808FBC6F}">
      <dgm:prSet/>
      <dgm:spPr/>
      <dgm:t>
        <a:bodyPr/>
        <a:lstStyle/>
        <a:p>
          <a:endParaRPr lang="en-GB"/>
        </a:p>
      </dgm:t>
    </dgm:pt>
    <dgm:pt modelId="{451488B7-117B-47CB-AE70-993FD3912B4F}" type="sibTrans" cxnId="{8ED01276-6E1F-4B8B-882E-0110808FBC6F}">
      <dgm:prSet/>
      <dgm:spPr/>
      <dgm:t>
        <a:bodyPr/>
        <a:lstStyle/>
        <a:p>
          <a:endParaRPr lang="en-GB"/>
        </a:p>
      </dgm:t>
    </dgm:pt>
    <dgm:pt modelId="{4CEDAA1E-57A0-4726-B9F4-8EB3392A4DF5}">
      <dgm:prSet phldrT="[Text]"/>
      <dgm:spPr/>
      <dgm:t>
        <a:bodyPr/>
        <a:lstStyle/>
        <a:p>
          <a:r>
            <a:rPr lang="en-GB"/>
            <a:t>Administration Charges</a:t>
          </a:r>
        </a:p>
      </dgm:t>
    </dgm:pt>
    <dgm:pt modelId="{1E36F48D-99F8-439A-A0BD-0C10867E94CE}" type="parTrans" cxnId="{225D8B0B-217C-41DC-9F26-E5B84A44B5C1}">
      <dgm:prSet/>
      <dgm:spPr/>
      <dgm:t>
        <a:bodyPr/>
        <a:lstStyle/>
        <a:p>
          <a:endParaRPr lang="en-GB"/>
        </a:p>
      </dgm:t>
    </dgm:pt>
    <dgm:pt modelId="{75793B3B-93A8-4FA2-9B41-078F0D4CEEE5}" type="sibTrans" cxnId="{225D8B0B-217C-41DC-9F26-E5B84A44B5C1}">
      <dgm:prSet/>
      <dgm:spPr/>
      <dgm:t>
        <a:bodyPr/>
        <a:lstStyle/>
        <a:p>
          <a:endParaRPr lang="en-GB"/>
        </a:p>
      </dgm:t>
    </dgm:pt>
    <dgm:pt modelId="{20242FA2-21D4-480D-B0AA-A2F37F3B848D}">
      <dgm:prSet/>
      <dgm:spPr/>
      <dgm:t>
        <a:bodyPr/>
        <a:lstStyle/>
        <a:p>
          <a:r>
            <a:rPr lang="en-GB"/>
            <a:t>Leasehold Charges</a:t>
          </a:r>
        </a:p>
      </dgm:t>
    </dgm:pt>
    <dgm:pt modelId="{734D9277-CADB-4737-972B-54C3D9DAC297}" type="parTrans" cxnId="{842758FE-2FB7-4BBB-9C0A-BD050B7D0535}">
      <dgm:prSet/>
      <dgm:spPr/>
      <dgm:t>
        <a:bodyPr/>
        <a:lstStyle/>
        <a:p>
          <a:endParaRPr lang="en-GB"/>
        </a:p>
      </dgm:t>
    </dgm:pt>
    <dgm:pt modelId="{DB11B299-37A2-4CEF-9228-8A6D006D0383}" type="sibTrans" cxnId="{842758FE-2FB7-4BBB-9C0A-BD050B7D0535}">
      <dgm:prSet/>
      <dgm:spPr/>
      <dgm:t>
        <a:bodyPr/>
        <a:lstStyle/>
        <a:p>
          <a:endParaRPr lang="en-GB"/>
        </a:p>
      </dgm:t>
    </dgm:pt>
    <dgm:pt modelId="{61282301-3E4D-4A45-B86B-BFBD7BC10993}">
      <dgm:prSet/>
      <dgm:spPr/>
      <dgm:t>
        <a:bodyPr/>
        <a:lstStyle/>
        <a:p>
          <a:r>
            <a:rPr lang="en-GB"/>
            <a:t>Client Specific Charges</a:t>
          </a:r>
        </a:p>
      </dgm:t>
    </dgm:pt>
    <dgm:pt modelId="{5B4134EC-A7DD-4A32-81AF-8ADA264DB6B0}" type="parTrans" cxnId="{A494145F-D44B-4C11-93DF-6B6565A15C94}">
      <dgm:prSet/>
      <dgm:spPr/>
      <dgm:t>
        <a:bodyPr/>
        <a:lstStyle/>
        <a:p>
          <a:endParaRPr lang="en-GB"/>
        </a:p>
      </dgm:t>
    </dgm:pt>
    <dgm:pt modelId="{22655371-081C-4920-8561-DB2F71BB5A27}" type="sibTrans" cxnId="{A494145F-D44B-4C11-93DF-6B6565A15C94}">
      <dgm:prSet/>
      <dgm:spPr/>
      <dgm:t>
        <a:bodyPr/>
        <a:lstStyle/>
        <a:p>
          <a:endParaRPr lang="en-GB"/>
        </a:p>
      </dgm:t>
    </dgm:pt>
    <dgm:pt modelId="{F0AEB444-0E1A-484C-8717-C3AB78A69230}" type="pres">
      <dgm:prSet presAssocID="{378C2A91-3F98-44AB-B7F8-4F05F43987B3}" presName="layout" presStyleCnt="0">
        <dgm:presLayoutVars>
          <dgm:chMax/>
          <dgm:chPref/>
          <dgm:dir/>
          <dgm:animOne val="branch"/>
          <dgm:animLvl val="lvl"/>
          <dgm:resizeHandles/>
        </dgm:presLayoutVars>
      </dgm:prSet>
      <dgm:spPr/>
    </dgm:pt>
    <dgm:pt modelId="{E6EF8243-05BE-431B-AE1E-AB70636A9DF7}" type="pres">
      <dgm:prSet presAssocID="{A8A9EA61-D27D-4D7B-9014-30E262516072}" presName="root" presStyleCnt="0">
        <dgm:presLayoutVars>
          <dgm:chMax/>
          <dgm:chPref val="4"/>
        </dgm:presLayoutVars>
      </dgm:prSet>
      <dgm:spPr/>
    </dgm:pt>
    <dgm:pt modelId="{63F00FF4-81EC-4FC0-89B8-E3A9A2E4308F}" type="pres">
      <dgm:prSet presAssocID="{A8A9EA61-D27D-4D7B-9014-30E262516072}" presName="rootComposite" presStyleCnt="0">
        <dgm:presLayoutVars/>
      </dgm:prSet>
      <dgm:spPr/>
    </dgm:pt>
    <dgm:pt modelId="{361CE847-1EE0-447F-BEDC-86E9FDC64B49}" type="pres">
      <dgm:prSet presAssocID="{A8A9EA61-D27D-4D7B-9014-30E262516072}" presName="rootText" presStyleLbl="node0" presStyleIdx="0" presStyleCnt="1">
        <dgm:presLayoutVars>
          <dgm:chMax/>
          <dgm:chPref val="4"/>
        </dgm:presLayoutVars>
      </dgm:prSet>
      <dgm:spPr/>
    </dgm:pt>
    <dgm:pt modelId="{69312722-45A0-40D6-88AD-22B8035D5138}" type="pres">
      <dgm:prSet presAssocID="{A8A9EA61-D27D-4D7B-9014-30E262516072}" presName="childShape" presStyleCnt="0">
        <dgm:presLayoutVars>
          <dgm:chMax val="0"/>
          <dgm:chPref val="0"/>
        </dgm:presLayoutVars>
      </dgm:prSet>
      <dgm:spPr/>
    </dgm:pt>
    <dgm:pt modelId="{8FB73393-0267-492C-A8EF-FCD7A1527ED6}" type="pres">
      <dgm:prSet presAssocID="{572F7CC6-65C3-42A3-86D1-6DDE998D079A}" presName="childComposite" presStyleCnt="0">
        <dgm:presLayoutVars>
          <dgm:chMax val="0"/>
          <dgm:chPref val="0"/>
        </dgm:presLayoutVars>
      </dgm:prSet>
      <dgm:spPr/>
    </dgm:pt>
    <dgm:pt modelId="{E8EE9E43-3A5F-4CE2-A861-5E03B1FF965C}" type="pres">
      <dgm:prSet presAssocID="{572F7CC6-65C3-42A3-86D1-6DDE998D079A}" presName="Imag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dgm:spPr>
    </dgm:pt>
    <dgm:pt modelId="{1503DAB1-FEC8-4FBF-9E73-85D4B6E356CA}" type="pres">
      <dgm:prSet presAssocID="{572F7CC6-65C3-42A3-86D1-6DDE998D079A}" presName="childText" presStyleLbl="lnNode1" presStyleIdx="0" presStyleCnt="4">
        <dgm:presLayoutVars>
          <dgm:chMax val="0"/>
          <dgm:chPref val="0"/>
          <dgm:bulletEnabled val="1"/>
        </dgm:presLayoutVars>
      </dgm:prSet>
      <dgm:spPr/>
    </dgm:pt>
    <dgm:pt modelId="{FA683142-79D6-4CBA-B4E4-89C76E163093}" type="pres">
      <dgm:prSet presAssocID="{4CEDAA1E-57A0-4726-B9F4-8EB3392A4DF5}" presName="childComposite" presStyleCnt="0">
        <dgm:presLayoutVars>
          <dgm:chMax val="0"/>
          <dgm:chPref val="0"/>
        </dgm:presLayoutVars>
      </dgm:prSet>
      <dgm:spPr/>
    </dgm:pt>
    <dgm:pt modelId="{E6237B5D-C196-4490-AA5A-01A369D174E2}" type="pres">
      <dgm:prSet presAssocID="{4CEDAA1E-57A0-4726-B9F4-8EB3392A4DF5}" presName="Image" presStyleLbl="nod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pt>
    <dgm:pt modelId="{B8FCA861-AED5-4EE5-9AE3-13F5695299C6}" type="pres">
      <dgm:prSet presAssocID="{4CEDAA1E-57A0-4726-B9F4-8EB3392A4DF5}" presName="childText" presStyleLbl="lnNode1" presStyleIdx="1" presStyleCnt="4" custLinFactNeighborX="-85" custLinFactNeighborY="-5000">
        <dgm:presLayoutVars>
          <dgm:chMax val="0"/>
          <dgm:chPref val="0"/>
          <dgm:bulletEnabled val="1"/>
        </dgm:presLayoutVars>
      </dgm:prSet>
      <dgm:spPr/>
    </dgm:pt>
    <dgm:pt modelId="{ACECE8D5-979C-4101-A095-63F0CC1DB83E}" type="pres">
      <dgm:prSet presAssocID="{20242FA2-21D4-480D-B0AA-A2F37F3B848D}" presName="childComposite" presStyleCnt="0">
        <dgm:presLayoutVars>
          <dgm:chMax val="0"/>
          <dgm:chPref val="0"/>
        </dgm:presLayoutVars>
      </dgm:prSet>
      <dgm:spPr/>
    </dgm:pt>
    <dgm:pt modelId="{121DBD6F-AC4D-4D1C-A377-8A49C0AA9082}" type="pres">
      <dgm:prSet presAssocID="{20242FA2-21D4-480D-B0AA-A2F37F3B848D}" presName="Image" presStyleLbl="nod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dgm:spPr>
    </dgm:pt>
    <dgm:pt modelId="{31CDAD00-63B9-4747-975D-AC43634AE53B}" type="pres">
      <dgm:prSet presAssocID="{20242FA2-21D4-480D-B0AA-A2F37F3B848D}" presName="childText" presStyleLbl="lnNode1" presStyleIdx="2" presStyleCnt="4" custLinFactNeighborX="412" custLinFactNeighborY="-3877">
        <dgm:presLayoutVars>
          <dgm:chMax val="0"/>
          <dgm:chPref val="0"/>
          <dgm:bulletEnabled val="1"/>
        </dgm:presLayoutVars>
      </dgm:prSet>
      <dgm:spPr/>
    </dgm:pt>
    <dgm:pt modelId="{9FB73B0F-40C7-47DE-AA1C-A261D5BBCCEF}" type="pres">
      <dgm:prSet presAssocID="{61282301-3E4D-4A45-B86B-BFBD7BC10993}" presName="childComposite" presStyleCnt="0">
        <dgm:presLayoutVars>
          <dgm:chMax val="0"/>
          <dgm:chPref val="0"/>
        </dgm:presLayoutVars>
      </dgm:prSet>
      <dgm:spPr/>
    </dgm:pt>
    <dgm:pt modelId="{9792B3B9-FED7-4F48-93C4-951CBBAB28BD}" type="pres">
      <dgm:prSet presAssocID="{61282301-3E4D-4A45-B86B-BFBD7BC10993}" presName="Image"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37000" r="-37000"/>
          </a:stretch>
        </a:blipFill>
      </dgm:spPr>
    </dgm:pt>
    <dgm:pt modelId="{6E00EAB6-E5AC-406E-BBBA-DA568AE7E250}" type="pres">
      <dgm:prSet presAssocID="{61282301-3E4D-4A45-B86B-BFBD7BC10993}" presName="childText" presStyleLbl="lnNode1" presStyleIdx="3" presStyleCnt="4">
        <dgm:presLayoutVars>
          <dgm:chMax val="0"/>
          <dgm:chPref val="0"/>
          <dgm:bulletEnabled val="1"/>
        </dgm:presLayoutVars>
      </dgm:prSet>
      <dgm:spPr/>
    </dgm:pt>
  </dgm:ptLst>
  <dgm:cxnLst>
    <dgm:cxn modelId="{CDAA7406-51A5-4DF9-ADE8-7C711100A5A3}" type="presOf" srcId="{A8A9EA61-D27D-4D7B-9014-30E262516072}" destId="{361CE847-1EE0-447F-BEDC-86E9FDC64B49}" srcOrd="0" destOrd="0" presId="urn:microsoft.com/office/officeart/2008/layout/PictureAccentList"/>
    <dgm:cxn modelId="{739DED08-D883-4E9C-8CB3-2C8E41D8830C}" type="presOf" srcId="{61282301-3E4D-4A45-B86B-BFBD7BC10993}" destId="{6E00EAB6-E5AC-406E-BBBA-DA568AE7E250}" srcOrd="0" destOrd="0" presId="urn:microsoft.com/office/officeart/2008/layout/PictureAccentList"/>
    <dgm:cxn modelId="{225D8B0B-217C-41DC-9F26-E5B84A44B5C1}" srcId="{A8A9EA61-D27D-4D7B-9014-30E262516072}" destId="{4CEDAA1E-57A0-4726-B9F4-8EB3392A4DF5}" srcOrd="1" destOrd="0" parTransId="{1E36F48D-99F8-439A-A0BD-0C10867E94CE}" sibTransId="{75793B3B-93A8-4FA2-9B41-078F0D4CEEE5}"/>
    <dgm:cxn modelId="{A380AC1F-9FE9-4664-85C0-0899A035D350}" srcId="{378C2A91-3F98-44AB-B7F8-4F05F43987B3}" destId="{A8A9EA61-D27D-4D7B-9014-30E262516072}" srcOrd="0" destOrd="0" parTransId="{C89C84F0-C8B7-4752-9D16-BEB7315EFF5F}" sibTransId="{D8AB9711-3AD9-4CB7-AB47-DF3076E99ED2}"/>
    <dgm:cxn modelId="{76397221-8D81-4CB1-914A-4D2EEA02E1A0}" type="presOf" srcId="{4CEDAA1E-57A0-4726-B9F4-8EB3392A4DF5}" destId="{B8FCA861-AED5-4EE5-9AE3-13F5695299C6}" srcOrd="0" destOrd="0" presId="urn:microsoft.com/office/officeart/2008/layout/PictureAccentList"/>
    <dgm:cxn modelId="{795A295C-3C98-4CD4-A5B0-F13C1D0295ED}" type="presOf" srcId="{20242FA2-21D4-480D-B0AA-A2F37F3B848D}" destId="{31CDAD00-63B9-4747-975D-AC43634AE53B}" srcOrd="0" destOrd="0" presId="urn:microsoft.com/office/officeart/2008/layout/PictureAccentList"/>
    <dgm:cxn modelId="{A494145F-D44B-4C11-93DF-6B6565A15C94}" srcId="{A8A9EA61-D27D-4D7B-9014-30E262516072}" destId="{61282301-3E4D-4A45-B86B-BFBD7BC10993}" srcOrd="3" destOrd="0" parTransId="{5B4134EC-A7DD-4A32-81AF-8ADA264DB6B0}" sibTransId="{22655371-081C-4920-8561-DB2F71BB5A27}"/>
    <dgm:cxn modelId="{8ED01276-6E1F-4B8B-882E-0110808FBC6F}" srcId="{A8A9EA61-D27D-4D7B-9014-30E262516072}" destId="{572F7CC6-65C3-42A3-86D1-6DDE998D079A}" srcOrd="0" destOrd="0" parTransId="{43977FCC-E00C-4B06-8A56-D9C8C726D4A7}" sibTransId="{451488B7-117B-47CB-AE70-993FD3912B4F}"/>
    <dgm:cxn modelId="{3BE7EF8C-F080-4CAF-AE31-DB07BC9DCFB5}" type="presOf" srcId="{378C2A91-3F98-44AB-B7F8-4F05F43987B3}" destId="{F0AEB444-0E1A-484C-8717-C3AB78A69230}" srcOrd="0" destOrd="0" presId="urn:microsoft.com/office/officeart/2008/layout/PictureAccentList"/>
    <dgm:cxn modelId="{F5BDF6E0-129F-4018-BC17-B29896F728A0}" type="presOf" srcId="{572F7CC6-65C3-42A3-86D1-6DDE998D079A}" destId="{1503DAB1-FEC8-4FBF-9E73-85D4B6E356CA}" srcOrd="0" destOrd="0" presId="urn:microsoft.com/office/officeart/2008/layout/PictureAccentList"/>
    <dgm:cxn modelId="{842758FE-2FB7-4BBB-9C0A-BD050B7D0535}" srcId="{A8A9EA61-D27D-4D7B-9014-30E262516072}" destId="{20242FA2-21D4-480D-B0AA-A2F37F3B848D}" srcOrd="2" destOrd="0" parTransId="{734D9277-CADB-4737-972B-54C3D9DAC297}" sibTransId="{DB11B299-37A2-4CEF-9228-8A6D006D0383}"/>
    <dgm:cxn modelId="{7BC7BD08-A126-4DD4-9FE3-A66F1432E608}" type="presParOf" srcId="{F0AEB444-0E1A-484C-8717-C3AB78A69230}" destId="{E6EF8243-05BE-431B-AE1E-AB70636A9DF7}" srcOrd="0" destOrd="0" presId="urn:microsoft.com/office/officeart/2008/layout/PictureAccentList"/>
    <dgm:cxn modelId="{B44BD82C-5421-4487-BE5D-F4D3DBEE3550}" type="presParOf" srcId="{E6EF8243-05BE-431B-AE1E-AB70636A9DF7}" destId="{63F00FF4-81EC-4FC0-89B8-E3A9A2E4308F}" srcOrd="0" destOrd="0" presId="urn:microsoft.com/office/officeart/2008/layout/PictureAccentList"/>
    <dgm:cxn modelId="{D3300882-1CDB-4AB1-A5A8-06E3EF0F43C7}" type="presParOf" srcId="{63F00FF4-81EC-4FC0-89B8-E3A9A2E4308F}" destId="{361CE847-1EE0-447F-BEDC-86E9FDC64B49}" srcOrd="0" destOrd="0" presId="urn:microsoft.com/office/officeart/2008/layout/PictureAccentList"/>
    <dgm:cxn modelId="{31EB56AF-94B3-4EDE-9BE4-75C6CBA635F3}" type="presParOf" srcId="{E6EF8243-05BE-431B-AE1E-AB70636A9DF7}" destId="{69312722-45A0-40D6-88AD-22B8035D5138}" srcOrd="1" destOrd="0" presId="urn:microsoft.com/office/officeart/2008/layout/PictureAccentList"/>
    <dgm:cxn modelId="{9BF60BB0-2D0A-4B29-BFC4-32B9E814FE5A}" type="presParOf" srcId="{69312722-45A0-40D6-88AD-22B8035D5138}" destId="{8FB73393-0267-492C-A8EF-FCD7A1527ED6}" srcOrd="0" destOrd="0" presId="urn:microsoft.com/office/officeart/2008/layout/PictureAccentList"/>
    <dgm:cxn modelId="{C3ABCF2E-8E05-46A9-8ECE-F108765EE0CF}" type="presParOf" srcId="{8FB73393-0267-492C-A8EF-FCD7A1527ED6}" destId="{E8EE9E43-3A5F-4CE2-A861-5E03B1FF965C}" srcOrd="0" destOrd="0" presId="urn:microsoft.com/office/officeart/2008/layout/PictureAccentList"/>
    <dgm:cxn modelId="{094C5A11-F86C-460C-BAA2-E6B613B52AD2}" type="presParOf" srcId="{8FB73393-0267-492C-A8EF-FCD7A1527ED6}" destId="{1503DAB1-FEC8-4FBF-9E73-85D4B6E356CA}" srcOrd="1" destOrd="0" presId="urn:microsoft.com/office/officeart/2008/layout/PictureAccentList"/>
    <dgm:cxn modelId="{77B003D2-6FC3-41FA-A9BD-8FBEE06E286C}" type="presParOf" srcId="{69312722-45A0-40D6-88AD-22B8035D5138}" destId="{FA683142-79D6-4CBA-B4E4-89C76E163093}" srcOrd="1" destOrd="0" presId="urn:microsoft.com/office/officeart/2008/layout/PictureAccentList"/>
    <dgm:cxn modelId="{32802FA7-1899-4BA3-A9CC-177366CDC0AE}" type="presParOf" srcId="{FA683142-79D6-4CBA-B4E4-89C76E163093}" destId="{E6237B5D-C196-4490-AA5A-01A369D174E2}" srcOrd="0" destOrd="0" presId="urn:microsoft.com/office/officeart/2008/layout/PictureAccentList"/>
    <dgm:cxn modelId="{B8C38C76-6FAC-4976-ACA6-D331A9398784}" type="presParOf" srcId="{FA683142-79D6-4CBA-B4E4-89C76E163093}" destId="{B8FCA861-AED5-4EE5-9AE3-13F5695299C6}" srcOrd="1" destOrd="0" presId="urn:microsoft.com/office/officeart/2008/layout/PictureAccentList"/>
    <dgm:cxn modelId="{5316FA67-5E6A-4DCB-A174-98BEB67E4747}" type="presParOf" srcId="{69312722-45A0-40D6-88AD-22B8035D5138}" destId="{ACECE8D5-979C-4101-A095-63F0CC1DB83E}" srcOrd="2" destOrd="0" presId="urn:microsoft.com/office/officeart/2008/layout/PictureAccentList"/>
    <dgm:cxn modelId="{D6463157-1285-4B15-B0B8-7E88B793AE15}" type="presParOf" srcId="{ACECE8D5-979C-4101-A095-63F0CC1DB83E}" destId="{121DBD6F-AC4D-4D1C-A377-8A49C0AA9082}" srcOrd="0" destOrd="0" presId="urn:microsoft.com/office/officeart/2008/layout/PictureAccentList"/>
    <dgm:cxn modelId="{52FA9D1F-ADDF-443D-9261-B34C17268494}" type="presParOf" srcId="{ACECE8D5-979C-4101-A095-63F0CC1DB83E}" destId="{31CDAD00-63B9-4747-975D-AC43634AE53B}" srcOrd="1" destOrd="0" presId="urn:microsoft.com/office/officeart/2008/layout/PictureAccentList"/>
    <dgm:cxn modelId="{760096B1-ABD5-4458-A3D4-BA12E646AB9C}" type="presParOf" srcId="{69312722-45A0-40D6-88AD-22B8035D5138}" destId="{9FB73B0F-40C7-47DE-AA1C-A261D5BBCCEF}" srcOrd="3" destOrd="0" presId="urn:microsoft.com/office/officeart/2008/layout/PictureAccentList"/>
    <dgm:cxn modelId="{8A47032C-7112-4C39-A75B-8E3A50C067C4}" type="presParOf" srcId="{9FB73B0F-40C7-47DE-AA1C-A261D5BBCCEF}" destId="{9792B3B9-FED7-4F48-93C4-951CBBAB28BD}" srcOrd="0" destOrd="0" presId="urn:microsoft.com/office/officeart/2008/layout/PictureAccentList"/>
    <dgm:cxn modelId="{AFF15604-1C2E-443A-9762-A11E8B12F974}" type="presParOf" srcId="{9FB73B0F-40C7-47DE-AA1C-A261D5BBCCEF}" destId="{6E00EAB6-E5AC-406E-BBBA-DA568AE7E250}"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AB53C9-1178-422C-BCFC-364A4F5E3060}" type="doc">
      <dgm:prSet loTypeId="urn:microsoft.com/office/officeart/2005/8/layout/pList2" loCatId="list" qsTypeId="urn:microsoft.com/office/officeart/2005/8/quickstyle/simple1" qsCatId="simple" csTypeId="urn:microsoft.com/office/officeart/2005/8/colors/accent1_2" csCatId="accent1" phldr="1"/>
      <dgm:spPr/>
    </dgm:pt>
    <dgm:pt modelId="{D27CBC22-F767-428A-B589-7CD931C6C07D}">
      <dgm:prSet phldrT="[Text]"/>
      <dgm:spPr/>
      <dgm:t>
        <a:bodyPr/>
        <a:lstStyle/>
        <a:p>
          <a:r>
            <a:rPr lang="en-GB"/>
            <a:t>Main access panel</a:t>
          </a:r>
        </a:p>
      </dgm:t>
    </dgm:pt>
    <dgm:pt modelId="{683D05ED-B4CE-49F4-B273-5BCCC92A2C9A}" type="parTrans" cxnId="{926E7B79-8F89-4E24-8755-B47BDC7DEDFF}">
      <dgm:prSet/>
      <dgm:spPr/>
      <dgm:t>
        <a:bodyPr/>
        <a:lstStyle/>
        <a:p>
          <a:endParaRPr lang="en-GB"/>
        </a:p>
      </dgm:t>
    </dgm:pt>
    <dgm:pt modelId="{F232F3D6-2663-4918-AE0F-AF6A05B37BCC}" type="sibTrans" cxnId="{926E7B79-8F89-4E24-8755-B47BDC7DEDFF}">
      <dgm:prSet/>
      <dgm:spPr/>
      <dgm:t>
        <a:bodyPr/>
        <a:lstStyle/>
        <a:p>
          <a:endParaRPr lang="en-GB"/>
        </a:p>
      </dgm:t>
    </dgm:pt>
    <dgm:pt modelId="{95EDFB19-F336-4F54-871B-4D1539A5EB04}">
      <dgm:prSet phldrT="[Text]"/>
      <dgm:spPr/>
      <dgm:t>
        <a:bodyPr/>
        <a:lstStyle/>
        <a:p>
          <a:r>
            <a:rPr lang="en-GB"/>
            <a:t>Intercom inside of the home</a:t>
          </a:r>
        </a:p>
      </dgm:t>
    </dgm:pt>
    <dgm:pt modelId="{ACF4CA13-79EC-4FF4-8BF4-C4F01ABCCBB3}" type="parTrans" cxnId="{7CA2EDEF-104F-4656-AC80-AA895E9FADFF}">
      <dgm:prSet/>
      <dgm:spPr/>
      <dgm:t>
        <a:bodyPr/>
        <a:lstStyle/>
        <a:p>
          <a:endParaRPr lang="en-GB"/>
        </a:p>
      </dgm:t>
    </dgm:pt>
    <dgm:pt modelId="{F955A8E6-4971-4992-91A4-5ECCD69D450D}" type="sibTrans" cxnId="{7CA2EDEF-104F-4656-AC80-AA895E9FADFF}">
      <dgm:prSet/>
      <dgm:spPr/>
      <dgm:t>
        <a:bodyPr/>
        <a:lstStyle/>
        <a:p>
          <a:endParaRPr lang="en-GB"/>
        </a:p>
      </dgm:t>
    </dgm:pt>
    <dgm:pt modelId="{44227422-EC49-4568-B009-E9D831AD1BAC}">
      <dgm:prSet phldrT="[Text]"/>
      <dgm:spPr/>
      <dgm:t>
        <a:bodyPr/>
        <a:lstStyle/>
        <a:p>
          <a:r>
            <a:rPr lang="en-GB"/>
            <a:t>CCTV and Video system</a:t>
          </a:r>
        </a:p>
      </dgm:t>
    </dgm:pt>
    <dgm:pt modelId="{BD2FFDCB-5F74-42F4-A258-36073499DB1F}" type="parTrans" cxnId="{23B2E31A-5AAE-4571-B4EA-AA9F14885591}">
      <dgm:prSet/>
      <dgm:spPr/>
      <dgm:t>
        <a:bodyPr/>
        <a:lstStyle/>
        <a:p>
          <a:endParaRPr lang="en-GB"/>
        </a:p>
      </dgm:t>
    </dgm:pt>
    <dgm:pt modelId="{EE0BCBC4-D8BA-4794-9D78-C4E86B6A228E}" type="sibTrans" cxnId="{23B2E31A-5AAE-4571-B4EA-AA9F14885591}">
      <dgm:prSet/>
      <dgm:spPr/>
      <dgm:t>
        <a:bodyPr/>
        <a:lstStyle/>
        <a:p>
          <a:endParaRPr lang="en-GB"/>
        </a:p>
      </dgm:t>
    </dgm:pt>
    <dgm:pt modelId="{63D7CB42-0C9A-4C91-B928-AE183419227D}">
      <dgm:prSet/>
      <dgm:spPr/>
      <dgm:t>
        <a:bodyPr/>
        <a:lstStyle/>
        <a:p>
          <a:r>
            <a:rPr lang="en-GB"/>
            <a:t>Door fob / access tokens</a:t>
          </a:r>
        </a:p>
      </dgm:t>
    </dgm:pt>
    <dgm:pt modelId="{880BCBE4-2088-47D4-8A27-ADCDE2AE6A00}" type="parTrans" cxnId="{0C9B3598-6EE8-497A-A455-C71E3CA3F945}">
      <dgm:prSet/>
      <dgm:spPr/>
    </dgm:pt>
    <dgm:pt modelId="{1758CC30-DE7A-422B-B290-31111FE51E1D}" type="sibTrans" cxnId="{0C9B3598-6EE8-497A-A455-C71E3CA3F945}">
      <dgm:prSet/>
      <dgm:spPr/>
    </dgm:pt>
    <dgm:pt modelId="{D64D7976-8BAA-4B37-B245-BF4CD78EEC2C}">
      <dgm:prSet/>
      <dgm:spPr/>
      <dgm:t>
        <a:bodyPr/>
        <a:lstStyle/>
        <a:p>
          <a:r>
            <a:rPr lang="en-GB"/>
            <a:t>PAC system and system wiring</a:t>
          </a:r>
        </a:p>
      </dgm:t>
    </dgm:pt>
    <dgm:pt modelId="{4329A9C0-DC4C-49EB-ACEE-ED276003C22D}" type="parTrans" cxnId="{DAA3CFC1-DB60-4C70-B5D2-B674C4083707}">
      <dgm:prSet/>
      <dgm:spPr/>
    </dgm:pt>
    <dgm:pt modelId="{C404D7B3-4BE0-43C1-A364-B52A5ACFB3D0}" type="sibTrans" cxnId="{DAA3CFC1-DB60-4C70-B5D2-B674C4083707}">
      <dgm:prSet/>
      <dgm:spPr/>
    </dgm:pt>
    <dgm:pt modelId="{4EA89F7F-64DF-4F4F-93FD-81B774AA67DA}" type="pres">
      <dgm:prSet presAssocID="{5EAB53C9-1178-422C-BCFC-364A4F5E3060}" presName="Name0" presStyleCnt="0">
        <dgm:presLayoutVars>
          <dgm:dir/>
          <dgm:resizeHandles val="exact"/>
        </dgm:presLayoutVars>
      </dgm:prSet>
      <dgm:spPr/>
    </dgm:pt>
    <dgm:pt modelId="{38996E5F-6A37-45DE-BCDC-948C9BF990CE}" type="pres">
      <dgm:prSet presAssocID="{5EAB53C9-1178-422C-BCFC-364A4F5E3060}" presName="bkgdShp" presStyleLbl="alignAccFollowNode1" presStyleIdx="0" presStyleCnt="1"/>
      <dgm:spPr/>
    </dgm:pt>
    <dgm:pt modelId="{49949744-53DD-483D-A240-E4E0BAAE280D}" type="pres">
      <dgm:prSet presAssocID="{5EAB53C9-1178-422C-BCFC-364A4F5E3060}" presName="linComp" presStyleCnt="0"/>
      <dgm:spPr/>
    </dgm:pt>
    <dgm:pt modelId="{AC032C0C-6919-4F4D-8F12-7E212B16F9CD}" type="pres">
      <dgm:prSet presAssocID="{D27CBC22-F767-428A-B589-7CD931C6C07D}" presName="compNode" presStyleCnt="0"/>
      <dgm:spPr/>
    </dgm:pt>
    <dgm:pt modelId="{1C2F15B7-82AF-4F4A-B21A-0889148B8D76}" type="pres">
      <dgm:prSet presAssocID="{D27CBC22-F767-428A-B589-7CD931C6C07D}" presName="node" presStyleLbl="node1" presStyleIdx="0" presStyleCnt="5">
        <dgm:presLayoutVars>
          <dgm:bulletEnabled val="1"/>
        </dgm:presLayoutVars>
      </dgm:prSet>
      <dgm:spPr/>
    </dgm:pt>
    <dgm:pt modelId="{441E40F5-001D-48D3-9C59-742D4A4BA82E}" type="pres">
      <dgm:prSet presAssocID="{D27CBC22-F767-428A-B589-7CD931C6C07D}" presName="invisiNode" presStyleLbl="node1" presStyleIdx="0" presStyleCnt="5"/>
      <dgm:spPr/>
    </dgm:pt>
    <dgm:pt modelId="{17F0C2C9-4401-4566-BA7E-BCAD2007BAB8}" type="pres">
      <dgm:prSet presAssocID="{D27CBC22-F767-428A-B589-7CD931C6C07D}" presName="imagNode"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t="-36000" b="-36000"/>
          </a:stretch>
        </a:blipFill>
      </dgm:spPr>
    </dgm:pt>
    <dgm:pt modelId="{EAC78557-594B-4BC9-9252-E10CC213AA65}" type="pres">
      <dgm:prSet presAssocID="{F232F3D6-2663-4918-AE0F-AF6A05B37BCC}" presName="sibTrans" presStyleLbl="sibTrans2D1" presStyleIdx="0" presStyleCnt="0"/>
      <dgm:spPr/>
    </dgm:pt>
    <dgm:pt modelId="{B394C71C-A9FD-4933-9DC6-6C012DA24F05}" type="pres">
      <dgm:prSet presAssocID="{95EDFB19-F336-4F54-871B-4D1539A5EB04}" presName="compNode" presStyleCnt="0"/>
      <dgm:spPr/>
    </dgm:pt>
    <dgm:pt modelId="{98B52921-1717-457E-BB2E-3B7EDB7DC328}" type="pres">
      <dgm:prSet presAssocID="{95EDFB19-F336-4F54-871B-4D1539A5EB04}" presName="node" presStyleLbl="node1" presStyleIdx="1" presStyleCnt="5">
        <dgm:presLayoutVars>
          <dgm:bulletEnabled val="1"/>
        </dgm:presLayoutVars>
      </dgm:prSet>
      <dgm:spPr/>
    </dgm:pt>
    <dgm:pt modelId="{9C19D424-D11B-4F78-8596-23A8D98C1DFE}" type="pres">
      <dgm:prSet presAssocID="{95EDFB19-F336-4F54-871B-4D1539A5EB04}" presName="invisiNode" presStyleLbl="node1" presStyleIdx="1" presStyleCnt="5"/>
      <dgm:spPr/>
    </dgm:pt>
    <dgm:pt modelId="{93CF018D-E606-489C-8FA4-8FD6F9B4C6FA}" type="pres">
      <dgm:prSet presAssocID="{95EDFB19-F336-4F54-871B-4D1539A5EB04}" presName="imagNode"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t="-10000" b="-10000"/>
          </a:stretch>
        </a:blipFill>
      </dgm:spPr>
    </dgm:pt>
    <dgm:pt modelId="{8E9515AE-6990-4033-81F9-70832433EAC4}" type="pres">
      <dgm:prSet presAssocID="{F955A8E6-4971-4992-91A4-5ECCD69D450D}" presName="sibTrans" presStyleLbl="sibTrans2D1" presStyleIdx="0" presStyleCnt="0"/>
      <dgm:spPr/>
    </dgm:pt>
    <dgm:pt modelId="{8C81CFBC-54D3-48E3-BE58-5978A02E455A}" type="pres">
      <dgm:prSet presAssocID="{63D7CB42-0C9A-4C91-B928-AE183419227D}" presName="compNode" presStyleCnt="0"/>
      <dgm:spPr/>
    </dgm:pt>
    <dgm:pt modelId="{50C07140-324A-4640-A91B-13DC5836D54D}" type="pres">
      <dgm:prSet presAssocID="{63D7CB42-0C9A-4C91-B928-AE183419227D}" presName="node" presStyleLbl="node1" presStyleIdx="2" presStyleCnt="5">
        <dgm:presLayoutVars>
          <dgm:bulletEnabled val="1"/>
        </dgm:presLayoutVars>
      </dgm:prSet>
      <dgm:spPr/>
    </dgm:pt>
    <dgm:pt modelId="{7483DA8B-DB3B-4720-A1BD-9E99E94EAB6F}" type="pres">
      <dgm:prSet presAssocID="{63D7CB42-0C9A-4C91-B928-AE183419227D}" presName="invisiNode" presStyleLbl="node1" presStyleIdx="2" presStyleCnt="5"/>
      <dgm:spPr/>
    </dgm:pt>
    <dgm:pt modelId="{C58736E3-886B-499A-B3E3-FB82CDC40DA1}" type="pres">
      <dgm:prSet presAssocID="{63D7CB42-0C9A-4C91-B928-AE183419227D}" presName="imagNode"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t="-30000" b="-30000"/>
          </a:stretch>
        </a:blipFill>
      </dgm:spPr>
    </dgm:pt>
    <dgm:pt modelId="{269ABB1E-9DEF-48E6-BF43-CEEC1800DB78}" type="pres">
      <dgm:prSet presAssocID="{1758CC30-DE7A-422B-B290-31111FE51E1D}" presName="sibTrans" presStyleLbl="sibTrans2D1" presStyleIdx="0" presStyleCnt="0"/>
      <dgm:spPr/>
    </dgm:pt>
    <dgm:pt modelId="{5A954A67-C169-4D26-BB71-4DB1F18BB5D3}" type="pres">
      <dgm:prSet presAssocID="{44227422-EC49-4568-B009-E9D831AD1BAC}" presName="compNode" presStyleCnt="0"/>
      <dgm:spPr/>
    </dgm:pt>
    <dgm:pt modelId="{91FC9AD7-1CD0-4EFA-B3F1-113C20432D18}" type="pres">
      <dgm:prSet presAssocID="{44227422-EC49-4568-B009-E9D831AD1BAC}" presName="node" presStyleLbl="node1" presStyleIdx="3" presStyleCnt="5">
        <dgm:presLayoutVars>
          <dgm:bulletEnabled val="1"/>
        </dgm:presLayoutVars>
      </dgm:prSet>
      <dgm:spPr/>
    </dgm:pt>
    <dgm:pt modelId="{C2896C2A-394D-4E7A-887A-270731D8E11B}" type="pres">
      <dgm:prSet presAssocID="{44227422-EC49-4568-B009-E9D831AD1BAC}" presName="invisiNode" presStyleLbl="node1" presStyleIdx="3" presStyleCnt="5"/>
      <dgm:spPr/>
    </dgm:pt>
    <dgm:pt modelId="{9358C28D-7C39-4BD9-AA45-1CC9FB197204}" type="pres">
      <dgm:prSet presAssocID="{44227422-EC49-4568-B009-E9D831AD1BAC}" presName="imagNode"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t="-20000" b="-20000"/>
          </a:stretch>
        </a:blipFill>
      </dgm:spPr>
    </dgm:pt>
    <dgm:pt modelId="{0DDC62E2-2A0B-4487-8BA9-29FD1EA0EA5D}" type="pres">
      <dgm:prSet presAssocID="{EE0BCBC4-D8BA-4794-9D78-C4E86B6A228E}" presName="sibTrans" presStyleLbl="sibTrans2D1" presStyleIdx="0" presStyleCnt="0"/>
      <dgm:spPr/>
    </dgm:pt>
    <dgm:pt modelId="{3B216953-92CC-4AE3-BE8E-32DF0E3BA5E4}" type="pres">
      <dgm:prSet presAssocID="{D64D7976-8BAA-4B37-B245-BF4CD78EEC2C}" presName="compNode" presStyleCnt="0"/>
      <dgm:spPr/>
    </dgm:pt>
    <dgm:pt modelId="{E236FD12-D234-4229-96CB-01D410DC9D3C}" type="pres">
      <dgm:prSet presAssocID="{D64D7976-8BAA-4B37-B245-BF4CD78EEC2C}" presName="node" presStyleLbl="node1" presStyleIdx="4" presStyleCnt="5" custLinFactNeighborX="1019" custLinFactNeighborY="-628">
        <dgm:presLayoutVars>
          <dgm:bulletEnabled val="1"/>
        </dgm:presLayoutVars>
      </dgm:prSet>
      <dgm:spPr/>
    </dgm:pt>
    <dgm:pt modelId="{3C3D5C4A-74A7-42A7-B0F3-EC29090AF1AA}" type="pres">
      <dgm:prSet presAssocID="{D64D7976-8BAA-4B37-B245-BF4CD78EEC2C}" presName="invisiNode" presStyleLbl="node1" presStyleIdx="4" presStyleCnt="5"/>
      <dgm:spPr/>
    </dgm:pt>
    <dgm:pt modelId="{3076F2CD-7A32-472B-A301-A527043999DF}" type="pres">
      <dgm:prSet presAssocID="{D64D7976-8BAA-4B37-B245-BF4CD78EEC2C}" presName="imagNode"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t="-10000" b="-10000"/>
          </a:stretch>
        </a:blipFill>
      </dgm:spPr>
    </dgm:pt>
  </dgm:ptLst>
  <dgm:cxnLst>
    <dgm:cxn modelId="{23B2E31A-5AAE-4571-B4EA-AA9F14885591}" srcId="{5EAB53C9-1178-422C-BCFC-364A4F5E3060}" destId="{44227422-EC49-4568-B009-E9D831AD1BAC}" srcOrd="3" destOrd="0" parTransId="{BD2FFDCB-5F74-42F4-A258-36073499DB1F}" sibTransId="{EE0BCBC4-D8BA-4794-9D78-C4E86B6A228E}"/>
    <dgm:cxn modelId="{ABA1D420-83E4-433E-A53D-9DC6D10D18D5}" type="presOf" srcId="{1758CC30-DE7A-422B-B290-31111FE51E1D}" destId="{269ABB1E-9DEF-48E6-BF43-CEEC1800DB78}" srcOrd="0" destOrd="0" presId="urn:microsoft.com/office/officeart/2005/8/layout/pList2"/>
    <dgm:cxn modelId="{D0274723-E170-4B1D-8EA2-2720BAAA9FE0}" type="presOf" srcId="{D27CBC22-F767-428A-B589-7CD931C6C07D}" destId="{1C2F15B7-82AF-4F4A-B21A-0889148B8D76}" srcOrd="0" destOrd="0" presId="urn:microsoft.com/office/officeart/2005/8/layout/pList2"/>
    <dgm:cxn modelId="{73D92976-249E-4A65-9C19-22F5A45699FB}" type="presOf" srcId="{44227422-EC49-4568-B009-E9D831AD1BAC}" destId="{91FC9AD7-1CD0-4EFA-B3F1-113C20432D18}" srcOrd="0" destOrd="0" presId="urn:microsoft.com/office/officeart/2005/8/layout/pList2"/>
    <dgm:cxn modelId="{B4F4BE57-61CF-42D6-A374-FF055204E2B9}" type="presOf" srcId="{F232F3D6-2663-4918-AE0F-AF6A05B37BCC}" destId="{EAC78557-594B-4BC9-9252-E10CC213AA65}" srcOrd="0" destOrd="0" presId="urn:microsoft.com/office/officeart/2005/8/layout/pList2"/>
    <dgm:cxn modelId="{926E7B79-8F89-4E24-8755-B47BDC7DEDFF}" srcId="{5EAB53C9-1178-422C-BCFC-364A4F5E3060}" destId="{D27CBC22-F767-428A-B589-7CD931C6C07D}" srcOrd="0" destOrd="0" parTransId="{683D05ED-B4CE-49F4-B273-5BCCC92A2C9A}" sibTransId="{F232F3D6-2663-4918-AE0F-AF6A05B37BCC}"/>
    <dgm:cxn modelId="{F1A6A78A-8BE0-4474-8351-85D71453BD19}" type="presOf" srcId="{95EDFB19-F336-4F54-871B-4D1539A5EB04}" destId="{98B52921-1717-457E-BB2E-3B7EDB7DC328}" srcOrd="0" destOrd="0" presId="urn:microsoft.com/office/officeart/2005/8/layout/pList2"/>
    <dgm:cxn modelId="{DF46CE93-E226-470E-BD5C-76C9C52BB585}" type="presOf" srcId="{F955A8E6-4971-4992-91A4-5ECCD69D450D}" destId="{8E9515AE-6990-4033-81F9-70832433EAC4}" srcOrd="0" destOrd="0" presId="urn:microsoft.com/office/officeart/2005/8/layout/pList2"/>
    <dgm:cxn modelId="{0C9B3598-6EE8-497A-A455-C71E3CA3F945}" srcId="{5EAB53C9-1178-422C-BCFC-364A4F5E3060}" destId="{63D7CB42-0C9A-4C91-B928-AE183419227D}" srcOrd="2" destOrd="0" parTransId="{880BCBE4-2088-47D4-8A27-ADCDE2AE6A00}" sibTransId="{1758CC30-DE7A-422B-B290-31111FE51E1D}"/>
    <dgm:cxn modelId="{AF52D8AD-8B17-4F19-83D7-C78C9D0739D3}" type="presOf" srcId="{63D7CB42-0C9A-4C91-B928-AE183419227D}" destId="{50C07140-324A-4640-A91B-13DC5836D54D}" srcOrd="0" destOrd="0" presId="urn:microsoft.com/office/officeart/2005/8/layout/pList2"/>
    <dgm:cxn modelId="{D26221B8-93B4-4B48-9150-D4C75FA7876D}" type="presOf" srcId="{D64D7976-8BAA-4B37-B245-BF4CD78EEC2C}" destId="{E236FD12-D234-4229-96CB-01D410DC9D3C}" srcOrd="0" destOrd="0" presId="urn:microsoft.com/office/officeart/2005/8/layout/pList2"/>
    <dgm:cxn modelId="{66EABBBE-5F76-4A98-A08C-091A5DDC2A08}" type="presOf" srcId="{5EAB53C9-1178-422C-BCFC-364A4F5E3060}" destId="{4EA89F7F-64DF-4F4F-93FD-81B774AA67DA}" srcOrd="0" destOrd="0" presId="urn:microsoft.com/office/officeart/2005/8/layout/pList2"/>
    <dgm:cxn modelId="{DAA3CFC1-DB60-4C70-B5D2-B674C4083707}" srcId="{5EAB53C9-1178-422C-BCFC-364A4F5E3060}" destId="{D64D7976-8BAA-4B37-B245-BF4CD78EEC2C}" srcOrd="4" destOrd="0" parTransId="{4329A9C0-DC4C-49EB-ACEE-ED276003C22D}" sibTransId="{C404D7B3-4BE0-43C1-A364-B52A5ACFB3D0}"/>
    <dgm:cxn modelId="{EFB815E4-08BC-49E1-A024-B5B3FA996BD3}" type="presOf" srcId="{EE0BCBC4-D8BA-4794-9D78-C4E86B6A228E}" destId="{0DDC62E2-2A0B-4487-8BA9-29FD1EA0EA5D}" srcOrd="0" destOrd="0" presId="urn:microsoft.com/office/officeart/2005/8/layout/pList2"/>
    <dgm:cxn modelId="{7CA2EDEF-104F-4656-AC80-AA895E9FADFF}" srcId="{5EAB53C9-1178-422C-BCFC-364A4F5E3060}" destId="{95EDFB19-F336-4F54-871B-4D1539A5EB04}" srcOrd="1" destOrd="0" parTransId="{ACF4CA13-79EC-4FF4-8BF4-C4F01ABCCBB3}" sibTransId="{F955A8E6-4971-4992-91A4-5ECCD69D450D}"/>
    <dgm:cxn modelId="{01B60420-8F00-488A-B43D-31581CECC3A5}" type="presParOf" srcId="{4EA89F7F-64DF-4F4F-93FD-81B774AA67DA}" destId="{38996E5F-6A37-45DE-BCDC-948C9BF990CE}" srcOrd="0" destOrd="0" presId="urn:microsoft.com/office/officeart/2005/8/layout/pList2"/>
    <dgm:cxn modelId="{565F3D32-83E7-4E47-A4B3-846FE6354633}" type="presParOf" srcId="{4EA89F7F-64DF-4F4F-93FD-81B774AA67DA}" destId="{49949744-53DD-483D-A240-E4E0BAAE280D}" srcOrd="1" destOrd="0" presId="urn:microsoft.com/office/officeart/2005/8/layout/pList2"/>
    <dgm:cxn modelId="{DF1284FF-8CF6-4788-8F8B-4D3A2C198EE8}" type="presParOf" srcId="{49949744-53DD-483D-A240-E4E0BAAE280D}" destId="{AC032C0C-6919-4F4D-8F12-7E212B16F9CD}" srcOrd="0" destOrd="0" presId="urn:microsoft.com/office/officeart/2005/8/layout/pList2"/>
    <dgm:cxn modelId="{11F16038-E91A-4DD6-B508-D18B54AA21F1}" type="presParOf" srcId="{AC032C0C-6919-4F4D-8F12-7E212B16F9CD}" destId="{1C2F15B7-82AF-4F4A-B21A-0889148B8D76}" srcOrd="0" destOrd="0" presId="urn:microsoft.com/office/officeart/2005/8/layout/pList2"/>
    <dgm:cxn modelId="{3C721D81-54F5-4699-8343-A95D558D16AB}" type="presParOf" srcId="{AC032C0C-6919-4F4D-8F12-7E212B16F9CD}" destId="{441E40F5-001D-48D3-9C59-742D4A4BA82E}" srcOrd="1" destOrd="0" presId="urn:microsoft.com/office/officeart/2005/8/layout/pList2"/>
    <dgm:cxn modelId="{197C01F8-1795-405A-980A-B9E5269CAD5F}" type="presParOf" srcId="{AC032C0C-6919-4F4D-8F12-7E212B16F9CD}" destId="{17F0C2C9-4401-4566-BA7E-BCAD2007BAB8}" srcOrd="2" destOrd="0" presId="urn:microsoft.com/office/officeart/2005/8/layout/pList2"/>
    <dgm:cxn modelId="{C5FE0CA4-E612-4588-8140-C3D346FE7D26}" type="presParOf" srcId="{49949744-53DD-483D-A240-E4E0BAAE280D}" destId="{EAC78557-594B-4BC9-9252-E10CC213AA65}" srcOrd="1" destOrd="0" presId="urn:microsoft.com/office/officeart/2005/8/layout/pList2"/>
    <dgm:cxn modelId="{C344BEED-312C-442F-AFA4-43BF118FF18B}" type="presParOf" srcId="{49949744-53DD-483D-A240-E4E0BAAE280D}" destId="{B394C71C-A9FD-4933-9DC6-6C012DA24F05}" srcOrd="2" destOrd="0" presId="urn:microsoft.com/office/officeart/2005/8/layout/pList2"/>
    <dgm:cxn modelId="{810D4BFF-7F8F-4632-8E0F-0E4D74848525}" type="presParOf" srcId="{B394C71C-A9FD-4933-9DC6-6C012DA24F05}" destId="{98B52921-1717-457E-BB2E-3B7EDB7DC328}" srcOrd="0" destOrd="0" presId="urn:microsoft.com/office/officeart/2005/8/layout/pList2"/>
    <dgm:cxn modelId="{144CED36-F223-4E05-B2FA-750166B14AD0}" type="presParOf" srcId="{B394C71C-A9FD-4933-9DC6-6C012DA24F05}" destId="{9C19D424-D11B-4F78-8596-23A8D98C1DFE}" srcOrd="1" destOrd="0" presId="urn:microsoft.com/office/officeart/2005/8/layout/pList2"/>
    <dgm:cxn modelId="{72C5614D-BB71-406D-AB05-3EB67D9EE84E}" type="presParOf" srcId="{B394C71C-A9FD-4933-9DC6-6C012DA24F05}" destId="{93CF018D-E606-489C-8FA4-8FD6F9B4C6FA}" srcOrd="2" destOrd="0" presId="urn:microsoft.com/office/officeart/2005/8/layout/pList2"/>
    <dgm:cxn modelId="{2C551A95-4D57-4B92-BABD-E614890E7552}" type="presParOf" srcId="{49949744-53DD-483D-A240-E4E0BAAE280D}" destId="{8E9515AE-6990-4033-81F9-70832433EAC4}" srcOrd="3" destOrd="0" presId="urn:microsoft.com/office/officeart/2005/8/layout/pList2"/>
    <dgm:cxn modelId="{A4930591-6C86-4AA8-A233-9EB0F80EAA83}" type="presParOf" srcId="{49949744-53DD-483D-A240-E4E0BAAE280D}" destId="{8C81CFBC-54D3-48E3-BE58-5978A02E455A}" srcOrd="4" destOrd="0" presId="urn:microsoft.com/office/officeart/2005/8/layout/pList2"/>
    <dgm:cxn modelId="{EC542D60-A618-4A47-80DF-622C8A138E87}" type="presParOf" srcId="{8C81CFBC-54D3-48E3-BE58-5978A02E455A}" destId="{50C07140-324A-4640-A91B-13DC5836D54D}" srcOrd="0" destOrd="0" presId="urn:microsoft.com/office/officeart/2005/8/layout/pList2"/>
    <dgm:cxn modelId="{35876ED3-9C61-432D-B564-65B22E291B16}" type="presParOf" srcId="{8C81CFBC-54D3-48E3-BE58-5978A02E455A}" destId="{7483DA8B-DB3B-4720-A1BD-9E99E94EAB6F}" srcOrd="1" destOrd="0" presId="urn:microsoft.com/office/officeart/2005/8/layout/pList2"/>
    <dgm:cxn modelId="{19EAF5F2-8F07-408D-9CFD-5ACE322720A4}" type="presParOf" srcId="{8C81CFBC-54D3-48E3-BE58-5978A02E455A}" destId="{C58736E3-886B-499A-B3E3-FB82CDC40DA1}" srcOrd="2" destOrd="0" presId="urn:microsoft.com/office/officeart/2005/8/layout/pList2"/>
    <dgm:cxn modelId="{6E1A7BFA-36B2-4BEA-8171-3545021DB4B0}" type="presParOf" srcId="{49949744-53DD-483D-A240-E4E0BAAE280D}" destId="{269ABB1E-9DEF-48E6-BF43-CEEC1800DB78}" srcOrd="5" destOrd="0" presId="urn:microsoft.com/office/officeart/2005/8/layout/pList2"/>
    <dgm:cxn modelId="{B5C6F090-114A-4E76-8740-858A039F454B}" type="presParOf" srcId="{49949744-53DD-483D-A240-E4E0BAAE280D}" destId="{5A954A67-C169-4D26-BB71-4DB1F18BB5D3}" srcOrd="6" destOrd="0" presId="urn:microsoft.com/office/officeart/2005/8/layout/pList2"/>
    <dgm:cxn modelId="{B9A67268-7D3F-42C0-8402-ACB8C68ECF34}" type="presParOf" srcId="{5A954A67-C169-4D26-BB71-4DB1F18BB5D3}" destId="{91FC9AD7-1CD0-4EFA-B3F1-113C20432D18}" srcOrd="0" destOrd="0" presId="urn:microsoft.com/office/officeart/2005/8/layout/pList2"/>
    <dgm:cxn modelId="{5FB2BFDC-8F3D-4EB8-A1FE-D9FD813DD0EA}" type="presParOf" srcId="{5A954A67-C169-4D26-BB71-4DB1F18BB5D3}" destId="{C2896C2A-394D-4E7A-887A-270731D8E11B}" srcOrd="1" destOrd="0" presId="urn:microsoft.com/office/officeart/2005/8/layout/pList2"/>
    <dgm:cxn modelId="{33D8D450-62D7-4554-9335-64B7CD536A9F}" type="presParOf" srcId="{5A954A67-C169-4D26-BB71-4DB1F18BB5D3}" destId="{9358C28D-7C39-4BD9-AA45-1CC9FB197204}" srcOrd="2" destOrd="0" presId="urn:microsoft.com/office/officeart/2005/8/layout/pList2"/>
    <dgm:cxn modelId="{C0FD2360-0D79-4995-8393-03B6FC0BF435}" type="presParOf" srcId="{49949744-53DD-483D-A240-E4E0BAAE280D}" destId="{0DDC62E2-2A0B-4487-8BA9-29FD1EA0EA5D}" srcOrd="7" destOrd="0" presId="urn:microsoft.com/office/officeart/2005/8/layout/pList2"/>
    <dgm:cxn modelId="{07C8029C-98A6-4E23-A946-B545850FB147}" type="presParOf" srcId="{49949744-53DD-483D-A240-E4E0BAAE280D}" destId="{3B216953-92CC-4AE3-BE8E-32DF0E3BA5E4}" srcOrd="8" destOrd="0" presId="urn:microsoft.com/office/officeart/2005/8/layout/pList2"/>
    <dgm:cxn modelId="{6DE08857-C4F7-4D60-ADB4-1F50F7F908C8}" type="presParOf" srcId="{3B216953-92CC-4AE3-BE8E-32DF0E3BA5E4}" destId="{E236FD12-D234-4229-96CB-01D410DC9D3C}" srcOrd="0" destOrd="0" presId="urn:microsoft.com/office/officeart/2005/8/layout/pList2"/>
    <dgm:cxn modelId="{DF7BAF25-A39F-4828-9709-AACE944F8AAD}" type="presParOf" srcId="{3B216953-92CC-4AE3-BE8E-32DF0E3BA5E4}" destId="{3C3D5C4A-74A7-42A7-B0F3-EC29090AF1AA}" srcOrd="1" destOrd="0" presId="urn:microsoft.com/office/officeart/2005/8/layout/pList2"/>
    <dgm:cxn modelId="{DBEBC182-AEB6-449F-B2F5-8F18873B0C97}" type="presParOf" srcId="{3B216953-92CC-4AE3-BE8E-32DF0E3BA5E4}" destId="{3076F2CD-7A32-472B-A301-A527043999DF}" srcOrd="2" destOrd="0" presId="urn:microsoft.com/office/officeart/2005/8/layout/p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07548-D0B6-431A-9E95-F5A11F889359}">
      <dsp:nvSpPr>
        <dsp:cNvPr id="0" name=""/>
        <dsp:cNvSpPr/>
      </dsp:nvSpPr>
      <dsp:spPr>
        <a:xfrm>
          <a:off x="683293" y="1616"/>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6DA5ED-37F7-4C8E-9879-07C2DB5B004B}">
      <dsp:nvSpPr>
        <dsp:cNvPr id="0" name=""/>
        <dsp:cNvSpPr/>
      </dsp:nvSpPr>
      <dsp:spPr>
        <a:xfrm>
          <a:off x="852166" y="170489"/>
          <a:ext cx="454658" cy="4546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407497-851B-4248-B532-B44FCAD9C0C7}">
      <dsp:nvSpPr>
        <dsp:cNvPr id="0" name=""/>
        <dsp:cNvSpPr/>
      </dsp:nvSpPr>
      <dsp:spPr>
        <a:xfrm>
          <a:off x="429984" y="1040835"/>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a:t>Put tenants &amp; leaseholders at the heart of decision making</a:t>
          </a:r>
          <a:endParaRPr lang="en-US" sz="1100" kern="1200"/>
        </a:p>
      </dsp:txBody>
      <dsp:txXfrm>
        <a:off x="429984" y="1040835"/>
        <a:ext cx="1299023" cy="519609"/>
      </dsp:txXfrm>
    </dsp:sp>
    <dsp:sp modelId="{B7B57354-DA44-445E-95B2-0ED16F69ADBE}">
      <dsp:nvSpPr>
        <dsp:cNvPr id="0" name=""/>
        <dsp:cNvSpPr/>
      </dsp:nvSpPr>
      <dsp:spPr>
        <a:xfrm>
          <a:off x="2209646" y="1616"/>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95C4F3-137B-43EA-B6CD-06D70B547086}">
      <dsp:nvSpPr>
        <dsp:cNvPr id="0" name=""/>
        <dsp:cNvSpPr/>
      </dsp:nvSpPr>
      <dsp:spPr>
        <a:xfrm>
          <a:off x="2378519" y="170489"/>
          <a:ext cx="454658" cy="4546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24647E-EBE1-488C-92BB-F15045417A53}">
      <dsp:nvSpPr>
        <dsp:cNvPr id="0" name=""/>
        <dsp:cNvSpPr/>
      </dsp:nvSpPr>
      <dsp:spPr>
        <a:xfrm>
          <a:off x="1956336" y="1040835"/>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a:t>Ask stakeholders how they want services delivered and to what standard</a:t>
          </a:r>
          <a:endParaRPr lang="en-US" sz="1100" kern="1200"/>
        </a:p>
      </dsp:txBody>
      <dsp:txXfrm>
        <a:off x="1956336" y="1040835"/>
        <a:ext cx="1299023" cy="519609"/>
      </dsp:txXfrm>
    </dsp:sp>
    <dsp:sp modelId="{6A3ECBE5-26E7-4059-9FD2-DACF90AE1292}">
      <dsp:nvSpPr>
        <dsp:cNvPr id="0" name=""/>
        <dsp:cNvSpPr/>
      </dsp:nvSpPr>
      <dsp:spPr>
        <a:xfrm>
          <a:off x="3735998" y="1616"/>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673858-76AC-440B-A33D-F1779CA7563D}">
      <dsp:nvSpPr>
        <dsp:cNvPr id="0" name=""/>
        <dsp:cNvSpPr/>
      </dsp:nvSpPr>
      <dsp:spPr>
        <a:xfrm>
          <a:off x="3904871" y="170489"/>
          <a:ext cx="454658" cy="4546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6E0179-9E6D-4E21-BF31-77F8AA3015A7}">
      <dsp:nvSpPr>
        <dsp:cNvPr id="0" name=""/>
        <dsp:cNvSpPr/>
      </dsp:nvSpPr>
      <dsp:spPr>
        <a:xfrm>
          <a:off x="3482689" y="1040835"/>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dirty="0"/>
            <a:t>Identify service costs and agree with customers how these should be collected</a:t>
          </a:r>
          <a:endParaRPr lang="en-US" sz="1100" kern="1200" dirty="0"/>
        </a:p>
      </dsp:txBody>
      <dsp:txXfrm>
        <a:off x="3482689" y="1040835"/>
        <a:ext cx="1299023" cy="519609"/>
      </dsp:txXfrm>
    </dsp:sp>
    <dsp:sp modelId="{F5372B92-B661-44FF-BED6-06DBBA846852}">
      <dsp:nvSpPr>
        <dsp:cNvPr id="0" name=""/>
        <dsp:cNvSpPr/>
      </dsp:nvSpPr>
      <dsp:spPr>
        <a:xfrm>
          <a:off x="683293" y="1885200"/>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2025C5-4510-4B55-881F-D30EE116EA16}">
      <dsp:nvSpPr>
        <dsp:cNvPr id="0" name=""/>
        <dsp:cNvSpPr/>
      </dsp:nvSpPr>
      <dsp:spPr>
        <a:xfrm>
          <a:off x="852166" y="2054073"/>
          <a:ext cx="454658" cy="45465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BD8E87F-D909-4078-9E33-7853A5C74291}">
      <dsp:nvSpPr>
        <dsp:cNvPr id="0" name=""/>
        <dsp:cNvSpPr/>
      </dsp:nvSpPr>
      <dsp:spPr>
        <a:xfrm>
          <a:off x="429984" y="2924419"/>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a:t>Introduce a new property structure and agree how charges are apportioned</a:t>
          </a:r>
          <a:endParaRPr lang="en-US" sz="1100" kern="1200"/>
        </a:p>
      </dsp:txBody>
      <dsp:txXfrm>
        <a:off x="429984" y="2924419"/>
        <a:ext cx="1299023" cy="519609"/>
      </dsp:txXfrm>
    </dsp:sp>
    <dsp:sp modelId="{36719D4F-72F9-4D0C-9121-BB3803055F34}">
      <dsp:nvSpPr>
        <dsp:cNvPr id="0" name=""/>
        <dsp:cNvSpPr/>
      </dsp:nvSpPr>
      <dsp:spPr>
        <a:xfrm>
          <a:off x="2209646" y="1885200"/>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CD2E03-3AC7-4674-B905-3F3149A8A13C}">
      <dsp:nvSpPr>
        <dsp:cNvPr id="0" name=""/>
        <dsp:cNvSpPr/>
      </dsp:nvSpPr>
      <dsp:spPr>
        <a:xfrm>
          <a:off x="2378519" y="2054073"/>
          <a:ext cx="454658" cy="45465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487B1B-1E9A-45BB-82C7-34AC76F8A5C5}">
      <dsp:nvSpPr>
        <dsp:cNvPr id="0" name=""/>
        <dsp:cNvSpPr/>
      </dsp:nvSpPr>
      <dsp:spPr>
        <a:xfrm>
          <a:off x="1956336" y="2924419"/>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a:t>Agree with customers the finer details Eg letters and certificates</a:t>
          </a:r>
          <a:endParaRPr lang="en-US" sz="1100" kern="1200"/>
        </a:p>
      </dsp:txBody>
      <dsp:txXfrm>
        <a:off x="1956336" y="2924419"/>
        <a:ext cx="1299023" cy="519609"/>
      </dsp:txXfrm>
    </dsp:sp>
    <dsp:sp modelId="{C20D1755-6F0C-47FD-86DC-E85623349B84}">
      <dsp:nvSpPr>
        <dsp:cNvPr id="0" name=""/>
        <dsp:cNvSpPr/>
      </dsp:nvSpPr>
      <dsp:spPr>
        <a:xfrm>
          <a:off x="3735998" y="1885200"/>
          <a:ext cx="792404" cy="79240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D08880-530A-4663-861D-D7B47F9A8C06}">
      <dsp:nvSpPr>
        <dsp:cNvPr id="0" name=""/>
        <dsp:cNvSpPr/>
      </dsp:nvSpPr>
      <dsp:spPr>
        <a:xfrm>
          <a:off x="3977298" y="2117448"/>
          <a:ext cx="454658" cy="45465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86A3E0-EA8F-4074-8B90-B1EA357E1438}">
      <dsp:nvSpPr>
        <dsp:cNvPr id="0" name=""/>
        <dsp:cNvSpPr/>
      </dsp:nvSpPr>
      <dsp:spPr>
        <a:xfrm>
          <a:off x="3482689" y="2924419"/>
          <a:ext cx="1299023" cy="51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GB" sz="1100" kern="1200"/>
            <a:t>Make proposals to council on when these new charges should come into effect</a:t>
          </a:r>
          <a:endParaRPr lang="en-US" sz="1100" kern="1200"/>
        </a:p>
      </dsp:txBody>
      <dsp:txXfrm>
        <a:off x="3482689" y="2924419"/>
        <a:ext cx="1299023" cy="5196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99195B-3D3D-40E3-A3A1-5C920BA9CC15}">
      <dsp:nvSpPr>
        <dsp:cNvPr id="0" name=""/>
        <dsp:cNvSpPr/>
      </dsp:nvSpPr>
      <dsp:spPr>
        <a:xfrm>
          <a:off x="3512" y="277941"/>
          <a:ext cx="1535742" cy="9214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a:t>Reviewing legal contracts to determine what obligations we have as the landlord</a:t>
          </a:r>
          <a:endParaRPr lang="en-US" sz="1100" kern="1200"/>
        </a:p>
      </dsp:txBody>
      <dsp:txXfrm>
        <a:off x="30500" y="304929"/>
        <a:ext cx="1481766" cy="867469"/>
      </dsp:txXfrm>
    </dsp:sp>
    <dsp:sp modelId="{9568F6B5-8CDF-4B13-BA09-98774948E6E4}">
      <dsp:nvSpPr>
        <dsp:cNvPr id="0" name=""/>
        <dsp:cNvSpPr/>
      </dsp:nvSpPr>
      <dsp:spPr>
        <a:xfrm>
          <a:off x="1674400" y="548231"/>
          <a:ext cx="325577" cy="380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674400" y="624404"/>
        <a:ext cx="227904" cy="228518"/>
      </dsp:txXfrm>
    </dsp:sp>
    <dsp:sp modelId="{B733AA8C-48F9-4579-B711-2040E6CF4743}">
      <dsp:nvSpPr>
        <dsp:cNvPr id="0" name=""/>
        <dsp:cNvSpPr/>
      </dsp:nvSpPr>
      <dsp:spPr>
        <a:xfrm>
          <a:off x="2153552" y="277941"/>
          <a:ext cx="1535742" cy="9214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a:t>What can we recover in service charges and sinking fund contributions</a:t>
          </a:r>
          <a:endParaRPr lang="en-US" sz="1100" kern="1200"/>
        </a:p>
      </dsp:txBody>
      <dsp:txXfrm>
        <a:off x="2180540" y="304929"/>
        <a:ext cx="1481766" cy="867469"/>
      </dsp:txXfrm>
    </dsp:sp>
    <dsp:sp modelId="{1561A9B9-550D-4D69-8AD5-C365252D2B7C}">
      <dsp:nvSpPr>
        <dsp:cNvPr id="0" name=""/>
        <dsp:cNvSpPr/>
      </dsp:nvSpPr>
      <dsp:spPr>
        <a:xfrm>
          <a:off x="3824440" y="548231"/>
          <a:ext cx="325577" cy="380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3824440" y="624404"/>
        <a:ext cx="227904" cy="228518"/>
      </dsp:txXfrm>
    </dsp:sp>
    <dsp:sp modelId="{BF225F76-A4F5-47CC-B901-8B0ABD03B30D}">
      <dsp:nvSpPr>
        <dsp:cNvPr id="0" name=""/>
        <dsp:cNvSpPr/>
      </dsp:nvSpPr>
      <dsp:spPr>
        <a:xfrm>
          <a:off x="4303592" y="277941"/>
          <a:ext cx="1535742" cy="9214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a:t>How are they charged and collected</a:t>
          </a:r>
          <a:endParaRPr lang="en-US" sz="1100" kern="1200"/>
        </a:p>
      </dsp:txBody>
      <dsp:txXfrm>
        <a:off x="4330580" y="304929"/>
        <a:ext cx="1481766" cy="867469"/>
      </dsp:txXfrm>
    </dsp:sp>
    <dsp:sp modelId="{D29F35E1-4AF8-42CD-99DF-925A5B5E6510}">
      <dsp:nvSpPr>
        <dsp:cNvPr id="0" name=""/>
        <dsp:cNvSpPr/>
      </dsp:nvSpPr>
      <dsp:spPr>
        <a:xfrm>
          <a:off x="5974480" y="548231"/>
          <a:ext cx="325577" cy="380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5974480" y="624404"/>
        <a:ext cx="227904" cy="228518"/>
      </dsp:txXfrm>
    </dsp:sp>
    <dsp:sp modelId="{D8893EF3-7E69-4021-8D95-20FFFB6FF29E}">
      <dsp:nvSpPr>
        <dsp:cNvPr id="0" name=""/>
        <dsp:cNvSpPr/>
      </dsp:nvSpPr>
      <dsp:spPr>
        <a:xfrm>
          <a:off x="6453632" y="277941"/>
          <a:ext cx="1535742" cy="9214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a:t>Are there any shortfalls in our documentation – TA - rent detail and support charges</a:t>
          </a:r>
          <a:endParaRPr lang="en-US" sz="1100" kern="1200"/>
        </a:p>
      </dsp:txBody>
      <dsp:txXfrm>
        <a:off x="6480620" y="304929"/>
        <a:ext cx="1481766" cy="8674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CE847-1EE0-447F-BEDC-86E9FDC64B49}">
      <dsp:nvSpPr>
        <dsp:cNvPr id="0" name=""/>
        <dsp:cNvSpPr/>
      </dsp:nvSpPr>
      <dsp:spPr>
        <a:xfrm>
          <a:off x="1145232" y="1007"/>
          <a:ext cx="5939135" cy="767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54610" rIns="81915" bIns="54610" numCol="1" spcCol="1270" anchor="ctr" anchorCtr="0">
          <a:noAutofit/>
        </a:bodyPr>
        <a:lstStyle/>
        <a:p>
          <a:pPr marL="0" lvl="0" indent="0" algn="ctr" defTabSz="1911350">
            <a:lnSpc>
              <a:spcPct val="90000"/>
            </a:lnSpc>
            <a:spcBef>
              <a:spcPct val="0"/>
            </a:spcBef>
            <a:spcAft>
              <a:spcPct val="35000"/>
            </a:spcAft>
            <a:buNone/>
          </a:pPr>
          <a:r>
            <a:rPr lang="en-GB" sz="4300" kern="1200"/>
            <a:t>Service Charges One</a:t>
          </a:r>
        </a:p>
      </dsp:txBody>
      <dsp:txXfrm>
        <a:off x="1167715" y="23490"/>
        <a:ext cx="5894169" cy="722670"/>
      </dsp:txXfrm>
    </dsp:sp>
    <dsp:sp modelId="{E8EE9E43-3A5F-4CE2-A861-5E03B1FF965C}">
      <dsp:nvSpPr>
        <dsp:cNvPr id="0" name=""/>
        <dsp:cNvSpPr/>
      </dsp:nvSpPr>
      <dsp:spPr>
        <a:xfrm>
          <a:off x="1145232" y="906819"/>
          <a:ext cx="767636" cy="767636"/>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03DAB1-FEC8-4FBF-9E73-85D4B6E356CA}">
      <dsp:nvSpPr>
        <dsp:cNvPr id="0" name=""/>
        <dsp:cNvSpPr/>
      </dsp:nvSpPr>
      <dsp:spPr>
        <a:xfrm>
          <a:off x="1958927" y="906819"/>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Communal Facilities</a:t>
          </a:r>
        </a:p>
      </dsp:txBody>
      <dsp:txXfrm>
        <a:off x="1996407" y="944299"/>
        <a:ext cx="5050480" cy="692676"/>
      </dsp:txXfrm>
    </dsp:sp>
    <dsp:sp modelId="{E6237B5D-C196-4490-AA5A-01A369D174E2}">
      <dsp:nvSpPr>
        <dsp:cNvPr id="0" name=""/>
        <dsp:cNvSpPr/>
      </dsp:nvSpPr>
      <dsp:spPr>
        <a:xfrm>
          <a:off x="1145232" y="1766572"/>
          <a:ext cx="767636" cy="767636"/>
        </a:xfrm>
        <a:prstGeom prst="roundRect">
          <a:avLst>
            <a:gd name="adj" fmla="val 166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3000" r="-3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FCA861-AED5-4EE5-9AE3-13F5695299C6}">
      <dsp:nvSpPr>
        <dsp:cNvPr id="0" name=""/>
        <dsp:cNvSpPr/>
      </dsp:nvSpPr>
      <dsp:spPr>
        <a:xfrm>
          <a:off x="1924381" y="1732105"/>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Utilities Charges</a:t>
          </a:r>
        </a:p>
      </dsp:txBody>
      <dsp:txXfrm>
        <a:off x="1961861" y="1769585"/>
        <a:ext cx="5050480" cy="692676"/>
      </dsp:txXfrm>
    </dsp:sp>
    <dsp:sp modelId="{121DBD6F-AC4D-4D1C-A377-8A49C0AA9082}">
      <dsp:nvSpPr>
        <dsp:cNvPr id="0" name=""/>
        <dsp:cNvSpPr/>
      </dsp:nvSpPr>
      <dsp:spPr>
        <a:xfrm>
          <a:off x="1145232" y="2626325"/>
          <a:ext cx="767636" cy="767636"/>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CDAD00-63B9-4747-975D-AC43634AE53B}">
      <dsp:nvSpPr>
        <dsp:cNvPr id="0" name=""/>
        <dsp:cNvSpPr/>
      </dsp:nvSpPr>
      <dsp:spPr>
        <a:xfrm>
          <a:off x="1980044" y="2596564"/>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Environmental Charges</a:t>
          </a:r>
        </a:p>
      </dsp:txBody>
      <dsp:txXfrm>
        <a:off x="2017524" y="2634044"/>
        <a:ext cx="5050480" cy="692676"/>
      </dsp:txXfrm>
    </dsp:sp>
    <dsp:sp modelId="{9792B3B9-FED7-4F48-93C4-951CBBAB28BD}">
      <dsp:nvSpPr>
        <dsp:cNvPr id="0" name=""/>
        <dsp:cNvSpPr/>
      </dsp:nvSpPr>
      <dsp:spPr>
        <a:xfrm>
          <a:off x="1145232" y="3486078"/>
          <a:ext cx="767636" cy="767636"/>
        </a:xfrm>
        <a:prstGeom prst="roundRect">
          <a:avLst>
            <a:gd name="adj" fmla="val 166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7000" r="-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00EAB6-E5AC-406E-BBBA-DA568AE7E250}">
      <dsp:nvSpPr>
        <dsp:cNvPr id="0" name=""/>
        <dsp:cNvSpPr/>
      </dsp:nvSpPr>
      <dsp:spPr>
        <a:xfrm>
          <a:off x="1958927" y="3486078"/>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Property Specific</a:t>
          </a:r>
        </a:p>
      </dsp:txBody>
      <dsp:txXfrm>
        <a:off x="1996407" y="3523558"/>
        <a:ext cx="5050480" cy="6926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CE847-1EE0-447F-BEDC-86E9FDC64B49}">
      <dsp:nvSpPr>
        <dsp:cNvPr id="0" name=""/>
        <dsp:cNvSpPr/>
      </dsp:nvSpPr>
      <dsp:spPr>
        <a:xfrm>
          <a:off x="1145232" y="1007"/>
          <a:ext cx="5939135" cy="7676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54610" rIns="81915" bIns="54610" numCol="1" spcCol="1270" anchor="ctr" anchorCtr="0">
          <a:noAutofit/>
        </a:bodyPr>
        <a:lstStyle/>
        <a:p>
          <a:pPr marL="0" lvl="0" indent="0" algn="ctr" defTabSz="1911350">
            <a:lnSpc>
              <a:spcPct val="90000"/>
            </a:lnSpc>
            <a:spcBef>
              <a:spcPct val="0"/>
            </a:spcBef>
            <a:spcAft>
              <a:spcPct val="35000"/>
            </a:spcAft>
            <a:buNone/>
          </a:pPr>
          <a:r>
            <a:rPr lang="en-GB" sz="4300" kern="1200"/>
            <a:t>Service Charges Two</a:t>
          </a:r>
        </a:p>
      </dsp:txBody>
      <dsp:txXfrm>
        <a:off x="1167715" y="23490"/>
        <a:ext cx="5894169" cy="722670"/>
      </dsp:txXfrm>
    </dsp:sp>
    <dsp:sp modelId="{E8EE9E43-3A5F-4CE2-A861-5E03B1FF965C}">
      <dsp:nvSpPr>
        <dsp:cNvPr id="0" name=""/>
        <dsp:cNvSpPr/>
      </dsp:nvSpPr>
      <dsp:spPr>
        <a:xfrm>
          <a:off x="1145232" y="906819"/>
          <a:ext cx="767636" cy="767636"/>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6000" r="-2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03DAB1-FEC8-4FBF-9E73-85D4B6E356CA}">
      <dsp:nvSpPr>
        <dsp:cNvPr id="0" name=""/>
        <dsp:cNvSpPr/>
      </dsp:nvSpPr>
      <dsp:spPr>
        <a:xfrm>
          <a:off x="1958927" y="906819"/>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Open Spaces Charges</a:t>
          </a:r>
        </a:p>
      </dsp:txBody>
      <dsp:txXfrm>
        <a:off x="1996407" y="944299"/>
        <a:ext cx="5050480" cy="692676"/>
      </dsp:txXfrm>
    </dsp:sp>
    <dsp:sp modelId="{E6237B5D-C196-4490-AA5A-01A369D174E2}">
      <dsp:nvSpPr>
        <dsp:cNvPr id="0" name=""/>
        <dsp:cNvSpPr/>
      </dsp:nvSpPr>
      <dsp:spPr>
        <a:xfrm>
          <a:off x="1145232" y="1766572"/>
          <a:ext cx="767636" cy="767636"/>
        </a:xfrm>
        <a:prstGeom prst="roundRect">
          <a:avLst>
            <a:gd name="adj" fmla="val 166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FCA861-AED5-4EE5-9AE3-13F5695299C6}">
      <dsp:nvSpPr>
        <dsp:cNvPr id="0" name=""/>
        <dsp:cNvSpPr/>
      </dsp:nvSpPr>
      <dsp:spPr>
        <a:xfrm>
          <a:off x="1954570" y="1728190"/>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Administration Charges</a:t>
          </a:r>
        </a:p>
      </dsp:txBody>
      <dsp:txXfrm>
        <a:off x="1992050" y="1765670"/>
        <a:ext cx="5050480" cy="692676"/>
      </dsp:txXfrm>
    </dsp:sp>
    <dsp:sp modelId="{121DBD6F-AC4D-4D1C-A377-8A49C0AA9082}">
      <dsp:nvSpPr>
        <dsp:cNvPr id="0" name=""/>
        <dsp:cNvSpPr/>
      </dsp:nvSpPr>
      <dsp:spPr>
        <a:xfrm>
          <a:off x="1145232" y="2626325"/>
          <a:ext cx="767636" cy="767636"/>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CDAD00-63B9-4747-975D-AC43634AE53B}">
      <dsp:nvSpPr>
        <dsp:cNvPr id="0" name=""/>
        <dsp:cNvSpPr/>
      </dsp:nvSpPr>
      <dsp:spPr>
        <a:xfrm>
          <a:off x="1980044" y="2596564"/>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Leasehold Charges</a:t>
          </a:r>
        </a:p>
      </dsp:txBody>
      <dsp:txXfrm>
        <a:off x="2017524" y="2634044"/>
        <a:ext cx="5050480" cy="692676"/>
      </dsp:txXfrm>
    </dsp:sp>
    <dsp:sp modelId="{9792B3B9-FED7-4F48-93C4-951CBBAB28BD}">
      <dsp:nvSpPr>
        <dsp:cNvPr id="0" name=""/>
        <dsp:cNvSpPr/>
      </dsp:nvSpPr>
      <dsp:spPr>
        <a:xfrm>
          <a:off x="1145232" y="3486078"/>
          <a:ext cx="767636" cy="767636"/>
        </a:xfrm>
        <a:prstGeom prst="roundRect">
          <a:avLst>
            <a:gd name="adj" fmla="val 166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7000" r="-3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00EAB6-E5AC-406E-BBBA-DA568AE7E250}">
      <dsp:nvSpPr>
        <dsp:cNvPr id="0" name=""/>
        <dsp:cNvSpPr/>
      </dsp:nvSpPr>
      <dsp:spPr>
        <a:xfrm>
          <a:off x="1958927" y="3486078"/>
          <a:ext cx="5125440" cy="76763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GB" sz="2400" kern="1200"/>
            <a:t>Client Specific Charges</a:t>
          </a:r>
        </a:p>
      </dsp:txBody>
      <dsp:txXfrm>
        <a:off x="1996407" y="3523558"/>
        <a:ext cx="5050480" cy="6926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96E5F-6A37-45DE-BCDC-948C9BF990CE}">
      <dsp:nvSpPr>
        <dsp:cNvPr id="0" name=""/>
        <dsp:cNvSpPr/>
      </dsp:nvSpPr>
      <dsp:spPr>
        <a:xfrm>
          <a:off x="0" y="0"/>
          <a:ext cx="8229600" cy="152733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F0C2C9-4401-4566-BA7E-BCAD2007BAB8}">
      <dsp:nvSpPr>
        <dsp:cNvPr id="0" name=""/>
        <dsp:cNvSpPr/>
      </dsp:nvSpPr>
      <dsp:spPr>
        <a:xfrm>
          <a:off x="249532" y="203644"/>
          <a:ext cx="1431580" cy="1120044"/>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6000" b="-3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2F15B7-82AF-4F4A-B21A-0889148B8D76}">
      <dsp:nvSpPr>
        <dsp:cNvPr id="0" name=""/>
        <dsp:cNvSpPr/>
      </dsp:nvSpPr>
      <dsp:spPr>
        <a:xfrm rot="10800000">
          <a:off x="249532" y="1527333"/>
          <a:ext cx="1431580" cy="186674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GB" sz="2100" kern="1200"/>
            <a:t>Main access panel</a:t>
          </a:r>
        </a:p>
      </dsp:txBody>
      <dsp:txXfrm rot="10800000">
        <a:off x="293558" y="1527333"/>
        <a:ext cx="1343528" cy="1822715"/>
      </dsp:txXfrm>
    </dsp:sp>
    <dsp:sp modelId="{93CF018D-E606-489C-8FA4-8FD6F9B4C6FA}">
      <dsp:nvSpPr>
        <dsp:cNvPr id="0" name=""/>
        <dsp:cNvSpPr/>
      </dsp:nvSpPr>
      <dsp:spPr>
        <a:xfrm>
          <a:off x="1824270" y="203644"/>
          <a:ext cx="1431580" cy="1120044"/>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10000" b="-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B52921-1717-457E-BB2E-3B7EDB7DC328}">
      <dsp:nvSpPr>
        <dsp:cNvPr id="0" name=""/>
        <dsp:cNvSpPr/>
      </dsp:nvSpPr>
      <dsp:spPr>
        <a:xfrm rot="10800000">
          <a:off x="1824270" y="1527333"/>
          <a:ext cx="1431580" cy="186674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GB" sz="2100" kern="1200"/>
            <a:t>Intercom inside of the home</a:t>
          </a:r>
        </a:p>
      </dsp:txBody>
      <dsp:txXfrm rot="10800000">
        <a:off x="1868296" y="1527333"/>
        <a:ext cx="1343528" cy="1822715"/>
      </dsp:txXfrm>
    </dsp:sp>
    <dsp:sp modelId="{C58736E3-886B-499A-B3E3-FB82CDC40DA1}">
      <dsp:nvSpPr>
        <dsp:cNvPr id="0" name=""/>
        <dsp:cNvSpPr/>
      </dsp:nvSpPr>
      <dsp:spPr>
        <a:xfrm>
          <a:off x="3399009" y="203644"/>
          <a:ext cx="1431580" cy="1120044"/>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0000" b="-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C07140-324A-4640-A91B-13DC5836D54D}">
      <dsp:nvSpPr>
        <dsp:cNvPr id="0" name=""/>
        <dsp:cNvSpPr/>
      </dsp:nvSpPr>
      <dsp:spPr>
        <a:xfrm rot="10800000">
          <a:off x="3399009" y="1527333"/>
          <a:ext cx="1431580" cy="186674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GB" sz="2100" kern="1200"/>
            <a:t>Door fob / access tokens</a:t>
          </a:r>
        </a:p>
      </dsp:txBody>
      <dsp:txXfrm rot="10800000">
        <a:off x="3443035" y="1527333"/>
        <a:ext cx="1343528" cy="1822715"/>
      </dsp:txXfrm>
    </dsp:sp>
    <dsp:sp modelId="{9358C28D-7C39-4BD9-AA45-1CC9FB197204}">
      <dsp:nvSpPr>
        <dsp:cNvPr id="0" name=""/>
        <dsp:cNvSpPr/>
      </dsp:nvSpPr>
      <dsp:spPr>
        <a:xfrm>
          <a:off x="4973748" y="203644"/>
          <a:ext cx="1431580" cy="1120044"/>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20000" b="-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FC9AD7-1CD0-4EFA-B3F1-113C20432D18}">
      <dsp:nvSpPr>
        <dsp:cNvPr id="0" name=""/>
        <dsp:cNvSpPr/>
      </dsp:nvSpPr>
      <dsp:spPr>
        <a:xfrm rot="10800000">
          <a:off x="4973748" y="1527333"/>
          <a:ext cx="1431580" cy="186674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GB" sz="2100" kern="1200"/>
            <a:t>CCTV and Video system</a:t>
          </a:r>
        </a:p>
      </dsp:txBody>
      <dsp:txXfrm rot="10800000">
        <a:off x="5017774" y="1527333"/>
        <a:ext cx="1343528" cy="1822715"/>
      </dsp:txXfrm>
    </dsp:sp>
    <dsp:sp modelId="{3076F2CD-7A32-472B-A301-A527043999DF}">
      <dsp:nvSpPr>
        <dsp:cNvPr id="0" name=""/>
        <dsp:cNvSpPr/>
      </dsp:nvSpPr>
      <dsp:spPr>
        <a:xfrm>
          <a:off x="6548487" y="203644"/>
          <a:ext cx="1431580" cy="1120044"/>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t="-10000" b="-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36FD12-D234-4229-96CB-01D410DC9D3C}">
      <dsp:nvSpPr>
        <dsp:cNvPr id="0" name=""/>
        <dsp:cNvSpPr/>
      </dsp:nvSpPr>
      <dsp:spPr>
        <a:xfrm rot="10800000">
          <a:off x="6563075" y="1515610"/>
          <a:ext cx="1431580" cy="186674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GB" sz="2100" kern="1200"/>
            <a:t>PAC system and system wiring</a:t>
          </a:r>
        </a:p>
      </dsp:txBody>
      <dsp:txXfrm rot="10800000">
        <a:off x="6607101" y="1515610"/>
        <a:ext cx="1343528" cy="182271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A3EC5-B6B7-415D-924F-4BDEF95F1BAD}" type="datetimeFigureOut">
              <a:rPr lang="en-GB" smtClean="0"/>
              <a:t>01/02/2023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841CB5-2407-4126-B098-0A551727F244}" type="slidenum">
              <a:rPr lang="en-GB" smtClean="0"/>
              <a:t>‹#›</a:t>
            </a:fld>
            <a:endParaRPr lang="en-GB"/>
          </a:p>
        </p:txBody>
      </p:sp>
    </p:spTree>
    <p:extLst>
      <p:ext uri="{BB962C8B-B14F-4D97-AF65-F5344CB8AC3E}">
        <p14:creationId xmlns:p14="http://schemas.microsoft.com/office/powerpoint/2010/main" val="292754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important  area with this consultation is that we need to be very clear what our objectives are and what we propose to do.</a:t>
            </a:r>
          </a:p>
          <a:p>
            <a:r>
              <a:rPr lang="en-GB"/>
              <a:t>Then we need to be clear that we will work with all stakeholders to agree a way forward</a:t>
            </a:r>
          </a:p>
          <a:p>
            <a:r>
              <a:rPr lang="en-GB"/>
              <a:t>As we are in a climate of uncertainty, high inflation and increasing cost of living, we need to state why we are doing this review now and also be clear that we may not introduce charges next year</a:t>
            </a:r>
          </a:p>
        </p:txBody>
      </p:sp>
      <p:sp>
        <p:nvSpPr>
          <p:cNvPr id="4" name="Slide Number Placeholder 3"/>
          <p:cNvSpPr>
            <a:spLocks noGrp="1"/>
          </p:cNvSpPr>
          <p:nvPr>
            <p:ph type="sldNum" sz="quarter" idx="5"/>
          </p:nvPr>
        </p:nvSpPr>
        <p:spPr/>
        <p:txBody>
          <a:bodyPr/>
          <a:lstStyle/>
          <a:p>
            <a:fld id="{2C841CB5-2407-4126-B098-0A551727F244}" type="slidenum">
              <a:rPr lang="en-GB" smtClean="0"/>
              <a:t>2</a:t>
            </a:fld>
            <a:endParaRPr lang="en-GB"/>
          </a:p>
        </p:txBody>
      </p:sp>
    </p:spTree>
    <p:extLst>
      <p:ext uri="{BB962C8B-B14F-4D97-AF65-F5344CB8AC3E}">
        <p14:creationId xmlns:p14="http://schemas.microsoft.com/office/powerpoint/2010/main" val="2979005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So the first principle job is to look at how any service charge should be apportioned.</a:t>
            </a:r>
          </a:p>
          <a:p>
            <a:endParaRPr lang="en-GB"/>
          </a:p>
          <a:p>
            <a:r>
              <a:rPr lang="en-GB"/>
              <a:t>For leasehold stock this is likely to be covered in the lease covenants</a:t>
            </a:r>
          </a:p>
          <a:p>
            <a:endParaRPr lang="en-GB"/>
          </a:p>
          <a:p>
            <a:r>
              <a:rPr lang="en-GB"/>
              <a:t>For tenants this is not covered and It would be best to simply allocate most services across the number of units, BUT not as is done currently, but on the estimates / actual costs for that specific cost centre</a:t>
            </a:r>
          </a:p>
          <a:p>
            <a:endParaRPr lang="en-GB"/>
          </a:p>
          <a:p>
            <a:r>
              <a:rPr lang="en-GB"/>
              <a:t>Certain service charge elements, such as heating charges could have a more complex apportionment, for instance the number of bedrooms, or floor area</a:t>
            </a:r>
          </a:p>
        </p:txBody>
      </p:sp>
      <p:sp>
        <p:nvSpPr>
          <p:cNvPr id="4" name="Slide Number Placeholder 3"/>
          <p:cNvSpPr>
            <a:spLocks noGrp="1"/>
          </p:cNvSpPr>
          <p:nvPr>
            <p:ph type="sldNum" sz="quarter" idx="5"/>
          </p:nvPr>
        </p:nvSpPr>
        <p:spPr/>
        <p:txBody>
          <a:bodyPr/>
          <a:lstStyle/>
          <a:p>
            <a:fld id="{2C841CB5-2407-4126-B098-0A551727F244}" type="slidenum">
              <a:rPr lang="en-GB" smtClean="0"/>
              <a:t>12</a:t>
            </a:fld>
            <a:endParaRPr lang="en-GB"/>
          </a:p>
        </p:txBody>
      </p:sp>
    </p:spTree>
    <p:extLst>
      <p:ext uri="{BB962C8B-B14F-4D97-AF65-F5344CB8AC3E}">
        <p14:creationId xmlns:p14="http://schemas.microsoft.com/office/powerpoint/2010/main" val="3667002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MKC has not performed any service charge </a:t>
            </a:r>
            <a:r>
              <a:rPr lang="en-GB" dirty="0" err="1"/>
              <a:t>unpooling</a:t>
            </a:r>
            <a:r>
              <a:rPr lang="en-GB" dirty="0"/>
              <a:t> and currently only collects service charges for a small number of components. Around 2500 of our stock has some level of service charge applied.</a:t>
            </a:r>
          </a:p>
          <a:p>
            <a:endParaRPr lang="en-GB" dirty="0"/>
          </a:p>
          <a:p>
            <a:r>
              <a:rPr lang="en-GB" dirty="0"/>
              <a:t>This Review will look to establish a totally new service charge structure and regime.  To give you some idea of the potential scale here are the possible levels that we will look at during this year ……</a:t>
            </a:r>
          </a:p>
        </p:txBody>
      </p:sp>
      <p:sp>
        <p:nvSpPr>
          <p:cNvPr id="4" name="Slide Number Placeholder 3"/>
          <p:cNvSpPr>
            <a:spLocks noGrp="1"/>
          </p:cNvSpPr>
          <p:nvPr>
            <p:ph type="sldNum" sz="quarter" idx="5"/>
          </p:nvPr>
        </p:nvSpPr>
        <p:spPr/>
        <p:txBody>
          <a:bodyPr/>
          <a:lstStyle/>
          <a:p>
            <a:fld id="{2C841CB5-2407-4126-B098-0A551727F244}" type="slidenum">
              <a:rPr lang="en-GB" smtClean="0"/>
              <a:t>13</a:t>
            </a:fld>
            <a:endParaRPr lang="en-GB"/>
          </a:p>
        </p:txBody>
      </p:sp>
    </p:spTree>
    <p:extLst>
      <p:ext uri="{BB962C8B-B14F-4D97-AF65-F5344CB8AC3E}">
        <p14:creationId xmlns:p14="http://schemas.microsoft.com/office/powerpoint/2010/main" val="1190500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none" strike="noStrike">
                <a:solidFill>
                  <a:srgbClr val="000000"/>
                </a:solidFill>
                <a:effectLst/>
                <a:latin typeface="Arial" panose="020B0604020202020204" pitchFamily="34" charset="0"/>
              </a:rPr>
              <a:t>COMMUNAL FACILITIES</a:t>
            </a:r>
            <a:r>
              <a:rPr lang="en-GB"/>
              <a:t> </a:t>
            </a:r>
          </a:p>
          <a:p>
            <a:r>
              <a:rPr lang="en-GB" sz="1800" b="0" i="0" u="none" strike="noStrike">
                <a:solidFill>
                  <a:srgbClr val="000000"/>
                </a:solidFill>
                <a:effectLst/>
                <a:latin typeface="Arial" panose="020B0604020202020204" pitchFamily="34" charset="0"/>
              </a:rPr>
              <a:t>Servicing - Intelligent electrics</a:t>
            </a:r>
            <a:r>
              <a:rPr lang="en-GB"/>
              <a:t> </a:t>
            </a:r>
            <a:r>
              <a:rPr lang="en-GB" sz="1800" b="1" i="0" u="none" strike="noStrike">
                <a:solidFill>
                  <a:srgbClr val="000000"/>
                </a:solidFill>
                <a:effectLst/>
                <a:latin typeface="Arial" panose="020B0604020202020204" pitchFamily="34" charset="0"/>
              </a:rPr>
              <a:t>SF01</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Door entry systems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Fire alarm systems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Emergency lighting</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Smoke and Heat Detectors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PAT testing - annual testing</a:t>
            </a:r>
            <a:r>
              <a:rPr lang="en-GB"/>
              <a:t> </a:t>
            </a:r>
            <a:r>
              <a:rPr lang="en-GB" sz="1800" b="0" i="0" u="none" strike="noStrike">
                <a:solidFill>
                  <a:srgbClr val="000000"/>
                </a:solidFill>
                <a:effectLst/>
                <a:latin typeface="Arial" panose="020B0604020202020204" pitchFamily="34" charset="0"/>
              </a:rPr>
              <a:t>Servicing - White Goods Including Laundry equipment</a:t>
            </a:r>
            <a:r>
              <a:rPr lang="en-GB"/>
              <a:t> </a:t>
            </a:r>
          </a:p>
          <a:p>
            <a:r>
              <a:rPr lang="en-GB" sz="1800" b="1" i="0" u="none" strike="noStrike">
                <a:solidFill>
                  <a:srgbClr val="000000"/>
                </a:solidFill>
                <a:effectLst/>
                <a:latin typeface="Arial" panose="020B0604020202020204" pitchFamily="34" charset="0"/>
              </a:rPr>
              <a:t>SF02</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Communal fridges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Communal freezers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Communal fridge freezers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Dishwashers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Washing machines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Tumble driers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Spin driers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err="1">
                <a:solidFill>
                  <a:srgbClr val="000000"/>
                </a:solidFill>
                <a:effectLst/>
                <a:latin typeface="Arial" panose="020B0604020202020204" pitchFamily="34" charset="0"/>
              </a:rPr>
              <a:t>Serviciing</a:t>
            </a:r>
            <a:r>
              <a:rPr lang="en-GB" sz="1800" b="0" i="0" u="none" strike="noStrike">
                <a:solidFill>
                  <a:srgbClr val="000000"/>
                </a:solidFill>
                <a:effectLst/>
                <a:latin typeface="Arial" panose="020B0604020202020204" pitchFamily="34" charset="0"/>
              </a:rPr>
              <a:t> - Alarm equipment</a:t>
            </a:r>
            <a:r>
              <a:rPr lang="en-GB"/>
              <a:t> </a:t>
            </a:r>
            <a:r>
              <a:rPr lang="en-GB" sz="1800" b="1" i="0" u="none" strike="noStrike">
                <a:solidFill>
                  <a:srgbClr val="000000"/>
                </a:solidFill>
                <a:effectLst/>
                <a:latin typeface="Arial" panose="020B0604020202020204" pitchFamily="34" charset="0"/>
              </a:rPr>
              <a:t>SF03</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Hardwired warden call system</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Dispersed alarms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Additional equipment</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Servicing - Fire fighting equipment</a:t>
            </a:r>
            <a:r>
              <a:rPr lang="en-GB"/>
              <a:t> </a:t>
            </a:r>
            <a:r>
              <a:rPr lang="en-GB" sz="1800" b="1" i="0" u="none" strike="noStrike">
                <a:solidFill>
                  <a:srgbClr val="000000"/>
                </a:solidFill>
                <a:effectLst/>
                <a:latin typeface="Arial" panose="020B0604020202020204" pitchFamily="34" charset="0"/>
              </a:rPr>
              <a:t>SF04</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Annual Fire Certification</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Fire </a:t>
            </a:r>
            <a:r>
              <a:rPr lang="en-GB" sz="1800" b="0" i="0" u="none" strike="noStrike" err="1">
                <a:solidFill>
                  <a:srgbClr val="000000"/>
                </a:solidFill>
                <a:effectLst/>
                <a:latin typeface="Arial" panose="020B0604020202020204" pitchFamily="34" charset="0"/>
              </a:rPr>
              <a:t>extinguisers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Fire blankets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Dry risers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Sprinkler systems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Fire Panel testing (Weekly)</a:t>
            </a:r>
            <a:r>
              <a:rPr lang="en-GB"/>
              <a:t> </a:t>
            </a:r>
            <a:r>
              <a:rPr lang="en-GB" sz="1800" b="1" i="0" u="none" strike="noStrike">
                <a:solidFill>
                  <a:srgbClr val="000000"/>
                </a:solidFill>
                <a:effectLst/>
                <a:latin typeface="Arial" panose="020B0604020202020204" pitchFamily="34" charset="0"/>
              </a:rPr>
              <a:t>SF05</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Periodic testing</a:t>
            </a:r>
            <a:r>
              <a:rPr lang="en-GB"/>
              <a:t> </a:t>
            </a:r>
            <a:r>
              <a:rPr lang="en-GB" sz="1800" b="0" i="0" u="none" strike="noStrike">
                <a:solidFill>
                  <a:srgbClr val="000000"/>
                </a:solidFill>
                <a:effectLst/>
                <a:latin typeface="Arial" panose="020B0604020202020204" pitchFamily="34" charset="0"/>
              </a:rPr>
              <a:t> </a:t>
            </a:r>
            <a:r>
              <a:rPr lang="en-GB"/>
              <a:t> </a:t>
            </a:r>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Water management</a:t>
            </a:r>
            <a:r>
              <a:rPr lang="en-GB"/>
              <a:t> </a:t>
            </a:r>
            <a:r>
              <a:rPr lang="en-GB" sz="1800" b="1" i="0" u="none" strike="noStrike">
                <a:solidFill>
                  <a:srgbClr val="000000"/>
                </a:solidFill>
                <a:effectLst/>
                <a:latin typeface="Arial" panose="020B0604020202020204" pitchFamily="34" charset="0"/>
              </a:rPr>
              <a:t>SF06</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Periodic testing - Legionella</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TMV - </a:t>
            </a:r>
            <a:r>
              <a:rPr lang="en-GB" sz="1800" b="0" i="0" u="none" strike="noStrike" err="1">
                <a:solidFill>
                  <a:srgbClr val="000000"/>
                </a:solidFill>
                <a:effectLst/>
                <a:latin typeface="Arial" panose="020B0604020202020204" pitchFamily="34" charset="0"/>
              </a:rPr>
              <a:t>Thermastatic</a:t>
            </a:r>
            <a:r>
              <a:rPr lang="en-GB" sz="1800" b="0" i="0" u="none" strike="noStrike">
                <a:solidFill>
                  <a:srgbClr val="000000"/>
                </a:solidFill>
                <a:effectLst/>
                <a:latin typeface="Arial" panose="020B0604020202020204" pitchFamily="34" charset="0"/>
              </a:rPr>
              <a:t> value testing</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Tank servicing and </a:t>
            </a:r>
            <a:r>
              <a:rPr lang="en-GB" sz="1800" b="0" i="0" u="none" strike="noStrike" err="1">
                <a:solidFill>
                  <a:srgbClr val="000000"/>
                </a:solidFill>
                <a:effectLst/>
                <a:latin typeface="Arial" panose="020B0604020202020204" pitchFamily="34" charset="0"/>
              </a:rPr>
              <a:t>maintennace</a:t>
            </a:r>
            <a:r>
              <a:rPr lang="en-GB"/>
              <a:t> </a:t>
            </a:r>
            <a:r>
              <a:rPr lang="en-GB" sz="1800" b="0" i="0" u="none" strike="noStrike">
                <a:solidFill>
                  <a:srgbClr val="000000"/>
                </a:solidFill>
                <a:effectLst/>
                <a:latin typeface="Arial" panose="020B0604020202020204" pitchFamily="34" charset="0"/>
              </a:rPr>
              <a:t> </a:t>
            </a:r>
            <a:endParaRPr lang="en-GB"/>
          </a:p>
          <a:p>
            <a:r>
              <a:rPr lang="en-GB" sz="1800" b="0" i="0" u="none" strike="noStrike">
                <a:solidFill>
                  <a:srgbClr val="000000"/>
                </a:solidFill>
                <a:effectLst/>
                <a:latin typeface="Arial" panose="020B0604020202020204" pitchFamily="34" charset="0"/>
              </a:rPr>
              <a:t>Sump pumps</a:t>
            </a:r>
            <a:r>
              <a:rPr lang="en-GB"/>
              <a:t> </a:t>
            </a:r>
          </a:p>
          <a:p>
            <a:r>
              <a:rPr lang="en-GB" sz="1800" b="0" i="0" u="none" strike="noStrike">
                <a:solidFill>
                  <a:srgbClr val="000000"/>
                </a:solidFill>
                <a:effectLst/>
                <a:latin typeface="Arial" panose="020B0604020202020204" pitchFamily="34" charset="0"/>
              </a:rPr>
              <a:t>Fire risk assessments &amp; fire safety</a:t>
            </a:r>
            <a:r>
              <a:rPr lang="en-GB"/>
              <a:t> </a:t>
            </a:r>
            <a:r>
              <a:rPr lang="en-GB" sz="1800" b="1" i="0" u="none" strike="noStrike">
                <a:solidFill>
                  <a:srgbClr val="000000"/>
                </a:solidFill>
                <a:effectLst/>
                <a:latin typeface="Arial" panose="020B0604020202020204" pitchFamily="34" charset="0"/>
              </a:rPr>
              <a:t>SF07</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Fire risk assessments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Remedial works after FRA</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Lift servicing and mechanical insurance</a:t>
            </a:r>
            <a:r>
              <a:rPr lang="en-GB"/>
              <a:t> </a:t>
            </a:r>
            <a:r>
              <a:rPr lang="en-GB" sz="1800" b="1" i="0" u="none" strike="noStrike">
                <a:solidFill>
                  <a:srgbClr val="000000"/>
                </a:solidFill>
                <a:effectLst/>
                <a:latin typeface="Arial" panose="020B0604020202020204" pitchFamily="34" charset="0"/>
              </a:rPr>
              <a:t>SF08</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Passenger lifts Periodic servicing</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Annual insurance inspection</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Repairs provision</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Stairlift annual servicing</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LOLER Inspections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Fall arrest and Lightening protection</a:t>
            </a:r>
            <a:r>
              <a:rPr lang="en-GB"/>
              <a:t> </a:t>
            </a:r>
            <a:r>
              <a:rPr lang="en-GB" sz="1800" b="1" i="0" u="none" strike="noStrike">
                <a:solidFill>
                  <a:srgbClr val="000000"/>
                </a:solidFill>
                <a:effectLst/>
                <a:latin typeface="Arial" panose="020B0604020202020204" pitchFamily="34" charset="0"/>
              </a:rPr>
              <a:t>SF09</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Fall arrest / </a:t>
            </a:r>
            <a:r>
              <a:rPr lang="en-GB" sz="1800" b="0" i="0" u="none" strike="noStrike" err="1">
                <a:solidFill>
                  <a:srgbClr val="000000"/>
                </a:solidFill>
                <a:effectLst/>
                <a:latin typeface="Arial" panose="020B0604020202020204" pitchFamily="34" charset="0"/>
              </a:rPr>
              <a:t>ManSafe</a:t>
            </a:r>
            <a:r>
              <a:rPr lang="en-GB" sz="1800" b="0" i="0" u="none" strike="noStrike">
                <a:solidFill>
                  <a:srgbClr val="000000"/>
                </a:solidFill>
                <a:effectLst/>
                <a:latin typeface="Arial" panose="020B0604020202020204" pitchFamily="34" charset="0"/>
              </a:rPr>
              <a:t> system servicing</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Lightning conductor servicing and maintenance</a:t>
            </a:r>
            <a:r>
              <a:rPr lang="en-GB"/>
              <a:t> </a:t>
            </a:r>
            <a:r>
              <a:rPr lang="en-GB" sz="1800" b="1"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Satellite and Cable Television and Aerials</a:t>
            </a:r>
            <a:r>
              <a:rPr lang="en-GB"/>
              <a:t> </a:t>
            </a:r>
            <a:r>
              <a:rPr lang="en-GB" sz="1800" b="1" i="0" u="none" strike="noStrike">
                <a:solidFill>
                  <a:srgbClr val="000000"/>
                </a:solidFill>
                <a:effectLst/>
                <a:latin typeface="Arial" panose="020B0604020202020204" pitchFamily="34" charset="0"/>
              </a:rPr>
              <a:t>SF10</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TV aerials and systems </a:t>
            </a:r>
            <a:r>
              <a:rPr lang="en-GB"/>
              <a:t> </a:t>
            </a:r>
            <a:r>
              <a:rPr lang="en-GB" sz="1800" b="1"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Ventilation,  Extraction &amp; Aircon systems</a:t>
            </a:r>
            <a:r>
              <a:rPr lang="en-GB"/>
              <a:t> </a:t>
            </a:r>
            <a:r>
              <a:rPr lang="en-GB" sz="1800" b="1" i="0" u="none" strike="noStrike">
                <a:solidFill>
                  <a:srgbClr val="000000"/>
                </a:solidFill>
                <a:effectLst/>
                <a:latin typeface="Arial" panose="020B0604020202020204" pitchFamily="34" charset="0"/>
              </a:rPr>
              <a:t>SF11</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Ventilation systems</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MVHR systems</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endParaRPr lang="en-GB"/>
          </a:p>
          <a:p>
            <a:endParaRPr lang="en-GB" sz="1800" b="1" i="0" u="none" strike="noStrike">
              <a:solidFill>
                <a:srgbClr val="000000"/>
              </a:solidFill>
              <a:effectLst/>
              <a:latin typeface="Arial" panose="020B0604020202020204" pitchFamily="34" charset="0"/>
            </a:endParaRPr>
          </a:p>
          <a:p>
            <a:r>
              <a:rPr lang="en-GB" sz="1800" b="1" i="0" u="none" strike="noStrike">
                <a:solidFill>
                  <a:srgbClr val="000000"/>
                </a:solidFill>
                <a:effectLst/>
                <a:latin typeface="Arial" panose="020B0604020202020204" pitchFamily="34" charset="0"/>
              </a:rPr>
              <a:t>UTILITIES CHARGE</a:t>
            </a:r>
            <a:r>
              <a:rPr lang="en-GB"/>
              <a:t> </a:t>
            </a:r>
          </a:p>
          <a:p>
            <a:r>
              <a:rPr lang="en-GB" sz="1800" b="0" i="0" u="none" strike="noStrike">
                <a:solidFill>
                  <a:srgbClr val="000000"/>
                </a:solidFill>
                <a:effectLst/>
                <a:latin typeface="Arial" panose="020B0604020202020204" pitchFamily="34" charset="0"/>
              </a:rPr>
              <a:t>Communal Electricity &amp; Gas</a:t>
            </a:r>
            <a:r>
              <a:rPr lang="en-GB"/>
              <a:t> </a:t>
            </a:r>
            <a:r>
              <a:rPr lang="en-GB" sz="1800" b="1" i="0" u="none" strike="noStrike">
                <a:solidFill>
                  <a:srgbClr val="000000"/>
                </a:solidFill>
                <a:effectLst/>
                <a:latin typeface="Arial" panose="020B0604020202020204" pitchFamily="34" charset="0"/>
              </a:rPr>
              <a:t>SU01</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Electricity - Landlord supplies only</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Gas - Landlord supplies only</a:t>
            </a:r>
            <a:r>
              <a:rPr lang="en-GB"/>
              <a:t> </a:t>
            </a:r>
          </a:p>
          <a:p>
            <a:r>
              <a:rPr lang="en-GB" sz="1800" b="0" i="0" u="none" strike="noStrike">
                <a:solidFill>
                  <a:srgbClr val="000000"/>
                </a:solidFill>
                <a:effectLst/>
                <a:latin typeface="Arial" panose="020B0604020202020204" pitchFamily="34" charset="0"/>
              </a:rPr>
              <a:t>Water &amp; sewerage rates (Common Rooms)</a:t>
            </a:r>
            <a:r>
              <a:rPr lang="en-GB"/>
              <a:t> </a:t>
            </a:r>
            <a:r>
              <a:rPr lang="en-GB" sz="1800" b="1" i="0" u="none" strike="noStrike">
                <a:solidFill>
                  <a:srgbClr val="000000"/>
                </a:solidFill>
                <a:effectLst/>
                <a:latin typeface="Arial" panose="020B0604020202020204" pitchFamily="34" charset="0"/>
              </a:rPr>
              <a:t>SU02</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Water charges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Sewerage charges</a:t>
            </a:r>
            <a:r>
              <a:rPr lang="en-GB"/>
              <a:t> </a:t>
            </a:r>
          </a:p>
          <a:p>
            <a:r>
              <a:rPr lang="en-GB" sz="1800" b="0" i="0" u="none" strike="noStrike">
                <a:solidFill>
                  <a:srgbClr val="000000"/>
                </a:solidFill>
                <a:effectLst/>
                <a:latin typeface="Arial" panose="020B0604020202020204" pitchFamily="34" charset="0"/>
              </a:rPr>
              <a:t>Septic Tank - private sewage</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Septic tank clearance</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Septic tank maintenance</a:t>
            </a:r>
            <a:r>
              <a:rPr lang="en-GB"/>
              <a:t> </a:t>
            </a:r>
          </a:p>
          <a:p>
            <a:r>
              <a:rPr lang="en-GB" sz="1800" b="0" i="0" u="none" strike="noStrike">
                <a:solidFill>
                  <a:srgbClr val="000000"/>
                </a:solidFill>
                <a:effectLst/>
                <a:latin typeface="Arial" panose="020B0604020202020204" pitchFamily="34" charset="0"/>
              </a:rPr>
              <a:t>TV licence fees</a:t>
            </a:r>
            <a:r>
              <a:rPr lang="en-GB"/>
              <a:t> </a:t>
            </a:r>
            <a:r>
              <a:rPr lang="en-GB" sz="1800" b="1" i="0" u="none" strike="noStrike">
                <a:solidFill>
                  <a:srgbClr val="000000"/>
                </a:solidFill>
                <a:effectLst/>
                <a:latin typeface="Arial" panose="020B0604020202020204" pitchFamily="34" charset="0"/>
              </a:rPr>
              <a:t>SU03</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TV licence for common rooms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Motion Picture Licence Company licence fee</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Concessionary TV licence fees (£7.50)</a:t>
            </a:r>
            <a:r>
              <a:rPr lang="en-GB"/>
              <a:t> </a:t>
            </a:r>
          </a:p>
          <a:p>
            <a:r>
              <a:rPr lang="en-GB" sz="1800" b="0" i="0" u="none" strike="noStrike">
                <a:solidFill>
                  <a:srgbClr val="000000"/>
                </a:solidFill>
                <a:effectLst/>
                <a:latin typeface="Arial" panose="020B0604020202020204" pitchFamily="34" charset="0"/>
              </a:rPr>
              <a:t>Business rates &amp; Council Tax</a:t>
            </a:r>
            <a:r>
              <a:rPr lang="en-GB"/>
              <a:t> </a:t>
            </a:r>
            <a:r>
              <a:rPr lang="en-GB" sz="1800" b="1" i="0" u="none" strike="noStrike">
                <a:solidFill>
                  <a:srgbClr val="000000"/>
                </a:solidFill>
                <a:effectLst/>
                <a:latin typeface="Arial" panose="020B0604020202020204" pitchFamily="34" charset="0"/>
              </a:rPr>
              <a:t>SU04</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Business rates</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Council Tax</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p>
          <a:p>
            <a:endParaRPr lang="en-GB" sz="1800" b="1" i="0" u="none" strike="noStrike">
              <a:solidFill>
                <a:srgbClr val="000000"/>
              </a:solidFill>
              <a:effectLst/>
              <a:latin typeface="Arial" panose="020B0604020202020204" pitchFamily="34" charset="0"/>
            </a:endParaRPr>
          </a:p>
          <a:p>
            <a:r>
              <a:rPr lang="en-GB" sz="1800" b="1" i="0" u="none" strike="noStrike">
                <a:solidFill>
                  <a:srgbClr val="000000"/>
                </a:solidFill>
                <a:effectLst/>
                <a:latin typeface="Arial" panose="020B0604020202020204" pitchFamily="34" charset="0"/>
              </a:rPr>
              <a:t>ENVIRONMENTAL CHARGES</a:t>
            </a:r>
            <a:r>
              <a:rPr lang="en-GB"/>
              <a:t> </a:t>
            </a:r>
          </a:p>
          <a:p>
            <a:r>
              <a:rPr lang="en-GB" sz="1800" b="0" i="0" u="none" strike="noStrike">
                <a:solidFill>
                  <a:srgbClr val="000000"/>
                </a:solidFill>
                <a:effectLst/>
                <a:latin typeface="Arial" panose="020B0604020202020204" pitchFamily="34" charset="0"/>
              </a:rPr>
              <a:t>Garden maintenance</a:t>
            </a:r>
            <a:r>
              <a:rPr lang="en-GB"/>
              <a:t> </a:t>
            </a:r>
            <a:r>
              <a:rPr lang="en-GB" sz="1800" b="1" i="0" u="none" strike="noStrike">
                <a:solidFill>
                  <a:srgbClr val="000000"/>
                </a:solidFill>
                <a:effectLst/>
                <a:latin typeface="Arial" panose="020B0604020202020204" pitchFamily="34" charset="0"/>
              </a:rPr>
              <a:t>SE01</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Grass cutting</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Flower beds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err="1">
                <a:solidFill>
                  <a:srgbClr val="000000"/>
                </a:solidFill>
                <a:effectLst/>
                <a:latin typeface="Arial" panose="020B0604020202020204" pitchFamily="34" charset="0"/>
              </a:rPr>
              <a:t>Shurubs</a:t>
            </a:r>
            <a:r>
              <a:rPr lang="en-GB" sz="1800" b="0" i="0" u="none" strike="noStrike">
                <a:solidFill>
                  <a:srgbClr val="000000"/>
                </a:solidFill>
                <a:effectLst/>
                <a:latin typeface="Arial" panose="020B0604020202020204" pitchFamily="34" charset="0"/>
              </a:rPr>
              <a:t> and hedge maintenance</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Tree maintenance</a:t>
            </a:r>
            <a:r>
              <a:rPr lang="en-GB"/>
              <a:t> </a:t>
            </a:r>
          </a:p>
          <a:p>
            <a:r>
              <a:rPr lang="en-GB" sz="1800" b="0" i="0" u="none" strike="noStrike">
                <a:solidFill>
                  <a:srgbClr val="000000"/>
                </a:solidFill>
                <a:effectLst/>
                <a:latin typeface="Arial" panose="020B0604020202020204" pitchFamily="34" charset="0"/>
              </a:rPr>
              <a:t>Communal cleaning</a:t>
            </a:r>
            <a:r>
              <a:rPr lang="en-GB"/>
              <a:t> </a:t>
            </a:r>
            <a:r>
              <a:rPr lang="en-GB" sz="1800" b="1" i="0" u="none" strike="noStrike">
                <a:solidFill>
                  <a:srgbClr val="000000"/>
                </a:solidFill>
                <a:effectLst/>
                <a:latin typeface="Arial" panose="020B0604020202020204" pitchFamily="34" charset="0"/>
              </a:rPr>
              <a:t>SE02</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Cleaning of common areas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Cleaning of communal windows and doors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Specialist cleaning </a:t>
            </a:r>
            <a:r>
              <a:rPr lang="en-GB" sz="1800" b="0" i="0" u="none" strike="noStrike" err="1">
                <a:solidFill>
                  <a:srgbClr val="000000"/>
                </a:solidFill>
                <a:effectLst/>
                <a:latin typeface="Arial" panose="020B0604020202020204" pitchFamily="34" charset="0"/>
              </a:rPr>
              <a:t>Eg</a:t>
            </a:r>
            <a:r>
              <a:rPr lang="en-GB" sz="1800" b="0" i="0" u="none" strike="noStrike">
                <a:solidFill>
                  <a:srgbClr val="000000"/>
                </a:solidFill>
                <a:effectLst/>
                <a:latin typeface="Arial" panose="020B0604020202020204" pitchFamily="34" charset="0"/>
              </a:rPr>
              <a:t> bodily fluid events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Carpet shampooing</a:t>
            </a:r>
            <a:r>
              <a:rPr lang="en-GB"/>
              <a:t> </a:t>
            </a:r>
          </a:p>
          <a:p>
            <a:r>
              <a:rPr lang="en-GB" sz="1800" b="0" i="0" u="none" strike="noStrike">
                <a:solidFill>
                  <a:srgbClr val="000000"/>
                </a:solidFill>
                <a:effectLst/>
                <a:latin typeface="Arial" panose="020B0604020202020204" pitchFamily="34" charset="0"/>
              </a:rPr>
              <a:t>Window cleaning - ground floor</a:t>
            </a:r>
            <a:r>
              <a:rPr lang="en-GB"/>
              <a:t> </a:t>
            </a:r>
            <a:r>
              <a:rPr lang="en-GB" sz="1800" b="1" i="0" u="none" strike="noStrike">
                <a:solidFill>
                  <a:srgbClr val="000000"/>
                </a:solidFill>
                <a:effectLst/>
                <a:latin typeface="Arial" panose="020B0604020202020204" pitchFamily="34" charset="0"/>
              </a:rPr>
              <a:t>SE03</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Window cleaning - ground floor</a:t>
            </a:r>
            <a:r>
              <a:rPr lang="en-GB"/>
              <a:t> </a:t>
            </a:r>
            <a:r>
              <a:rPr lang="en-GB" sz="1800" b="0" i="0" u="none" strike="noStrike">
                <a:solidFill>
                  <a:srgbClr val="000000"/>
                </a:solidFill>
                <a:effectLst/>
                <a:latin typeface="Arial" panose="020B0604020202020204" pitchFamily="34" charset="0"/>
              </a:rPr>
              <a:t>Window cleaning - higher levels</a:t>
            </a:r>
            <a:r>
              <a:rPr lang="en-GB"/>
              <a:t> </a:t>
            </a:r>
            <a:r>
              <a:rPr lang="en-GB" sz="1800" b="1" i="0" u="none" strike="noStrike">
                <a:solidFill>
                  <a:srgbClr val="000000"/>
                </a:solidFill>
                <a:effectLst/>
                <a:latin typeface="Arial" panose="020B0604020202020204" pitchFamily="34" charset="0"/>
              </a:rPr>
              <a:t>SE04</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Window cleaning - higher levels</a:t>
            </a:r>
            <a:r>
              <a:rPr lang="en-GB"/>
              <a:t> </a:t>
            </a:r>
            <a:r>
              <a:rPr lang="en-GB" sz="1800" b="0" i="0" u="none" strike="noStrike">
                <a:solidFill>
                  <a:srgbClr val="000000"/>
                </a:solidFill>
                <a:effectLst/>
                <a:latin typeface="Arial" panose="020B0604020202020204" pitchFamily="34" charset="0"/>
              </a:rPr>
              <a:t>Refuse </a:t>
            </a:r>
          </a:p>
          <a:p>
            <a:r>
              <a:rPr lang="en-GB" sz="1800" b="0" i="0" u="none" strike="noStrike">
                <a:solidFill>
                  <a:srgbClr val="000000"/>
                </a:solidFill>
                <a:effectLst/>
                <a:latin typeface="Arial" panose="020B0604020202020204" pitchFamily="34" charset="0"/>
              </a:rPr>
              <a:t>Collection Facilities</a:t>
            </a:r>
            <a:r>
              <a:rPr lang="en-GB"/>
              <a:t> </a:t>
            </a:r>
            <a:r>
              <a:rPr lang="en-GB" sz="1800" b="1" i="0" u="none" strike="noStrike">
                <a:solidFill>
                  <a:srgbClr val="000000"/>
                </a:solidFill>
                <a:effectLst/>
                <a:latin typeface="Arial" panose="020B0604020202020204" pitchFamily="34" charset="0"/>
              </a:rPr>
              <a:t>SE05</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Wheelie Bin Hire charges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Waste collection services  </a:t>
            </a:r>
            <a:r>
              <a:rPr lang="en-GB"/>
              <a:t> </a:t>
            </a:r>
            <a:r>
              <a:rPr lang="en-GB" sz="1800" b="0" i="0" u="none" strike="noStrike">
                <a:solidFill>
                  <a:srgbClr val="000000"/>
                </a:solidFill>
                <a:effectLst/>
                <a:latin typeface="Arial" panose="020B0604020202020204" pitchFamily="34" charset="0"/>
              </a:rPr>
              <a:t>Cleaning of bins and storage areas</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Bulk refuse collection</a:t>
            </a:r>
            <a:r>
              <a:rPr lang="en-GB"/>
              <a:t> </a:t>
            </a:r>
          </a:p>
          <a:p>
            <a:r>
              <a:rPr lang="en-GB" sz="1800" b="0" i="0" u="none" strike="noStrike">
                <a:solidFill>
                  <a:srgbClr val="000000"/>
                </a:solidFill>
                <a:effectLst/>
                <a:latin typeface="Arial" panose="020B0604020202020204" pitchFamily="34" charset="0"/>
              </a:rPr>
              <a:t>Aquatics and garden features &amp; furniture</a:t>
            </a:r>
            <a:r>
              <a:rPr lang="en-GB"/>
              <a:t> </a:t>
            </a:r>
            <a:r>
              <a:rPr lang="en-GB" sz="1800" b="1" i="0" u="none" strike="noStrike">
                <a:solidFill>
                  <a:srgbClr val="000000"/>
                </a:solidFill>
                <a:effectLst/>
                <a:latin typeface="Arial" panose="020B0604020202020204" pitchFamily="34" charset="0"/>
              </a:rPr>
              <a:t>SE06</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Ponds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Water features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Garden furniture</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Spare</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p>
          <a:p>
            <a:endParaRPr lang="en-GB" sz="1800" b="1" i="0" u="none" strike="noStrike">
              <a:solidFill>
                <a:srgbClr val="000000"/>
              </a:solidFill>
              <a:effectLst/>
              <a:latin typeface="Arial" panose="020B0604020202020204" pitchFamily="34" charset="0"/>
            </a:endParaRPr>
          </a:p>
          <a:p>
            <a:r>
              <a:rPr lang="en-GB" sz="1800" b="1" i="0" u="none" strike="noStrike">
                <a:solidFill>
                  <a:srgbClr val="000000"/>
                </a:solidFill>
                <a:effectLst/>
                <a:latin typeface="Arial" panose="020B0604020202020204" pitchFamily="34" charset="0"/>
              </a:rPr>
              <a:t>PROPERTY SPECIFIC</a:t>
            </a:r>
            <a:r>
              <a:rPr lang="en-GB"/>
              <a:t> </a:t>
            </a:r>
          </a:p>
          <a:p>
            <a:r>
              <a:rPr lang="en-GB" sz="1800" b="0" i="0" u="none" strike="noStrike">
                <a:solidFill>
                  <a:srgbClr val="000000"/>
                </a:solidFill>
                <a:effectLst/>
                <a:latin typeface="Arial" panose="020B0604020202020204" pitchFamily="34" charset="0"/>
              </a:rPr>
              <a:t>Heating charges - communal heating systems</a:t>
            </a:r>
            <a:r>
              <a:rPr lang="en-GB"/>
              <a:t> </a:t>
            </a:r>
            <a:r>
              <a:rPr lang="en-GB" sz="1800" b="1" i="0" u="none" strike="noStrike">
                <a:solidFill>
                  <a:srgbClr val="000000"/>
                </a:solidFill>
                <a:effectLst/>
                <a:latin typeface="Arial" panose="020B0604020202020204" pitchFamily="34" charset="0"/>
              </a:rPr>
              <a:t>SP01</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Water &amp; Sewerage - property specific</a:t>
            </a:r>
            <a:r>
              <a:rPr lang="en-GB"/>
              <a:t> </a:t>
            </a:r>
            <a:r>
              <a:rPr lang="en-GB" sz="1800" b="1" i="0" u="none" strike="noStrike">
                <a:solidFill>
                  <a:srgbClr val="000000"/>
                </a:solidFill>
                <a:effectLst/>
                <a:latin typeface="Arial" panose="020B0604020202020204" pitchFamily="34" charset="0"/>
              </a:rPr>
              <a:t>SP02</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Furniture charges</a:t>
            </a:r>
            <a:r>
              <a:rPr lang="en-GB"/>
              <a:t> </a:t>
            </a:r>
            <a:r>
              <a:rPr lang="en-GB" sz="1800" b="1" i="0" u="none" strike="noStrike">
                <a:solidFill>
                  <a:srgbClr val="000000"/>
                </a:solidFill>
                <a:effectLst/>
                <a:latin typeface="Arial" panose="020B0604020202020204" pitchFamily="34" charset="0"/>
              </a:rPr>
              <a:t>SP03</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Miscellaneous charges</a:t>
            </a:r>
            <a:r>
              <a:rPr lang="en-GB"/>
              <a:t> </a:t>
            </a:r>
            <a:r>
              <a:rPr lang="en-GB" sz="1800" b="1" i="0" u="none" strike="noStrike">
                <a:solidFill>
                  <a:srgbClr val="000000"/>
                </a:solidFill>
                <a:effectLst/>
                <a:latin typeface="Arial" panose="020B0604020202020204" pitchFamily="34" charset="0"/>
              </a:rPr>
              <a:t>SP04</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Gas</a:t>
            </a:r>
            <a:r>
              <a:rPr lang="en-GB"/>
              <a:t> </a:t>
            </a:r>
            <a:r>
              <a:rPr lang="en-GB" sz="1800" b="1" i="0" u="none" strike="noStrike">
                <a:solidFill>
                  <a:srgbClr val="000000"/>
                </a:solidFill>
                <a:effectLst/>
                <a:latin typeface="Arial" panose="020B0604020202020204" pitchFamily="34" charset="0"/>
              </a:rPr>
              <a:t>SP05</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Electricity</a:t>
            </a:r>
            <a:r>
              <a:rPr lang="en-GB"/>
              <a:t> </a:t>
            </a:r>
            <a:r>
              <a:rPr lang="en-GB" sz="1800" b="1" i="0" u="none" strike="noStrike">
                <a:solidFill>
                  <a:srgbClr val="000000"/>
                </a:solidFill>
                <a:effectLst/>
                <a:latin typeface="Arial" panose="020B0604020202020204" pitchFamily="34" charset="0"/>
              </a:rPr>
              <a:t>SP06</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ICT and Communications</a:t>
            </a:r>
            <a:r>
              <a:rPr lang="en-GB"/>
              <a:t> </a:t>
            </a:r>
            <a:r>
              <a:rPr lang="en-GB" sz="1800" b="1" i="0" u="none" strike="noStrike">
                <a:solidFill>
                  <a:srgbClr val="000000"/>
                </a:solidFill>
                <a:effectLst/>
                <a:latin typeface="Arial" panose="020B0604020202020204" pitchFamily="34" charset="0"/>
              </a:rPr>
              <a:t>SP07</a:t>
            </a:r>
            <a:r>
              <a:rPr lang="en-GB"/>
              <a:t> </a:t>
            </a:r>
            <a:r>
              <a:rPr lang="en-GB" sz="1800" b="0"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Ground rents</a:t>
            </a:r>
            <a:r>
              <a:rPr lang="en-GB"/>
              <a:t> </a:t>
            </a:r>
            <a:r>
              <a:rPr lang="en-GB" sz="1800" b="1" i="0" u="none" strike="noStrike">
                <a:solidFill>
                  <a:srgbClr val="000000"/>
                </a:solidFill>
                <a:effectLst/>
                <a:latin typeface="Arial" panose="020B0604020202020204" pitchFamily="34" charset="0"/>
              </a:rPr>
              <a:t>SP08</a:t>
            </a:r>
            <a:r>
              <a:rPr lang="en-GB"/>
              <a:t> </a:t>
            </a:r>
            <a:r>
              <a:rPr lang="en-GB" sz="1800" b="0" i="0" u="none" strike="noStrike">
                <a:solidFill>
                  <a:srgbClr val="000000"/>
                </a:solidFill>
                <a:effectLst/>
                <a:latin typeface="Arial" panose="020B0604020202020204" pitchFamily="34" charset="0"/>
              </a:rPr>
              <a:t> </a:t>
            </a:r>
            <a:r>
              <a:rPr lang="en-GB"/>
              <a:t> </a:t>
            </a:r>
            <a:r>
              <a:rPr lang="en-GB" sz="1800" b="1" i="0" u="none" strike="noStrike">
                <a:solidFill>
                  <a:srgbClr val="000000"/>
                </a:solidFill>
                <a:effectLst/>
                <a:latin typeface="Arial" panose="020B0604020202020204" pitchFamily="34" charset="0"/>
              </a:rPr>
              <a:t> </a:t>
            </a:r>
            <a:r>
              <a:rPr lang="en-GB"/>
              <a:t> </a:t>
            </a:r>
          </a:p>
          <a:p>
            <a:r>
              <a:rPr lang="en-GB" sz="1800" b="0" i="0" u="none" strike="noStrike">
                <a:solidFill>
                  <a:srgbClr val="000000"/>
                </a:solidFill>
                <a:effectLst/>
                <a:latin typeface="Arial" panose="020B0604020202020204" pitchFamily="34" charset="0"/>
              </a:rPr>
              <a:t>Buildings insurance premiums</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Buildings insurance premiums</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Insurance premium tax</a:t>
            </a:r>
            <a:r>
              <a:rPr lang="en-GB"/>
              <a:t> </a:t>
            </a:r>
            <a:r>
              <a:rPr lang="en-GB" sz="1800" b="1"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 </a:t>
            </a:r>
            <a:r>
              <a:rPr lang="en-GB"/>
              <a:t> </a:t>
            </a:r>
            <a:r>
              <a:rPr lang="en-GB" sz="1800" b="0" i="0" u="none" strike="noStrike">
                <a:solidFill>
                  <a:srgbClr val="000000"/>
                </a:solidFill>
                <a:effectLst/>
                <a:latin typeface="Arial" panose="020B0604020202020204" pitchFamily="34" charset="0"/>
              </a:rPr>
              <a:t>Paid out insurance excess contributions</a:t>
            </a:r>
            <a:r>
              <a:rPr lang="en-GB"/>
              <a:t> </a:t>
            </a:r>
          </a:p>
        </p:txBody>
      </p:sp>
      <p:sp>
        <p:nvSpPr>
          <p:cNvPr id="4" name="Slide Number Placeholder 3"/>
          <p:cNvSpPr>
            <a:spLocks noGrp="1"/>
          </p:cNvSpPr>
          <p:nvPr>
            <p:ph type="sldNum" sz="quarter" idx="5"/>
          </p:nvPr>
        </p:nvSpPr>
        <p:spPr/>
        <p:txBody>
          <a:bodyPr/>
          <a:lstStyle/>
          <a:p>
            <a:fld id="{2C841CB5-2407-4126-B098-0A551727F244}" type="slidenum">
              <a:rPr lang="en-GB" smtClean="0"/>
              <a:t>15</a:t>
            </a:fld>
            <a:endParaRPr lang="en-GB"/>
          </a:p>
        </p:txBody>
      </p:sp>
    </p:spTree>
    <p:extLst>
      <p:ext uri="{BB962C8B-B14F-4D97-AF65-F5344CB8AC3E}">
        <p14:creationId xmlns:p14="http://schemas.microsoft.com/office/powerpoint/2010/main" val="1431428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i="0" u="none" strike="noStrike">
                <a:solidFill>
                  <a:srgbClr val="000000"/>
                </a:solidFill>
                <a:effectLst/>
                <a:latin typeface="Arial" panose="020B0604020202020204" pitchFamily="34" charset="0"/>
              </a:rPr>
              <a:t>OPEN SPACES CHARGES</a:t>
            </a:r>
            <a:r>
              <a:rPr lang="en-GB"/>
              <a:t> </a:t>
            </a:r>
          </a:p>
          <a:p>
            <a:r>
              <a:rPr lang="en-GB" sz="1800" b="0" i="0" u="none" strike="noStrike">
                <a:solidFill>
                  <a:srgbClr val="000000"/>
                </a:solidFill>
                <a:effectLst/>
                <a:latin typeface="Arial" panose="020B0604020202020204" pitchFamily="34" charset="0"/>
              </a:rPr>
              <a:t>Open space grounds maintenance</a:t>
            </a:r>
            <a:r>
              <a:rPr lang="en-GB"/>
              <a:t> </a:t>
            </a:r>
          </a:p>
          <a:p>
            <a:r>
              <a:rPr lang="en-GB" sz="1800" b="0" i="0" u="none" strike="noStrike">
                <a:solidFill>
                  <a:srgbClr val="000000"/>
                </a:solidFill>
                <a:effectLst/>
                <a:latin typeface="Arial" panose="020B0604020202020204" pitchFamily="34" charset="0"/>
              </a:rPr>
              <a:t>Tree maintenance</a:t>
            </a:r>
            <a:r>
              <a:rPr lang="en-GB"/>
              <a:t> </a:t>
            </a:r>
          </a:p>
          <a:p>
            <a:r>
              <a:rPr lang="en-GB" sz="1800" b="0" i="0" u="none" strike="noStrike">
                <a:solidFill>
                  <a:srgbClr val="000000"/>
                </a:solidFill>
                <a:effectLst/>
                <a:latin typeface="Arial" panose="020B0604020202020204" pitchFamily="34" charset="0"/>
              </a:rPr>
              <a:t>Shrubs and hedge maintenance</a:t>
            </a:r>
            <a:r>
              <a:rPr lang="en-GB"/>
              <a:t> </a:t>
            </a:r>
          </a:p>
          <a:p>
            <a:r>
              <a:rPr lang="en-GB" sz="1800" b="0" i="0" u="none" strike="noStrike">
                <a:solidFill>
                  <a:srgbClr val="000000"/>
                </a:solidFill>
                <a:effectLst/>
                <a:latin typeface="Arial" panose="020B0604020202020204" pitchFamily="34" charset="0"/>
              </a:rPr>
              <a:t>Street lighting</a:t>
            </a:r>
            <a:r>
              <a:rPr lang="en-GB"/>
              <a:t> </a:t>
            </a:r>
          </a:p>
          <a:p>
            <a:r>
              <a:rPr lang="en-GB" sz="1800" b="0" i="0" u="none" strike="noStrike">
                <a:solidFill>
                  <a:srgbClr val="000000"/>
                </a:solidFill>
                <a:effectLst/>
                <a:latin typeface="Arial" panose="020B0604020202020204" pitchFamily="34" charset="0"/>
              </a:rPr>
              <a:t>Rubbish removal</a:t>
            </a:r>
            <a:r>
              <a:rPr lang="en-GB"/>
              <a:t> </a:t>
            </a:r>
          </a:p>
          <a:p>
            <a:r>
              <a:rPr lang="en-GB" sz="1800" b="0" i="0" u="none" strike="noStrike">
                <a:solidFill>
                  <a:srgbClr val="000000"/>
                </a:solidFill>
                <a:effectLst/>
                <a:latin typeface="Arial" panose="020B0604020202020204" pitchFamily="34" charset="0"/>
              </a:rPr>
              <a:t>White Goods removal</a:t>
            </a:r>
            <a:r>
              <a:rPr lang="en-GB"/>
              <a:t> </a:t>
            </a:r>
          </a:p>
          <a:p>
            <a:r>
              <a:rPr lang="en-GB" sz="1800" b="0" i="0" u="none" strike="noStrike">
                <a:solidFill>
                  <a:srgbClr val="000000"/>
                </a:solidFill>
                <a:effectLst/>
                <a:latin typeface="Arial" panose="020B0604020202020204" pitchFamily="34" charset="0"/>
              </a:rPr>
              <a:t>Graffiti removal</a:t>
            </a:r>
            <a:r>
              <a:rPr lang="en-GB"/>
              <a:t> </a:t>
            </a:r>
          </a:p>
          <a:p>
            <a:r>
              <a:rPr lang="en-GB" sz="1800" b="0" i="0" u="none" strike="noStrike">
                <a:solidFill>
                  <a:srgbClr val="000000"/>
                </a:solidFill>
                <a:effectLst/>
                <a:latin typeface="Arial" panose="020B0604020202020204" pitchFamily="34" charset="0"/>
              </a:rPr>
              <a:t>Car Parking Charges</a:t>
            </a:r>
            <a:r>
              <a:rPr lang="en-GB"/>
              <a:t> </a:t>
            </a:r>
          </a:p>
          <a:p>
            <a:endParaRPr lang="en-GB" sz="1800" b="1" i="0" u="none" strike="noStrike">
              <a:solidFill>
                <a:srgbClr val="000000"/>
              </a:solidFill>
              <a:effectLst/>
              <a:latin typeface="Arial" panose="020B0604020202020204" pitchFamily="34" charset="0"/>
            </a:endParaRPr>
          </a:p>
          <a:p>
            <a:r>
              <a:rPr lang="en-GB" sz="1800" b="1" i="0" u="none" strike="noStrike">
                <a:solidFill>
                  <a:srgbClr val="000000"/>
                </a:solidFill>
                <a:effectLst/>
                <a:latin typeface="Arial" panose="020B0604020202020204" pitchFamily="34" charset="0"/>
              </a:rPr>
              <a:t>ADMINISTRATION</a:t>
            </a:r>
            <a:r>
              <a:rPr lang="en-GB"/>
              <a:t> </a:t>
            </a:r>
          </a:p>
          <a:p>
            <a:r>
              <a:rPr lang="en-GB" sz="1800" b="0" i="0" u="none" strike="noStrike">
                <a:solidFill>
                  <a:srgbClr val="000000"/>
                </a:solidFill>
                <a:effectLst/>
                <a:latin typeface="Arial" panose="020B0604020202020204" pitchFamily="34" charset="0"/>
              </a:rPr>
              <a:t>Fixed Management Charges (Non tenant)</a:t>
            </a:r>
            <a:r>
              <a:rPr lang="en-GB"/>
              <a:t> </a:t>
            </a:r>
          </a:p>
          <a:p>
            <a:r>
              <a:rPr lang="en-GB" sz="1800" b="0" i="0" u="none" strike="noStrike" err="1">
                <a:solidFill>
                  <a:srgbClr val="000000"/>
                </a:solidFill>
                <a:effectLst/>
                <a:latin typeface="Arial" panose="020B0604020202020204" pitchFamily="34" charset="0"/>
              </a:rPr>
              <a:t>Adminsitration</a:t>
            </a:r>
            <a:r>
              <a:rPr lang="en-GB" sz="1800" b="0" i="0" u="none" strike="noStrike">
                <a:solidFill>
                  <a:srgbClr val="000000"/>
                </a:solidFill>
                <a:effectLst/>
                <a:latin typeface="Arial" panose="020B0604020202020204" pitchFamily="34" charset="0"/>
              </a:rPr>
              <a:t> Fee</a:t>
            </a:r>
            <a:r>
              <a:rPr lang="en-GB"/>
              <a:t> </a:t>
            </a:r>
            <a:r>
              <a:rPr lang="en-GB" sz="1800" b="0" i="0" u="none" strike="noStrike">
                <a:solidFill>
                  <a:srgbClr val="000000"/>
                </a:solidFill>
                <a:effectLst/>
                <a:latin typeface="Arial" panose="020B0604020202020204" pitchFamily="34" charset="0"/>
              </a:rPr>
              <a:t>Charges from External Managing Agents</a:t>
            </a:r>
            <a:r>
              <a:rPr lang="en-GB"/>
              <a:t> </a:t>
            </a:r>
          </a:p>
        </p:txBody>
      </p:sp>
      <p:sp>
        <p:nvSpPr>
          <p:cNvPr id="4" name="Slide Number Placeholder 3"/>
          <p:cNvSpPr>
            <a:spLocks noGrp="1"/>
          </p:cNvSpPr>
          <p:nvPr>
            <p:ph type="sldNum" sz="quarter" idx="5"/>
          </p:nvPr>
        </p:nvSpPr>
        <p:spPr/>
        <p:txBody>
          <a:bodyPr/>
          <a:lstStyle/>
          <a:p>
            <a:fld id="{2C841CB5-2407-4126-B098-0A551727F244}" type="slidenum">
              <a:rPr lang="en-GB" smtClean="0"/>
              <a:t>16</a:t>
            </a:fld>
            <a:endParaRPr lang="en-GB"/>
          </a:p>
        </p:txBody>
      </p:sp>
    </p:spTree>
    <p:extLst>
      <p:ext uri="{BB962C8B-B14F-4D97-AF65-F5344CB8AC3E}">
        <p14:creationId xmlns:p14="http://schemas.microsoft.com/office/powerpoint/2010/main" val="1953648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part of the review requires a great deal of involvement from our Repairs and Assets colleagues</a:t>
            </a:r>
          </a:p>
          <a:p>
            <a:r>
              <a:rPr lang="en-GB"/>
              <a:t>Whilst it might be seen to be additional work it often highlights shortfalls, improvements and will considerably improve MKC evidence to support compliance with the RSH regulatory standards</a:t>
            </a:r>
          </a:p>
        </p:txBody>
      </p:sp>
      <p:sp>
        <p:nvSpPr>
          <p:cNvPr id="4" name="Slide Number Placeholder 3"/>
          <p:cNvSpPr>
            <a:spLocks noGrp="1"/>
          </p:cNvSpPr>
          <p:nvPr>
            <p:ph type="sldNum" sz="quarter" idx="5"/>
          </p:nvPr>
        </p:nvSpPr>
        <p:spPr/>
        <p:txBody>
          <a:bodyPr/>
          <a:lstStyle/>
          <a:p>
            <a:fld id="{2C841CB5-2407-4126-B098-0A551727F244}" type="slidenum">
              <a:rPr lang="en-GB" smtClean="0"/>
              <a:t>17</a:t>
            </a:fld>
            <a:endParaRPr lang="en-GB"/>
          </a:p>
        </p:txBody>
      </p:sp>
    </p:spTree>
    <p:extLst>
      <p:ext uri="{BB962C8B-B14F-4D97-AF65-F5344CB8AC3E}">
        <p14:creationId xmlns:p14="http://schemas.microsoft.com/office/powerpoint/2010/main" val="248580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By discussing what constitutes each piece of equipment, we can make it clear to contractors where cost allocation needs to go, reducing the likelihood of expenditure miscoding.</a:t>
            </a:r>
          </a:p>
        </p:txBody>
      </p:sp>
      <p:sp>
        <p:nvSpPr>
          <p:cNvPr id="4" name="Slide Number Placeholder 3"/>
          <p:cNvSpPr>
            <a:spLocks noGrp="1"/>
          </p:cNvSpPr>
          <p:nvPr>
            <p:ph type="sldNum" sz="quarter" idx="5"/>
          </p:nvPr>
        </p:nvSpPr>
        <p:spPr/>
        <p:txBody>
          <a:bodyPr/>
          <a:lstStyle/>
          <a:p>
            <a:fld id="{2C841CB5-2407-4126-B098-0A551727F244}" type="slidenum">
              <a:rPr lang="en-GB" smtClean="0"/>
              <a:t>21</a:t>
            </a:fld>
            <a:endParaRPr lang="en-GB"/>
          </a:p>
        </p:txBody>
      </p:sp>
    </p:spTree>
    <p:extLst>
      <p:ext uri="{BB962C8B-B14F-4D97-AF65-F5344CB8AC3E}">
        <p14:creationId xmlns:p14="http://schemas.microsoft.com/office/powerpoint/2010/main" val="7969225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841CB5-2407-4126-B098-0A551727F244}" type="slidenum">
              <a:rPr lang="en-GB" smtClean="0"/>
              <a:t>24</a:t>
            </a:fld>
            <a:endParaRPr lang="en-GB"/>
          </a:p>
        </p:txBody>
      </p:sp>
    </p:spTree>
    <p:extLst>
      <p:ext uri="{BB962C8B-B14F-4D97-AF65-F5344CB8AC3E}">
        <p14:creationId xmlns:p14="http://schemas.microsoft.com/office/powerpoint/2010/main" val="1440907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has already taken place and we have sort external legal advice on the unforeseen outcome of the consultation</a:t>
            </a:r>
          </a:p>
          <a:p>
            <a:r>
              <a:rPr lang="en-GB"/>
              <a:t>MKC as a local authority are exempt under Section 26 of the Housing Act from most of the administrative burdens of variable service charges, such as the issue of annual certificates and consultations</a:t>
            </a:r>
          </a:p>
          <a:p>
            <a:r>
              <a:rPr lang="en-GB"/>
              <a:t>However, the view of the barrister is that MKC would be unable to achieve transparency and compliance with the regulatory standards unless we went some way to treating tenants like leaseholders</a:t>
            </a:r>
          </a:p>
        </p:txBody>
      </p:sp>
      <p:sp>
        <p:nvSpPr>
          <p:cNvPr id="4" name="Slide Number Placeholder 3"/>
          <p:cNvSpPr>
            <a:spLocks noGrp="1"/>
          </p:cNvSpPr>
          <p:nvPr>
            <p:ph type="sldNum" sz="quarter" idx="5"/>
          </p:nvPr>
        </p:nvSpPr>
        <p:spPr/>
        <p:txBody>
          <a:bodyPr/>
          <a:lstStyle/>
          <a:p>
            <a:fld id="{2C841CB5-2407-4126-B098-0A551727F244}" type="slidenum">
              <a:rPr lang="en-GB" smtClean="0"/>
              <a:t>3</a:t>
            </a:fld>
            <a:endParaRPr lang="en-GB"/>
          </a:p>
        </p:txBody>
      </p:sp>
    </p:spTree>
    <p:extLst>
      <p:ext uri="{BB962C8B-B14F-4D97-AF65-F5344CB8AC3E}">
        <p14:creationId xmlns:p14="http://schemas.microsoft.com/office/powerpoint/2010/main" val="3095379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841CB5-2407-4126-B098-0A551727F244}" type="slidenum">
              <a:rPr lang="en-GB" smtClean="0"/>
              <a:t>4</a:t>
            </a:fld>
            <a:endParaRPr lang="en-GB"/>
          </a:p>
        </p:txBody>
      </p:sp>
    </p:spTree>
    <p:extLst>
      <p:ext uri="{BB962C8B-B14F-4D97-AF65-F5344CB8AC3E}">
        <p14:creationId xmlns:p14="http://schemas.microsoft.com/office/powerpoint/2010/main" val="210288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841CB5-2407-4126-B098-0A551727F244}" type="slidenum">
              <a:rPr lang="en-GB" smtClean="0"/>
              <a:t>5</a:t>
            </a:fld>
            <a:endParaRPr lang="en-GB"/>
          </a:p>
        </p:txBody>
      </p:sp>
    </p:spTree>
    <p:extLst>
      <p:ext uri="{BB962C8B-B14F-4D97-AF65-F5344CB8AC3E}">
        <p14:creationId xmlns:p14="http://schemas.microsoft.com/office/powerpoint/2010/main" val="263580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There are 3 types of service charges.  FIXED, VARIABLE and Personal </a:t>
            </a:r>
            <a:r>
              <a:rPr lang="en-GB" err="1"/>
              <a:t>Eg</a:t>
            </a:r>
            <a:r>
              <a:rPr lang="en-GB"/>
              <a:t> care services</a:t>
            </a:r>
          </a:p>
          <a:p>
            <a:r>
              <a:rPr lang="en-GB"/>
              <a:t>MKC has always used fixed service charges on a similar basis to most local authorities</a:t>
            </a:r>
          </a:p>
          <a:p>
            <a:r>
              <a:rPr lang="en-GB"/>
              <a:t>Whereas housing associations who tend to be more financially astute generally operate variable service charges</a:t>
            </a:r>
          </a:p>
        </p:txBody>
      </p:sp>
      <p:sp>
        <p:nvSpPr>
          <p:cNvPr id="4" name="Slide Number Placeholder 3"/>
          <p:cNvSpPr>
            <a:spLocks noGrp="1"/>
          </p:cNvSpPr>
          <p:nvPr>
            <p:ph type="sldNum" sz="quarter" idx="5"/>
          </p:nvPr>
        </p:nvSpPr>
        <p:spPr/>
        <p:txBody>
          <a:bodyPr/>
          <a:lstStyle/>
          <a:p>
            <a:fld id="{2C841CB5-2407-4126-B098-0A551727F244}" type="slidenum">
              <a:rPr lang="en-GB" smtClean="0"/>
              <a:t>7</a:t>
            </a:fld>
            <a:endParaRPr lang="en-GB"/>
          </a:p>
        </p:txBody>
      </p:sp>
    </p:spTree>
    <p:extLst>
      <p:ext uri="{BB962C8B-B14F-4D97-AF65-F5344CB8AC3E}">
        <p14:creationId xmlns:p14="http://schemas.microsoft.com/office/powerpoint/2010/main" val="2055927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project will allow MKC to set up a schedule of service charges that are apportioned correctly and reflect services that are based on pre-agreed service standards.</a:t>
            </a:r>
          </a:p>
          <a:p>
            <a:r>
              <a:rPr lang="en-GB"/>
              <a:t>Changes in service standards may require contract variations, or even new procurement of services if existing contractors are unable to provide the level of service</a:t>
            </a:r>
          </a:p>
        </p:txBody>
      </p:sp>
      <p:sp>
        <p:nvSpPr>
          <p:cNvPr id="4" name="Slide Number Placeholder 3"/>
          <p:cNvSpPr>
            <a:spLocks noGrp="1"/>
          </p:cNvSpPr>
          <p:nvPr>
            <p:ph type="sldNum" sz="quarter" idx="5"/>
          </p:nvPr>
        </p:nvSpPr>
        <p:spPr/>
        <p:txBody>
          <a:bodyPr/>
          <a:lstStyle/>
          <a:p>
            <a:fld id="{2C841CB5-2407-4126-B098-0A551727F244}" type="slidenum">
              <a:rPr lang="en-GB" smtClean="0"/>
              <a:t>8</a:t>
            </a:fld>
            <a:endParaRPr lang="en-GB"/>
          </a:p>
        </p:txBody>
      </p:sp>
    </p:spTree>
    <p:extLst>
      <p:ext uri="{BB962C8B-B14F-4D97-AF65-F5344CB8AC3E}">
        <p14:creationId xmlns:p14="http://schemas.microsoft.com/office/powerpoint/2010/main" val="3698723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TA – we know exactly what is in our new tenancy agreement and the good thing is that almost everyone is covered by the new TA – This is great.</a:t>
            </a:r>
          </a:p>
          <a:p>
            <a:r>
              <a:rPr lang="en-GB"/>
              <a:t>Home ownership team have commenced work to obtain copies of LCHO and RTB leases to complete a review of covenants</a:t>
            </a:r>
          </a:p>
        </p:txBody>
      </p:sp>
      <p:sp>
        <p:nvSpPr>
          <p:cNvPr id="4" name="Slide Number Placeholder 3"/>
          <p:cNvSpPr>
            <a:spLocks noGrp="1"/>
          </p:cNvSpPr>
          <p:nvPr>
            <p:ph type="sldNum" sz="quarter" idx="5"/>
          </p:nvPr>
        </p:nvSpPr>
        <p:spPr/>
        <p:txBody>
          <a:bodyPr/>
          <a:lstStyle/>
          <a:p>
            <a:fld id="{2C841CB5-2407-4126-B098-0A551727F244}" type="slidenum">
              <a:rPr lang="en-GB" smtClean="0"/>
              <a:t>9</a:t>
            </a:fld>
            <a:endParaRPr lang="en-GB"/>
          </a:p>
        </p:txBody>
      </p:sp>
    </p:spTree>
    <p:extLst>
      <p:ext uri="{BB962C8B-B14F-4D97-AF65-F5344CB8AC3E}">
        <p14:creationId xmlns:p14="http://schemas.microsoft.com/office/powerpoint/2010/main" val="1563773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Evidence suggest that MKC didn’t commence rent restructuring until year 5</a:t>
            </a:r>
          </a:p>
          <a:p>
            <a:r>
              <a:rPr lang="en-GB" dirty="0"/>
              <a:t>As a result a significant number of MKC rents did not ever reach the formula rent for the property.</a:t>
            </a:r>
          </a:p>
        </p:txBody>
      </p:sp>
      <p:sp>
        <p:nvSpPr>
          <p:cNvPr id="4" name="Slide Number Placeholder 3"/>
          <p:cNvSpPr>
            <a:spLocks noGrp="1"/>
          </p:cNvSpPr>
          <p:nvPr>
            <p:ph type="sldNum" sz="quarter" idx="5"/>
          </p:nvPr>
        </p:nvSpPr>
        <p:spPr/>
        <p:txBody>
          <a:bodyPr/>
          <a:lstStyle/>
          <a:p>
            <a:fld id="{2C841CB5-2407-4126-B098-0A551727F244}" type="slidenum">
              <a:rPr lang="en-GB" smtClean="0"/>
              <a:t>10</a:t>
            </a:fld>
            <a:endParaRPr lang="en-GB"/>
          </a:p>
        </p:txBody>
      </p:sp>
    </p:spTree>
    <p:extLst>
      <p:ext uri="{BB962C8B-B14F-4D97-AF65-F5344CB8AC3E}">
        <p14:creationId xmlns:p14="http://schemas.microsoft.com/office/powerpoint/2010/main" val="389869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841CB5-2407-4126-B098-0A551727F244}" type="slidenum">
              <a:rPr lang="en-GB" smtClean="0"/>
              <a:t>11</a:t>
            </a:fld>
            <a:endParaRPr lang="en-GB"/>
          </a:p>
        </p:txBody>
      </p:sp>
    </p:spTree>
    <p:extLst>
      <p:ext uri="{BB962C8B-B14F-4D97-AF65-F5344CB8AC3E}">
        <p14:creationId xmlns:p14="http://schemas.microsoft.com/office/powerpoint/2010/main" val="1414588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01/02/2023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13216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01/02/2023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05408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01/02/2023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76486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01/02/2023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3074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4A320C-CAE6-4848-B24C-273622455045}" type="datetimeFigureOut">
              <a:rPr lang="en-GB" smtClean="0"/>
              <a:t>01/02/2023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56440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4A320C-CAE6-4848-B24C-273622455045}" type="datetimeFigureOut">
              <a:rPr lang="en-GB" smtClean="0"/>
              <a:t>01/02/2023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60203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4A320C-CAE6-4848-B24C-273622455045}" type="datetimeFigureOut">
              <a:rPr lang="en-GB" smtClean="0"/>
              <a:t>01/02/2023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850515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4A320C-CAE6-4848-B24C-273622455045}" type="datetimeFigureOut">
              <a:rPr lang="en-GB" smtClean="0"/>
              <a:t>01/02/2023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28528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A320C-CAE6-4848-B24C-273622455045}" type="datetimeFigureOut">
              <a:rPr lang="en-GB" smtClean="0"/>
              <a:t>01/02/2023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42620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4A320C-CAE6-4848-B24C-273622455045}" type="datetimeFigureOut">
              <a:rPr lang="en-GB" smtClean="0"/>
              <a:t>01/02/2023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46173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4A320C-CAE6-4848-B24C-273622455045}" type="datetimeFigureOut">
              <a:rPr lang="en-GB" smtClean="0"/>
              <a:t>01/02/2023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27564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F4A320C-CAE6-4848-B24C-273622455045}" type="datetimeFigureOut">
              <a:rPr lang="en-GB" smtClean="0"/>
              <a:t>01/02/2023</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A4EB346-664C-4891-A06E-673D00E949FA}" type="slidenum">
              <a:rPr lang="en-GB" smtClean="0"/>
              <a:t>‹#›</a:t>
            </a:fld>
            <a:endParaRPr lang="en-GB"/>
          </a:p>
        </p:txBody>
      </p:sp>
    </p:spTree>
    <p:extLst>
      <p:ext uri="{BB962C8B-B14F-4D97-AF65-F5344CB8AC3E}">
        <p14:creationId xmlns:p14="http://schemas.microsoft.com/office/powerpoint/2010/main" val="163092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2.jfi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8.jf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extBox 2"/>
          <p:cNvSpPr txBox="1"/>
          <p:nvPr/>
        </p:nvSpPr>
        <p:spPr>
          <a:xfrm>
            <a:off x="628650" y="2998513"/>
            <a:ext cx="2986391" cy="166238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800" b="1" kern="1200">
                <a:solidFill>
                  <a:schemeClr val="tx1"/>
                </a:solidFill>
                <a:latin typeface="+mj-lt"/>
                <a:ea typeface="+mj-ea"/>
                <a:cs typeface="+mj-cs"/>
              </a:rPr>
              <a:t>Rents and Service Charge Review Project 2022</a:t>
            </a:r>
          </a:p>
        </p:txBody>
      </p:sp>
      <p:sp>
        <p:nvSpPr>
          <p:cNvPr id="30" name="Arc 29">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6538384" y="2504456"/>
            <a:ext cx="2240924" cy="2240924"/>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5" name="Picture 4" descr="A picture containing text&#10;&#10;Description automatically generated">
            <a:extLst>
              <a:ext uri="{FF2B5EF4-FFF2-40B4-BE49-F238E27FC236}">
                <a16:creationId xmlns:a16="http://schemas.microsoft.com/office/drawing/2014/main" id="{A4961FE9-AD7A-4C0F-88B8-88A35695C6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935" y="618164"/>
            <a:ext cx="8154129" cy="2038532"/>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23" name="TextBox 22"/>
          <p:cNvSpPr txBox="1"/>
          <p:nvPr/>
        </p:nvSpPr>
        <p:spPr>
          <a:xfrm>
            <a:off x="3728126" y="2998514"/>
            <a:ext cx="4787224" cy="166238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a:t>Andrew Hodgson</a:t>
            </a:r>
          </a:p>
          <a:p>
            <a:pPr indent="-228600">
              <a:lnSpc>
                <a:spcPct val="90000"/>
              </a:lnSpc>
              <a:spcAft>
                <a:spcPts val="600"/>
              </a:spcAft>
              <a:buFont typeface="Arial" panose="020B0604020202020204" pitchFamily="34" charset="0"/>
              <a:buChar char="•"/>
            </a:pPr>
            <a:r>
              <a:rPr lang="en-US"/>
              <a:t>Housing, rents &amp; service charge consultant</a:t>
            </a:r>
          </a:p>
        </p:txBody>
      </p:sp>
    </p:spTree>
    <p:extLst>
      <p:ext uri="{BB962C8B-B14F-4D97-AF65-F5344CB8AC3E}">
        <p14:creationId xmlns:p14="http://schemas.microsoft.com/office/powerpoint/2010/main" val="2248560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429000"/>
            <a:ext cx="5293730" cy="1473199"/>
          </a:xfrm>
          <a:prstGeom prst="rect">
            <a:avLst/>
          </a:prstGeom>
          <a:solidFill>
            <a:srgbClr val="4B6E43">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FCC17B3-DD5C-40C6-A3D8-D48569685B48}"/>
              </a:ext>
            </a:extLst>
          </p:cNvPr>
          <p:cNvSpPr>
            <a:spLocks noGrp="1"/>
          </p:cNvSpPr>
          <p:nvPr>
            <p:ph type="title"/>
          </p:nvPr>
        </p:nvSpPr>
        <p:spPr>
          <a:xfrm>
            <a:off x="393192" y="3575304"/>
            <a:ext cx="4945641" cy="1218907"/>
          </a:xfrm>
        </p:spPr>
        <p:txBody>
          <a:bodyPr vert="horz" lIns="91440" tIns="45720" rIns="91440" bIns="45720" rtlCol="0" anchor="ctr">
            <a:normAutofit/>
          </a:bodyPr>
          <a:lstStyle/>
          <a:p>
            <a:pPr algn="l">
              <a:lnSpc>
                <a:spcPct val="90000"/>
              </a:lnSpc>
            </a:pPr>
            <a:r>
              <a:rPr lang="en-US">
                <a:solidFill>
                  <a:srgbClr val="FFFFFF"/>
                </a:solidFill>
              </a:rPr>
              <a:t>Rent Restructuring</a:t>
            </a:r>
          </a:p>
        </p:txBody>
      </p:sp>
      <p:pic>
        <p:nvPicPr>
          <p:cNvPr id="6" name="Content Placeholder 5" descr="Diagram, arrow&#10;&#10;Description automatically generated">
            <a:extLst>
              <a:ext uri="{FF2B5EF4-FFF2-40B4-BE49-F238E27FC236}">
                <a16:creationId xmlns:a16="http://schemas.microsoft.com/office/drawing/2014/main" id="{41789C2E-8528-4F88-ADA4-F8B671B53423}"/>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10467" r="-1" b="11843"/>
          <a:stretch/>
        </p:blipFill>
        <p:spPr>
          <a:xfrm>
            <a:off x="245660" y="241299"/>
            <a:ext cx="5293729" cy="3080544"/>
          </a:xfrm>
          <a:prstGeom prst="rect">
            <a:avLst/>
          </a:prstGeom>
        </p:spPr>
      </p:pic>
      <p:sp>
        <p:nvSpPr>
          <p:cNvPr id="39" name="Rectangle 3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241299"/>
            <a:ext cx="3251710" cy="46609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451D716-ED13-4C80-937B-9DF7E564E3A6}"/>
              </a:ext>
            </a:extLst>
          </p:cNvPr>
          <p:cNvSpPr>
            <a:spLocks noGrp="1"/>
          </p:cNvSpPr>
          <p:nvPr>
            <p:ph sz="half" idx="1"/>
          </p:nvPr>
        </p:nvSpPr>
        <p:spPr>
          <a:xfrm>
            <a:off x="6021989" y="411510"/>
            <a:ext cx="2568554" cy="4382701"/>
          </a:xfrm>
        </p:spPr>
        <p:txBody>
          <a:bodyPr vert="horz" lIns="91440" tIns="45720" rIns="91440" bIns="45720" rtlCol="0" anchor="ctr">
            <a:normAutofit/>
          </a:bodyPr>
          <a:lstStyle/>
          <a:p>
            <a:pPr indent="-228600">
              <a:lnSpc>
                <a:spcPct val="90000"/>
              </a:lnSpc>
            </a:pPr>
            <a:r>
              <a:rPr lang="en-US" sz="1600" dirty="0">
                <a:solidFill>
                  <a:srgbClr val="FFFFFF"/>
                </a:solidFill>
              </a:rPr>
              <a:t>2000 - Introduction of 10 years of rent restructuring</a:t>
            </a:r>
          </a:p>
          <a:p>
            <a:pPr indent="-228600">
              <a:lnSpc>
                <a:spcPct val="90000"/>
              </a:lnSpc>
            </a:pPr>
            <a:r>
              <a:rPr lang="en-US" sz="1600" dirty="0">
                <a:solidFill>
                  <a:srgbClr val="FFFFFF"/>
                </a:solidFill>
              </a:rPr>
              <a:t>Formula rents introduced</a:t>
            </a:r>
          </a:p>
          <a:p>
            <a:pPr indent="-228600">
              <a:lnSpc>
                <a:spcPct val="90000"/>
              </a:lnSpc>
            </a:pPr>
            <a:r>
              <a:rPr lang="en-US" sz="1600" dirty="0">
                <a:solidFill>
                  <a:srgbClr val="FFFFFF"/>
                </a:solidFill>
              </a:rPr>
              <a:t>Rents were for use and occupation of your home only</a:t>
            </a:r>
          </a:p>
          <a:p>
            <a:pPr indent="-228600">
              <a:lnSpc>
                <a:spcPct val="90000"/>
              </a:lnSpc>
            </a:pPr>
            <a:r>
              <a:rPr lang="en-US" sz="1600" dirty="0">
                <a:solidFill>
                  <a:srgbClr val="FFFFFF"/>
                </a:solidFill>
              </a:rPr>
              <a:t>Decent Homes standard + management + repairs </a:t>
            </a:r>
            <a:r>
              <a:rPr lang="en-US" sz="1600" dirty="0" err="1">
                <a:solidFill>
                  <a:srgbClr val="FFFFFF"/>
                </a:solidFill>
              </a:rPr>
              <a:t>eg</a:t>
            </a:r>
            <a:r>
              <a:rPr lang="en-US" sz="1600" dirty="0">
                <a:solidFill>
                  <a:srgbClr val="FFFFFF"/>
                </a:solidFill>
              </a:rPr>
              <a:t> heating systems</a:t>
            </a:r>
          </a:p>
          <a:p>
            <a:pPr indent="-228600">
              <a:lnSpc>
                <a:spcPct val="90000"/>
              </a:lnSpc>
            </a:pPr>
            <a:r>
              <a:rPr lang="en-US" sz="1600" dirty="0" err="1">
                <a:solidFill>
                  <a:srgbClr val="FFFFFF"/>
                </a:solidFill>
              </a:rPr>
              <a:t>Unpooling</a:t>
            </a:r>
            <a:r>
              <a:rPr lang="en-US" sz="1600" dirty="0">
                <a:solidFill>
                  <a:srgbClr val="FFFFFF"/>
                </a:solidFill>
              </a:rPr>
              <a:t> of service charges required</a:t>
            </a:r>
          </a:p>
          <a:p>
            <a:pPr indent="-228600">
              <a:lnSpc>
                <a:spcPct val="90000"/>
              </a:lnSpc>
            </a:pPr>
            <a:r>
              <a:rPr lang="en-US" sz="1600" dirty="0">
                <a:solidFill>
                  <a:srgbClr val="FFFFFF"/>
                </a:solidFill>
              </a:rPr>
              <a:t>MKCC started restructuring late and has not </a:t>
            </a:r>
            <a:r>
              <a:rPr lang="en-US" sz="1600" dirty="0" err="1">
                <a:solidFill>
                  <a:srgbClr val="FFFFFF"/>
                </a:solidFill>
              </a:rPr>
              <a:t>unpooled</a:t>
            </a:r>
            <a:r>
              <a:rPr lang="en-US" sz="1600" dirty="0">
                <a:solidFill>
                  <a:srgbClr val="FFFFFF"/>
                </a:solidFill>
              </a:rPr>
              <a:t> service charges</a:t>
            </a:r>
          </a:p>
        </p:txBody>
      </p:sp>
    </p:spTree>
    <p:extLst>
      <p:ext uri="{BB962C8B-B14F-4D97-AF65-F5344CB8AC3E}">
        <p14:creationId xmlns:p14="http://schemas.microsoft.com/office/powerpoint/2010/main" val="2643208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429000"/>
            <a:ext cx="5293730" cy="1473199"/>
          </a:xfrm>
          <a:prstGeom prst="rect">
            <a:avLst/>
          </a:prstGeom>
          <a:solidFill>
            <a:srgbClr val="343867">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1F3BCA7-A011-4939-9C29-3AF85A68DE58}"/>
              </a:ext>
            </a:extLst>
          </p:cNvPr>
          <p:cNvSpPr>
            <a:spLocks noGrp="1"/>
          </p:cNvSpPr>
          <p:nvPr>
            <p:ph type="title"/>
          </p:nvPr>
        </p:nvSpPr>
        <p:spPr>
          <a:xfrm>
            <a:off x="393192" y="3575304"/>
            <a:ext cx="4945641" cy="1218907"/>
          </a:xfrm>
        </p:spPr>
        <p:txBody>
          <a:bodyPr vert="horz" lIns="91440" tIns="45720" rIns="91440" bIns="45720" rtlCol="0" anchor="ctr">
            <a:normAutofit/>
          </a:bodyPr>
          <a:lstStyle/>
          <a:p>
            <a:pPr>
              <a:lnSpc>
                <a:spcPct val="90000"/>
              </a:lnSpc>
            </a:pPr>
            <a:r>
              <a:rPr lang="en-US" dirty="0" err="1">
                <a:solidFill>
                  <a:srgbClr val="FFFFFF"/>
                </a:solidFill>
              </a:rPr>
              <a:t>Unpooling</a:t>
            </a:r>
            <a:endParaRPr lang="en-US" dirty="0">
              <a:solidFill>
                <a:srgbClr val="FFFFFF"/>
              </a:solidFill>
            </a:endParaRPr>
          </a:p>
        </p:txBody>
      </p:sp>
      <p:pic>
        <p:nvPicPr>
          <p:cNvPr id="6" name="Content Placeholder 5" descr="A picture containing glass, container, fishbowl, blue&#10;&#10;Description automatically generated">
            <a:extLst>
              <a:ext uri="{FF2B5EF4-FFF2-40B4-BE49-F238E27FC236}">
                <a16:creationId xmlns:a16="http://schemas.microsoft.com/office/drawing/2014/main" id="{053D4553-C959-4F29-BF48-9E33C5C5EE4E}"/>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Lst>
          </a:blip>
          <a:srcRect l="50" r="1" b="1"/>
          <a:stretch/>
        </p:blipFill>
        <p:spPr>
          <a:xfrm>
            <a:off x="245660" y="241299"/>
            <a:ext cx="5293729" cy="3080544"/>
          </a:xfrm>
          <a:prstGeom prst="rect">
            <a:avLst/>
          </a:prstGeom>
        </p:spPr>
      </p:pic>
      <p:sp>
        <p:nvSpPr>
          <p:cNvPr id="13" name="Rectangle 1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241299"/>
            <a:ext cx="3251710" cy="46609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2AF1200F-9E38-45A2-B585-594E75B138AA}"/>
              </a:ext>
            </a:extLst>
          </p:cNvPr>
          <p:cNvSpPr>
            <a:spLocks noGrp="1"/>
          </p:cNvSpPr>
          <p:nvPr>
            <p:ph sz="half" idx="2"/>
          </p:nvPr>
        </p:nvSpPr>
        <p:spPr>
          <a:xfrm>
            <a:off x="6021989" y="688293"/>
            <a:ext cx="2568554" cy="3639272"/>
          </a:xfrm>
        </p:spPr>
        <p:txBody>
          <a:bodyPr vert="horz" lIns="91440" tIns="45720" rIns="91440" bIns="45720" rtlCol="0" anchor="ctr">
            <a:normAutofit/>
          </a:bodyPr>
          <a:lstStyle/>
          <a:p>
            <a:pPr marL="114300" indent="0">
              <a:lnSpc>
                <a:spcPct val="90000"/>
              </a:lnSpc>
              <a:buNone/>
            </a:pPr>
            <a:r>
              <a:rPr lang="en-US" sz="2400" dirty="0">
                <a:solidFill>
                  <a:srgbClr val="FFFFFF"/>
                </a:solidFill>
              </a:rPr>
              <a:t>The process of identifying services and costs which are currently met from rents and creating service charges in addition to the rent component</a:t>
            </a:r>
          </a:p>
        </p:txBody>
      </p:sp>
    </p:spTree>
    <p:extLst>
      <p:ext uri="{BB962C8B-B14F-4D97-AF65-F5344CB8AC3E}">
        <p14:creationId xmlns:p14="http://schemas.microsoft.com/office/powerpoint/2010/main" val="4005669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4801A-1609-421F-BF7B-0D5A6A56508F}"/>
              </a:ext>
            </a:extLst>
          </p:cNvPr>
          <p:cNvSpPr>
            <a:spLocks noGrp="1"/>
          </p:cNvSpPr>
          <p:nvPr>
            <p:ph type="title"/>
          </p:nvPr>
        </p:nvSpPr>
        <p:spPr>
          <a:xfrm>
            <a:off x="486696" y="471949"/>
            <a:ext cx="3708114" cy="731649"/>
          </a:xfrm>
        </p:spPr>
        <p:txBody>
          <a:bodyPr vert="horz" lIns="91440" tIns="45720" rIns="91440" bIns="45720" rtlCol="0" anchor="ctr">
            <a:normAutofit/>
          </a:bodyPr>
          <a:lstStyle/>
          <a:p>
            <a:pPr algn="l">
              <a:lnSpc>
                <a:spcPct val="90000"/>
              </a:lnSpc>
            </a:pPr>
            <a:r>
              <a:rPr lang="en-US" kern="1200">
                <a:solidFill>
                  <a:schemeClr val="tx1"/>
                </a:solidFill>
                <a:latin typeface="+mj-lt"/>
                <a:ea typeface="+mj-ea"/>
                <a:cs typeface="+mj-cs"/>
              </a:rPr>
              <a:t>Apportionment</a:t>
            </a:r>
          </a:p>
        </p:txBody>
      </p:sp>
      <p:sp>
        <p:nvSpPr>
          <p:cNvPr id="3" name="Content Placeholder 2">
            <a:extLst>
              <a:ext uri="{FF2B5EF4-FFF2-40B4-BE49-F238E27FC236}">
                <a16:creationId xmlns:a16="http://schemas.microsoft.com/office/drawing/2014/main" id="{8B6ADBAD-0024-457B-8EBA-785AA1988464}"/>
              </a:ext>
            </a:extLst>
          </p:cNvPr>
          <p:cNvSpPr>
            <a:spLocks noGrp="1"/>
          </p:cNvSpPr>
          <p:nvPr>
            <p:ph sz="half" idx="1"/>
          </p:nvPr>
        </p:nvSpPr>
        <p:spPr>
          <a:xfrm>
            <a:off x="478832" y="1402333"/>
            <a:ext cx="3708113" cy="2839064"/>
          </a:xfrm>
        </p:spPr>
        <p:txBody>
          <a:bodyPr vert="horz" lIns="91440" tIns="45720" rIns="91440" bIns="45720" rtlCol="0">
            <a:normAutofit lnSpcReduction="10000"/>
          </a:bodyPr>
          <a:lstStyle/>
          <a:p>
            <a:pPr indent="-228600">
              <a:lnSpc>
                <a:spcPct val="90000"/>
              </a:lnSpc>
            </a:pPr>
            <a:r>
              <a:rPr lang="en-US"/>
              <a:t>How are costs recharged?</a:t>
            </a:r>
          </a:p>
          <a:p>
            <a:pPr indent="-228600">
              <a:lnSpc>
                <a:spcPct val="90000"/>
              </a:lnSpc>
            </a:pPr>
            <a:r>
              <a:rPr lang="en-US"/>
              <a:t>Based on lease covenants and tenancy agreements</a:t>
            </a:r>
          </a:p>
          <a:p>
            <a:pPr indent="-228600">
              <a:lnSpc>
                <a:spcPct val="90000"/>
              </a:lnSpc>
            </a:pPr>
            <a:r>
              <a:rPr lang="en-US"/>
              <a:t>Agreed by tenants</a:t>
            </a:r>
          </a:p>
          <a:p>
            <a:pPr indent="-228600">
              <a:lnSpc>
                <a:spcPct val="90000"/>
              </a:lnSpc>
            </a:pPr>
            <a:r>
              <a:rPr lang="en-US"/>
              <a:t>Not recharged at all</a:t>
            </a:r>
          </a:p>
        </p:txBody>
      </p:sp>
      <p:sp>
        <p:nvSpPr>
          <p:cNvPr id="11" name="Rectangle 10">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51435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418338"/>
            <a:ext cx="3847653" cy="430439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Chart, pie chart&#10;&#10;Description automatically generated">
            <a:extLst>
              <a:ext uri="{FF2B5EF4-FFF2-40B4-BE49-F238E27FC236}">
                <a16:creationId xmlns:a16="http://schemas.microsoft.com/office/drawing/2014/main" id="{7E33E0E8-B2F8-4EA9-BC90-331BE14E2E9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78531" y="899667"/>
            <a:ext cx="3356649" cy="3341730"/>
          </a:xfrm>
          <a:prstGeom prst="rect">
            <a:avLst/>
          </a:prstGeom>
          <a:effectLst/>
        </p:spPr>
      </p:pic>
    </p:spTree>
    <p:extLst>
      <p:ext uri="{BB962C8B-B14F-4D97-AF65-F5344CB8AC3E}">
        <p14:creationId xmlns:p14="http://schemas.microsoft.com/office/powerpoint/2010/main" val="3466121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6BC68B-EAD8-4D79-9A10-BEBB1BE667C7}"/>
              </a:ext>
            </a:extLst>
          </p:cNvPr>
          <p:cNvSpPr>
            <a:spLocks noGrp="1"/>
          </p:cNvSpPr>
          <p:nvPr>
            <p:ph type="title"/>
          </p:nvPr>
        </p:nvSpPr>
        <p:spPr>
          <a:xfrm>
            <a:off x="852297" y="376515"/>
            <a:ext cx="3992787" cy="740137"/>
          </a:xfrm>
        </p:spPr>
        <p:txBody>
          <a:bodyPr vert="horz" lIns="91440" tIns="45720" rIns="91440" bIns="45720" rtlCol="0" anchor="b">
            <a:normAutofit/>
          </a:bodyPr>
          <a:lstStyle/>
          <a:p>
            <a:pPr algn="l">
              <a:lnSpc>
                <a:spcPct val="90000"/>
              </a:lnSpc>
            </a:pPr>
            <a:r>
              <a:rPr lang="en-US" sz="3000" u="sng" kern="1200" dirty="0">
                <a:solidFill>
                  <a:schemeClr val="tx1"/>
                </a:solidFill>
                <a:latin typeface="+mj-lt"/>
                <a:ea typeface="+mj-ea"/>
                <a:cs typeface="+mj-cs"/>
              </a:rPr>
              <a:t>Current service charges</a:t>
            </a:r>
          </a:p>
        </p:txBody>
      </p:sp>
      <p:sp>
        <p:nvSpPr>
          <p:cNvPr id="4" name="Content Placeholder 3">
            <a:extLst>
              <a:ext uri="{FF2B5EF4-FFF2-40B4-BE49-F238E27FC236}">
                <a16:creationId xmlns:a16="http://schemas.microsoft.com/office/drawing/2014/main" id="{2F798C01-0308-4DA9-B64C-5B4DFE69A4DF}"/>
              </a:ext>
            </a:extLst>
          </p:cNvPr>
          <p:cNvSpPr>
            <a:spLocks noGrp="1"/>
          </p:cNvSpPr>
          <p:nvPr>
            <p:ph sz="half" idx="2"/>
          </p:nvPr>
        </p:nvSpPr>
        <p:spPr>
          <a:xfrm>
            <a:off x="572237" y="1246085"/>
            <a:ext cx="3986392" cy="3520900"/>
          </a:xfrm>
        </p:spPr>
        <p:txBody>
          <a:bodyPr vert="horz" lIns="91440" tIns="45720" rIns="91440" bIns="45720" rtlCol="0" anchor="t">
            <a:noAutofit/>
          </a:bodyPr>
          <a:lstStyle/>
          <a:p>
            <a:pPr indent="-228600">
              <a:lnSpc>
                <a:spcPct val="90000"/>
              </a:lnSpc>
            </a:pPr>
            <a:r>
              <a:rPr lang="en-US" sz="2400" dirty="0"/>
              <a:t>Caretaking</a:t>
            </a:r>
          </a:p>
          <a:p>
            <a:pPr indent="-228600">
              <a:lnSpc>
                <a:spcPct val="90000"/>
              </a:lnSpc>
            </a:pPr>
            <a:r>
              <a:rPr lang="en-US" sz="2400" dirty="0"/>
              <a:t>Cleaning</a:t>
            </a:r>
          </a:p>
          <a:p>
            <a:pPr indent="-228600">
              <a:lnSpc>
                <a:spcPct val="90000"/>
              </a:lnSpc>
            </a:pPr>
            <a:r>
              <a:rPr lang="en-US" sz="2400" dirty="0"/>
              <a:t>Utilities</a:t>
            </a:r>
          </a:p>
          <a:p>
            <a:pPr indent="-228600">
              <a:lnSpc>
                <a:spcPct val="90000"/>
              </a:lnSpc>
            </a:pPr>
            <a:r>
              <a:rPr lang="en-US" sz="2400" dirty="0"/>
              <a:t>Heating Charges</a:t>
            </a:r>
          </a:p>
          <a:p>
            <a:pPr indent="-228600">
              <a:lnSpc>
                <a:spcPct val="90000"/>
              </a:lnSpc>
            </a:pPr>
            <a:r>
              <a:rPr lang="en-US" sz="2400" dirty="0"/>
              <a:t>Alarm charges</a:t>
            </a:r>
          </a:p>
          <a:p>
            <a:pPr indent="-228600">
              <a:lnSpc>
                <a:spcPct val="90000"/>
              </a:lnSpc>
            </a:pPr>
            <a:r>
              <a:rPr lang="en-US" sz="2400" dirty="0"/>
              <a:t>Warden charges</a:t>
            </a:r>
          </a:p>
          <a:p>
            <a:pPr indent="-228600">
              <a:lnSpc>
                <a:spcPct val="90000"/>
              </a:lnSpc>
            </a:pPr>
            <a:r>
              <a:rPr lang="en-US" sz="2400" dirty="0"/>
              <a:t>Digital TV aerials</a:t>
            </a:r>
          </a:p>
          <a:p>
            <a:pPr indent="-228600">
              <a:lnSpc>
                <a:spcPct val="90000"/>
              </a:lnSpc>
            </a:pPr>
            <a:r>
              <a:rPr lang="en-US" sz="2400" dirty="0"/>
              <a:t>Leasehold Charges</a:t>
            </a:r>
          </a:p>
        </p:txBody>
      </p:sp>
      <p:sp>
        <p:nvSpPr>
          <p:cNvPr id="13" name="Rectangle 1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3"/>
            <a:ext cx="3069391" cy="5143499"/>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1"/>
            <a:ext cx="3069391" cy="4800276"/>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16"/>
            <a:ext cx="3051501" cy="4800291"/>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7"/>
            <a:ext cx="2708601" cy="51434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icture containing indoor, kitchenware, bin, pan&#10;&#10;Description automatically generated">
            <a:extLst>
              <a:ext uri="{FF2B5EF4-FFF2-40B4-BE49-F238E27FC236}">
                <a16:creationId xmlns:a16="http://schemas.microsoft.com/office/drawing/2014/main" id="{C7475628-61D4-4CDD-BDB6-B0A414B28DC3}"/>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306975" y="1019761"/>
            <a:ext cx="3127897" cy="3127897"/>
          </a:xfrm>
          <a:prstGeom prst="rect">
            <a:avLst/>
          </a:prstGeom>
        </p:spPr>
      </p:pic>
    </p:spTree>
    <p:extLst>
      <p:ext uri="{BB962C8B-B14F-4D97-AF65-F5344CB8AC3E}">
        <p14:creationId xmlns:p14="http://schemas.microsoft.com/office/powerpoint/2010/main" val="2226140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D30126-6314-4A93-B27E-5C66CF7819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6888" y="241299"/>
            <a:ext cx="5292501" cy="3077139"/>
          </a:xfrm>
          <a:prstGeom prst="rect">
            <a:avLst/>
          </a:prstGeom>
          <a:solidFill>
            <a:srgbClr val="7F7F7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Diagram, engineering drawing&#10;&#10;Description automatically generated">
            <a:extLst>
              <a:ext uri="{FF2B5EF4-FFF2-40B4-BE49-F238E27FC236}">
                <a16:creationId xmlns:a16="http://schemas.microsoft.com/office/drawing/2014/main" id="{6C0C93DB-F175-4668-810E-1C9494B53057}"/>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8553" y="412285"/>
            <a:ext cx="4867942" cy="2735165"/>
          </a:xfrm>
          <a:prstGeom prst="rect">
            <a:avLst/>
          </a:prstGeom>
        </p:spPr>
      </p:pic>
      <p:sp>
        <p:nvSpPr>
          <p:cNvPr id="13" name="Rectangle 1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428168"/>
            <a:ext cx="5293730" cy="1473199"/>
          </a:xfrm>
          <a:prstGeom prst="rect">
            <a:avLst/>
          </a:prstGeom>
          <a:solidFill>
            <a:srgbClr val="AC4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A77BE7-862A-46A5-AC58-CD883114C7DF}"/>
              </a:ext>
            </a:extLst>
          </p:cNvPr>
          <p:cNvSpPr>
            <a:spLocks noGrp="1"/>
          </p:cNvSpPr>
          <p:nvPr>
            <p:ph type="title"/>
          </p:nvPr>
        </p:nvSpPr>
        <p:spPr>
          <a:xfrm>
            <a:off x="393192" y="3574472"/>
            <a:ext cx="4945641" cy="1218907"/>
          </a:xfrm>
        </p:spPr>
        <p:txBody>
          <a:bodyPr vert="horz" lIns="91440" tIns="45720" rIns="91440" bIns="45720" rtlCol="0" anchor="ctr">
            <a:normAutofit/>
          </a:bodyPr>
          <a:lstStyle/>
          <a:p>
            <a:pPr algn="l">
              <a:lnSpc>
                <a:spcPct val="90000"/>
              </a:lnSpc>
            </a:pPr>
            <a:r>
              <a:rPr lang="en-US" kern="1200">
                <a:solidFill>
                  <a:srgbClr val="FFFFFF"/>
                </a:solidFill>
                <a:latin typeface="+mj-lt"/>
                <a:ea typeface="+mj-ea"/>
                <a:cs typeface="+mj-cs"/>
              </a:rPr>
              <a:t>Sinking Funds</a:t>
            </a:r>
          </a:p>
        </p:txBody>
      </p:sp>
      <p:sp>
        <p:nvSpPr>
          <p:cNvPr id="15" name="Rectangle 1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241299"/>
            <a:ext cx="3251710" cy="46609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8C5B0178-34E8-4016-8F3E-61184359BC19}"/>
              </a:ext>
            </a:extLst>
          </p:cNvPr>
          <p:cNvSpPr>
            <a:spLocks noGrp="1"/>
          </p:cNvSpPr>
          <p:nvPr>
            <p:ph sz="half" idx="2"/>
          </p:nvPr>
        </p:nvSpPr>
        <p:spPr>
          <a:xfrm>
            <a:off x="6021989" y="339502"/>
            <a:ext cx="2568554" cy="4453877"/>
          </a:xfrm>
        </p:spPr>
        <p:txBody>
          <a:bodyPr vert="horz" lIns="91440" tIns="45720" rIns="91440" bIns="45720" rtlCol="0" anchor="ctr">
            <a:normAutofit/>
          </a:bodyPr>
          <a:lstStyle/>
          <a:p>
            <a:pPr indent="-228600">
              <a:lnSpc>
                <a:spcPct val="90000"/>
              </a:lnSpc>
            </a:pPr>
            <a:r>
              <a:rPr lang="en-US" sz="1200">
                <a:solidFill>
                  <a:srgbClr val="FFFFFF"/>
                </a:solidFill>
              </a:rPr>
              <a:t>Roof &amp; Rainwater goods</a:t>
            </a:r>
          </a:p>
          <a:p>
            <a:pPr indent="-228600">
              <a:lnSpc>
                <a:spcPct val="90000"/>
              </a:lnSpc>
            </a:pPr>
            <a:r>
              <a:rPr lang="en-US" sz="1200">
                <a:solidFill>
                  <a:srgbClr val="FFFFFF"/>
                </a:solidFill>
              </a:rPr>
              <a:t>Windows &amp; Doors</a:t>
            </a:r>
          </a:p>
          <a:p>
            <a:pPr indent="-228600">
              <a:lnSpc>
                <a:spcPct val="90000"/>
              </a:lnSpc>
            </a:pPr>
            <a:r>
              <a:rPr lang="en-US" sz="1200">
                <a:solidFill>
                  <a:srgbClr val="FFFFFF"/>
                </a:solidFill>
              </a:rPr>
              <a:t>Door entry and PAC systems</a:t>
            </a:r>
          </a:p>
          <a:p>
            <a:pPr indent="-228600">
              <a:lnSpc>
                <a:spcPct val="90000"/>
              </a:lnSpc>
            </a:pPr>
            <a:r>
              <a:rPr lang="en-US" sz="1200">
                <a:solidFill>
                  <a:srgbClr val="FFFFFF"/>
                </a:solidFill>
              </a:rPr>
              <a:t>Fire alarm systems</a:t>
            </a:r>
          </a:p>
          <a:p>
            <a:pPr indent="-228600">
              <a:lnSpc>
                <a:spcPct val="90000"/>
              </a:lnSpc>
            </a:pPr>
            <a:r>
              <a:rPr lang="en-US" sz="1200">
                <a:solidFill>
                  <a:srgbClr val="FFFFFF"/>
                </a:solidFill>
              </a:rPr>
              <a:t>Emergency lighting</a:t>
            </a:r>
          </a:p>
          <a:p>
            <a:pPr indent="-228600">
              <a:lnSpc>
                <a:spcPct val="90000"/>
              </a:lnSpc>
            </a:pPr>
            <a:r>
              <a:rPr lang="en-US" sz="1200">
                <a:solidFill>
                  <a:srgbClr val="FFFFFF"/>
                </a:solidFill>
              </a:rPr>
              <a:t>External decorations</a:t>
            </a:r>
          </a:p>
          <a:p>
            <a:pPr indent="-228600">
              <a:lnSpc>
                <a:spcPct val="90000"/>
              </a:lnSpc>
            </a:pPr>
            <a:r>
              <a:rPr lang="en-US" sz="1200">
                <a:solidFill>
                  <a:srgbClr val="FFFFFF"/>
                </a:solidFill>
              </a:rPr>
              <a:t>Internal decorations</a:t>
            </a:r>
          </a:p>
          <a:p>
            <a:pPr indent="-228600">
              <a:lnSpc>
                <a:spcPct val="90000"/>
              </a:lnSpc>
            </a:pPr>
            <a:r>
              <a:rPr lang="en-US" sz="1200">
                <a:solidFill>
                  <a:srgbClr val="FFFFFF"/>
                </a:solidFill>
              </a:rPr>
              <a:t>Furnishings in common areas</a:t>
            </a:r>
          </a:p>
          <a:p>
            <a:pPr indent="-228600">
              <a:lnSpc>
                <a:spcPct val="90000"/>
              </a:lnSpc>
            </a:pPr>
            <a:r>
              <a:rPr lang="en-US" sz="1200">
                <a:solidFill>
                  <a:srgbClr val="FFFFFF"/>
                </a:solidFill>
              </a:rPr>
              <a:t>Lifts and access equipment</a:t>
            </a:r>
          </a:p>
          <a:p>
            <a:pPr indent="-228600">
              <a:lnSpc>
                <a:spcPct val="90000"/>
              </a:lnSpc>
            </a:pPr>
            <a:r>
              <a:rPr lang="en-US" sz="1200">
                <a:solidFill>
                  <a:srgbClr val="FFFFFF"/>
                </a:solidFill>
              </a:rPr>
              <a:t>Barriers, gates and boundaries</a:t>
            </a:r>
          </a:p>
          <a:p>
            <a:pPr indent="-228600">
              <a:lnSpc>
                <a:spcPct val="90000"/>
              </a:lnSpc>
            </a:pPr>
            <a:r>
              <a:rPr lang="en-US" sz="1200">
                <a:solidFill>
                  <a:srgbClr val="FFFFFF"/>
                </a:solidFill>
              </a:rPr>
              <a:t>External furniture</a:t>
            </a:r>
          </a:p>
          <a:p>
            <a:pPr indent="-228600">
              <a:lnSpc>
                <a:spcPct val="90000"/>
              </a:lnSpc>
            </a:pPr>
            <a:r>
              <a:rPr lang="en-US" sz="1200">
                <a:solidFill>
                  <a:srgbClr val="FFFFFF"/>
                </a:solidFill>
              </a:rPr>
              <a:t>Street Lighting [non adopted]</a:t>
            </a:r>
          </a:p>
          <a:p>
            <a:pPr indent="-228600">
              <a:lnSpc>
                <a:spcPct val="90000"/>
              </a:lnSpc>
            </a:pPr>
            <a:r>
              <a:rPr lang="en-US" sz="1200">
                <a:solidFill>
                  <a:srgbClr val="FFFFFF"/>
                </a:solidFill>
              </a:rPr>
              <a:t>Alarm equipment (warden call)</a:t>
            </a:r>
          </a:p>
          <a:p>
            <a:pPr indent="-228600">
              <a:lnSpc>
                <a:spcPct val="90000"/>
              </a:lnSpc>
            </a:pPr>
            <a:r>
              <a:rPr lang="en-US" sz="1200">
                <a:solidFill>
                  <a:srgbClr val="FFFFFF"/>
                </a:solidFill>
              </a:rPr>
              <a:t>Security &amp; CCTV equipment</a:t>
            </a:r>
          </a:p>
          <a:p>
            <a:pPr indent="-228600">
              <a:lnSpc>
                <a:spcPct val="90000"/>
              </a:lnSpc>
            </a:pPr>
            <a:r>
              <a:rPr lang="en-US" sz="1200">
                <a:solidFill>
                  <a:srgbClr val="FFFFFF"/>
                </a:solidFill>
              </a:rPr>
              <a:t>Water tanks and filtration equipment</a:t>
            </a:r>
          </a:p>
          <a:p>
            <a:pPr indent="-228600">
              <a:lnSpc>
                <a:spcPct val="90000"/>
              </a:lnSpc>
            </a:pPr>
            <a:r>
              <a:rPr lang="en-US" sz="1200">
                <a:solidFill>
                  <a:srgbClr val="FFFFFF"/>
                </a:solidFill>
              </a:rPr>
              <a:t>White goods including laundry</a:t>
            </a:r>
          </a:p>
          <a:p>
            <a:pPr indent="-228600">
              <a:lnSpc>
                <a:spcPct val="90000"/>
              </a:lnSpc>
            </a:pPr>
            <a:r>
              <a:rPr lang="en-US" sz="1200">
                <a:solidFill>
                  <a:srgbClr val="FFFFFF"/>
                </a:solidFill>
              </a:rPr>
              <a:t>Fire fighting equipment</a:t>
            </a:r>
          </a:p>
          <a:p>
            <a:pPr indent="-228600">
              <a:lnSpc>
                <a:spcPct val="90000"/>
              </a:lnSpc>
            </a:pPr>
            <a:r>
              <a:rPr lang="en-US" sz="1200">
                <a:solidFill>
                  <a:srgbClr val="FFFFFF"/>
                </a:solidFill>
              </a:rPr>
              <a:t>External structures </a:t>
            </a:r>
            <a:r>
              <a:rPr lang="en-US" sz="1200" err="1">
                <a:solidFill>
                  <a:srgbClr val="FFFFFF"/>
                </a:solidFill>
              </a:rPr>
              <a:t>eg</a:t>
            </a:r>
            <a:r>
              <a:rPr lang="en-US" sz="1200">
                <a:solidFill>
                  <a:srgbClr val="FFFFFF"/>
                </a:solidFill>
              </a:rPr>
              <a:t> balconies</a:t>
            </a:r>
          </a:p>
          <a:p>
            <a:pPr indent="-228600">
              <a:lnSpc>
                <a:spcPct val="90000"/>
              </a:lnSpc>
            </a:pPr>
            <a:r>
              <a:rPr lang="en-US" sz="1200">
                <a:solidFill>
                  <a:srgbClr val="FFFFFF"/>
                </a:solidFill>
              </a:rPr>
              <a:t>Play equipment</a:t>
            </a:r>
          </a:p>
          <a:p>
            <a:pPr indent="-228600">
              <a:lnSpc>
                <a:spcPct val="90000"/>
              </a:lnSpc>
            </a:pPr>
            <a:r>
              <a:rPr lang="en-US" sz="1200">
                <a:solidFill>
                  <a:srgbClr val="FFFFFF"/>
                </a:solidFill>
              </a:rPr>
              <a:t>IT equipment and internet</a:t>
            </a:r>
          </a:p>
          <a:p>
            <a:pPr indent="-228600">
              <a:lnSpc>
                <a:spcPct val="90000"/>
              </a:lnSpc>
            </a:pPr>
            <a:r>
              <a:rPr lang="en-US" sz="1200">
                <a:solidFill>
                  <a:srgbClr val="FFFFFF"/>
                </a:solidFill>
              </a:rPr>
              <a:t>Television systems</a:t>
            </a:r>
          </a:p>
          <a:p>
            <a:pPr indent="-228600">
              <a:lnSpc>
                <a:spcPct val="90000"/>
              </a:lnSpc>
            </a:pPr>
            <a:endParaRPr lang="en-US" sz="900">
              <a:solidFill>
                <a:srgbClr val="FFFFFF"/>
              </a:solidFill>
            </a:endParaRPr>
          </a:p>
        </p:txBody>
      </p:sp>
    </p:spTree>
    <p:extLst>
      <p:ext uri="{BB962C8B-B14F-4D97-AF65-F5344CB8AC3E}">
        <p14:creationId xmlns:p14="http://schemas.microsoft.com/office/powerpoint/2010/main" val="2071748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59AD226-0E05-484C-AA0B-07467000BB6A}"/>
              </a:ext>
            </a:extLst>
          </p:cNvPr>
          <p:cNvGraphicFramePr>
            <a:graphicFrameLocks noGrp="1"/>
          </p:cNvGraphicFramePr>
          <p:nvPr>
            <p:ph idx="1"/>
            <p:extLst>
              <p:ext uri="{D42A27DB-BD31-4B8C-83A1-F6EECF244321}">
                <p14:modId xmlns:p14="http://schemas.microsoft.com/office/powerpoint/2010/main" val="2027211810"/>
              </p:ext>
            </p:extLst>
          </p:nvPr>
        </p:nvGraphicFramePr>
        <p:xfrm>
          <a:off x="457200" y="339502"/>
          <a:ext cx="8229600" cy="4254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8168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59AD226-0E05-484C-AA0B-07467000BB6A}"/>
              </a:ext>
            </a:extLst>
          </p:cNvPr>
          <p:cNvGraphicFramePr>
            <a:graphicFrameLocks noGrp="1"/>
          </p:cNvGraphicFramePr>
          <p:nvPr>
            <p:ph idx="1"/>
            <p:extLst>
              <p:ext uri="{D42A27DB-BD31-4B8C-83A1-F6EECF244321}">
                <p14:modId xmlns:p14="http://schemas.microsoft.com/office/powerpoint/2010/main" val="596460676"/>
              </p:ext>
            </p:extLst>
          </p:nvPr>
        </p:nvGraphicFramePr>
        <p:xfrm>
          <a:off x="457200" y="339502"/>
          <a:ext cx="8229600" cy="4254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4718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795" cy="51435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44532"/>
            <a:ext cx="9386886" cy="5192848"/>
            <a:chOff x="-329674" y="-51881"/>
            <a:chExt cx="12515851" cy="6923798"/>
          </a:xfrm>
        </p:grpSpPr>
        <p:sp>
          <p:nvSpPr>
            <p:cNvPr id="14"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5"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6"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2"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2" name="Title 1">
            <a:extLst>
              <a:ext uri="{FF2B5EF4-FFF2-40B4-BE49-F238E27FC236}">
                <a16:creationId xmlns:a16="http://schemas.microsoft.com/office/drawing/2014/main" id="{D1819431-4B29-42BF-A326-841DE938B5BE}"/>
              </a:ext>
            </a:extLst>
          </p:cNvPr>
          <p:cNvSpPr>
            <a:spLocks noGrp="1"/>
          </p:cNvSpPr>
          <p:nvPr>
            <p:ph type="title"/>
          </p:nvPr>
        </p:nvSpPr>
        <p:spPr>
          <a:xfrm>
            <a:off x="666472" y="3570099"/>
            <a:ext cx="2008855" cy="1333371"/>
          </a:xfrm>
        </p:spPr>
        <p:txBody>
          <a:bodyPr vert="horz" lIns="91440" tIns="45720" rIns="91440" bIns="45720" rtlCol="0" anchor="ctr">
            <a:normAutofit/>
          </a:bodyPr>
          <a:lstStyle/>
          <a:p>
            <a:pPr algn="l">
              <a:lnSpc>
                <a:spcPct val="90000"/>
              </a:lnSpc>
            </a:pPr>
            <a:r>
              <a:rPr lang="en-US" sz="3000"/>
              <a:t>Process Question &amp; Answer</a:t>
            </a:r>
          </a:p>
        </p:txBody>
      </p:sp>
      <p:pic>
        <p:nvPicPr>
          <p:cNvPr id="6" name="Content Placeholder 5" descr="A group of people sitting around a table looking at a computer screen&#10;&#10;Description automatically generated with medium confidence">
            <a:extLst>
              <a:ext uri="{FF2B5EF4-FFF2-40B4-BE49-F238E27FC236}">
                <a16:creationId xmlns:a16="http://schemas.microsoft.com/office/drawing/2014/main" id="{802E48DB-FC5A-4E76-BD0F-DBD1FB72A33A}"/>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Lst>
          </a:blip>
          <a:srcRect t="11386" b="14335"/>
          <a:stretch/>
        </p:blipFill>
        <p:spPr>
          <a:xfrm>
            <a:off x="20" y="2154"/>
            <a:ext cx="9143980" cy="3446965"/>
          </a:xfrm>
          <a:custGeom>
            <a:avLst/>
            <a:gdLst/>
            <a:ahLst/>
            <a:cxnLst/>
            <a:rect l="l" t="t" r="r" b="b"/>
            <a:pathLst>
              <a:path w="12192000" h="4621300">
                <a:moveTo>
                  <a:pt x="0" y="0"/>
                </a:moveTo>
                <a:lnTo>
                  <a:pt x="12192000" y="0"/>
                </a:lnTo>
                <a:lnTo>
                  <a:pt x="12192000" y="3104412"/>
                </a:lnTo>
                <a:lnTo>
                  <a:pt x="12192000" y="3296537"/>
                </a:lnTo>
                <a:lnTo>
                  <a:pt x="12192000" y="4272355"/>
                </a:lnTo>
                <a:lnTo>
                  <a:pt x="12113803" y="4280638"/>
                </a:lnTo>
                <a:cubicBezTo>
                  <a:pt x="10139508" y="4478587"/>
                  <a:pt x="8237152" y="4571590"/>
                  <a:pt x="6753597" y="4604195"/>
                </a:cubicBezTo>
                <a:cubicBezTo>
                  <a:pt x="4940362" y="4644044"/>
                  <a:pt x="2657278" y="4624714"/>
                  <a:pt x="400746" y="4432852"/>
                </a:cubicBezTo>
                <a:lnTo>
                  <a:pt x="0" y="4395876"/>
                </a:lnTo>
                <a:lnTo>
                  <a:pt x="0" y="3296537"/>
                </a:lnTo>
                <a:lnTo>
                  <a:pt x="0" y="3104412"/>
                </a:lnTo>
                <a:close/>
              </a:path>
            </a:pathLst>
          </a:custGeom>
        </p:spPr>
      </p:pic>
      <p:sp>
        <p:nvSpPr>
          <p:cNvPr id="4" name="Content Placeholder 3">
            <a:extLst>
              <a:ext uri="{FF2B5EF4-FFF2-40B4-BE49-F238E27FC236}">
                <a16:creationId xmlns:a16="http://schemas.microsoft.com/office/drawing/2014/main" id="{A7F5E5C1-0887-4C93-92FB-B85F7AF66825}"/>
              </a:ext>
            </a:extLst>
          </p:cNvPr>
          <p:cNvSpPr>
            <a:spLocks noGrp="1"/>
          </p:cNvSpPr>
          <p:nvPr>
            <p:ph sz="half" idx="2"/>
          </p:nvPr>
        </p:nvSpPr>
        <p:spPr>
          <a:xfrm>
            <a:off x="3491880" y="3488622"/>
            <a:ext cx="5530452" cy="1531399"/>
          </a:xfrm>
        </p:spPr>
        <p:txBody>
          <a:bodyPr vert="horz" lIns="91440" tIns="45720" rIns="91440" bIns="45720" rtlCol="0" anchor="ctr">
            <a:noAutofit/>
          </a:bodyPr>
          <a:lstStyle/>
          <a:p>
            <a:pPr indent="-228600">
              <a:lnSpc>
                <a:spcPct val="90000"/>
              </a:lnSpc>
            </a:pPr>
            <a:r>
              <a:rPr lang="en-US" sz="1600"/>
              <a:t>What is the service we are providing, or looking to provide?</a:t>
            </a:r>
          </a:p>
          <a:p>
            <a:pPr indent="-228600">
              <a:lnSpc>
                <a:spcPct val="90000"/>
              </a:lnSpc>
            </a:pPr>
            <a:r>
              <a:rPr lang="en-US" sz="1600"/>
              <a:t>Where it its completed – which blocks, estates?</a:t>
            </a:r>
          </a:p>
          <a:p>
            <a:pPr indent="-228600">
              <a:lnSpc>
                <a:spcPct val="90000"/>
              </a:lnSpc>
            </a:pPr>
            <a:r>
              <a:rPr lang="en-US" sz="1600"/>
              <a:t>What is completed – Service standards and quality?</a:t>
            </a:r>
          </a:p>
          <a:p>
            <a:pPr indent="-228600">
              <a:lnSpc>
                <a:spcPct val="90000"/>
              </a:lnSpc>
            </a:pPr>
            <a:r>
              <a:rPr lang="en-US" sz="1600"/>
              <a:t>When is it completed – Frequency and justification?</a:t>
            </a:r>
          </a:p>
          <a:p>
            <a:pPr indent="-228600">
              <a:lnSpc>
                <a:spcPct val="90000"/>
              </a:lnSpc>
            </a:pPr>
            <a:r>
              <a:rPr lang="en-US" sz="1600"/>
              <a:t>Who completes it – Inhouse or external contractor?</a:t>
            </a:r>
          </a:p>
          <a:p>
            <a:pPr indent="-228600">
              <a:lnSpc>
                <a:spcPct val="90000"/>
              </a:lnSpc>
            </a:pPr>
            <a:r>
              <a:rPr lang="en-US" sz="1600"/>
              <a:t>Why is it completed – Statutory, Compliance?</a:t>
            </a:r>
          </a:p>
        </p:txBody>
      </p:sp>
    </p:spTree>
    <p:extLst>
      <p:ext uri="{BB962C8B-B14F-4D97-AF65-F5344CB8AC3E}">
        <p14:creationId xmlns:p14="http://schemas.microsoft.com/office/powerpoint/2010/main" val="3915214592"/>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340485"/>
            <a:ext cx="5006340" cy="1408359"/>
          </a:xfrm>
          <a:prstGeom prst="rect">
            <a:avLst/>
          </a:prstGeom>
          <a:solidFill>
            <a:srgbClr val="7D4E4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D01FD23-72FA-4D7D-BD37-868EB716DC43}"/>
              </a:ext>
            </a:extLst>
          </p:cNvPr>
          <p:cNvSpPr>
            <a:spLocks noGrp="1"/>
          </p:cNvSpPr>
          <p:nvPr>
            <p:ph type="title"/>
          </p:nvPr>
        </p:nvSpPr>
        <p:spPr>
          <a:xfrm>
            <a:off x="548640" y="548640"/>
            <a:ext cx="4567428" cy="1069848"/>
          </a:xfrm>
        </p:spPr>
        <p:txBody>
          <a:bodyPr vert="horz" lIns="91440" tIns="45720" rIns="91440" bIns="45720" rtlCol="0" anchor="ctr">
            <a:normAutofit/>
          </a:bodyPr>
          <a:lstStyle/>
          <a:p>
            <a:pPr algn="l">
              <a:lnSpc>
                <a:spcPct val="90000"/>
              </a:lnSpc>
            </a:pPr>
            <a:r>
              <a:rPr lang="en-US">
                <a:solidFill>
                  <a:srgbClr val="FFFFFF"/>
                </a:solidFill>
              </a:rPr>
              <a:t>Consultation</a:t>
            </a:r>
          </a:p>
        </p:txBody>
      </p:sp>
      <p:sp>
        <p:nvSpPr>
          <p:cNvPr id="32" name="Rectangle 31">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346302"/>
            <a:ext cx="1612020" cy="140254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4" name="Rectangle 33">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339866"/>
            <a:ext cx="1612018" cy="1408978"/>
          </a:xfrm>
          <a:prstGeom prst="rect">
            <a:avLst/>
          </a:prstGeom>
          <a:solidFill>
            <a:srgbClr val="DA7E06"/>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6" name="Rectangle 35">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1860717"/>
            <a:ext cx="5006340" cy="2938591"/>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D671101-3072-4E80-A990-43B47C473334}"/>
              </a:ext>
            </a:extLst>
          </p:cNvPr>
          <p:cNvSpPr>
            <a:spLocks noGrp="1"/>
          </p:cNvSpPr>
          <p:nvPr>
            <p:ph sz="half" idx="1"/>
          </p:nvPr>
        </p:nvSpPr>
        <p:spPr>
          <a:xfrm>
            <a:off x="344190" y="2098788"/>
            <a:ext cx="4771877" cy="2462445"/>
          </a:xfrm>
        </p:spPr>
        <p:txBody>
          <a:bodyPr vert="horz" lIns="91440" tIns="45720" rIns="91440" bIns="45720" rtlCol="0" anchor="ctr">
            <a:normAutofit/>
          </a:bodyPr>
          <a:lstStyle/>
          <a:p>
            <a:pPr indent="-228600">
              <a:lnSpc>
                <a:spcPct val="90000"/>
              </a:lnSpc>
            </a:pPr>
            <a:r>
              <a:rPr lang="en-US" sz="1800" dirty="0"/>
              <a:t>Formal consultation letter</a:t>
            </a:r>
          </a:p>
          <a:p>
            <a:pPr indent="-228600">
              <a:lnSpc>
                <a:spcPct val="90000"/>
              </a:lnSpc>
            </a:pPr>
            <a:r>
              <a:rPr lang="en-US" sz="1800" dirty="0"/>
              <a:t>Form tenant &amp; leaseholder group</a:t>
            </a:r>
          </a:p>
          <a:p>
            <a:pPr indent="-228600">
              <a:lnSpc>
                <a:spcPct val="90000"/>
              </a:lnSpc>
            </a:pPr>
            <a:r>
              <a:rPr lang="en-US" sz="1800" dirty="0"/>
              <a:t>Agree operations and terms of reference</a:t>
            </a:r>
          </a:p>
          <a:p>
            <a:pPr indent="-228600">
              <a:lnSpc>
                <a:spcPct val="90000"/>
              </a:lnSpc>
            </a:pPr>
            <a:r>
              <a:rPr lang="en-US" sz="1800" dirty="0"/>
              <a:t>Listen and prepare to respond to change</a:t>
            </a:r>
          </a:p>
          <a:p>
            <a:pPr indent="-228600">
              <a:lnSpc>
                <a:spcPct val="90000"/>
              </a:lnSpc>
            </a:pPr>
            <a:r>
              <a:rPr lang="en-US" sz="1800" dirty="0"/>
              <a:t>Give choices and details of extra costs (where appropriate)</a:t>
            </a:r>
          </a:p>
          <a:p>
            <a:pPr indent="-228600">
              <a:lnSpc>
                <a:spcPct val="90000"/>
              </a:lnSpc>
            </a:pPr>
            <a:r>
              <a:rPr lang="en-US" sz="1800" dirty="0"/>
              <a:t>Accept challenges as an opportunity</a:t>
            </a:r>
          </a:p>
        </p:txBody>
      </p:sp>
      <p:pic>
        <p:nvPicPr>
          <p:cNvPr id="6" name="Content Placeholder 5">
            <a:extLst>
              <a:ext uri="{FF2B5EF4-FFF2-40B4-BE49-F238E27FC236}">
                <a16:creationId xmlns:a16="http://schemas.microsoft.com/office/drawing/2014/main" id="{ACF169C3-89F7-4FCC-91F1-D9AB671B2E98}"/>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t="4752" r="1" b="4535"/>
          <a:stretch/>
        </p:blipFill>
        <p:spPr>
          <a:xfrm>
            <a:off x="5457825" y="1860715"/>
            <a:ext cx="3341984" cy="2938592"/>
          </a:xfrm>
          <a:prstGeom prst="rect">
            <a:avLst/>
          </a:prstGeom>
        </p:spPr>
      </p:pic>
    </p:spTree>
    <p:extLst>
      <p:ext uri="{BB962C8B-B14F-4D97-AF65-F5344CB8AC3E}">
        <p14:creationId xmlns:p14="http://schemas.microsoft.com/office/powerpoint/2010/main" val="215803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CF141-E955-4203-85A8-F74F4BCD6F7E}"/>
              </a:ext>
            </a:extLst>
          </p:cNvPr>
          <p:cNvSpPr>
            <a:spLocks noGrp="1"/>
          </p:cNvSpPr>
          <p:nvPr>
            <p:ph type="title"/>
          </p:nvPr>
        </p:nvSpPr>
        <p:spPr>
          <a:xfrm>
            <a:off x="4644008" y="339502"/>
            <a:ext cx="3985902" cy="457089"/>
          </a:xfrm>
        </p:spPr>
        <p:txBody>
          <a:bodyPr vert="horz" lIns="91440" tIns="45720" rIns="91440" bIns="45720" rtlCol="0" anchor="ctr">
            <a:normAutofit fontScale="90000"/>
          </a:bodyPr>
          <a:lstStyle/>
          <a:p>
            <a:pPr algn="l">
              <a:lnSpc>
                <a:spcPct val="90000"/>
              </a:lnSpc>
            </a:pPr>
            <a:r>
              <a:rPr lang="en-US" sz="3400"/>
              <a:t>Communications Plan</a:t>
            </a:r>
          </a:p>
        </p:txBody>
      </p:sp>
      <p:sp>
        <p:nvSpPr>
          <p:cNvPr id="11" name="Freeform: Shape 1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06"/>
            <a:ext cx="4206915" cy="438020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a:extLst>
              <a:ext uri="{FF2B5EF4-FFF2-40B4-BE49-F238E27FC236}">
                <a16:creationId xmlns:a16="http://schemas.microsoft.com/office/drawing/2014/main" id="{A3BD6002-64AE-41A1-9C17-27EC5E1A0A9F}"/>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4196"/>
          <a:stretch/>
        </p:blipFill>
        <p:spPr>
          <a:xfrm>
            <a:off x="1" y="-1"/>
            <a:ext cx="4081394" cy="4241204"/>
          </a:xfrm>
          <a:custGeom>
            <a:avLst/>
            <a:gdLst/>
            <a:ahLst/>
            <a:cxnLst/>
            <a:rect l="l" t="t" r="r" b="b"/>
            <a:pathLst>
              <a:path w="5441859" h="5654940">
                <a:moveTo>
                  <a:pt x="0" y="0"/>
                </a:moveTo>
                <a:lnTo>
                  <a:pt x="4400491" y="0"/>
                </a:lnTo>
                <a:lnTo>
                  <a:pt x="4484766" y="76595"/>
                </a:lnTo>
                <a:cubicBezTo>
                  <a:pt x="5076107"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p:spPr>
      </p:pic>
      <p:sp>
        <p:nvSpPr>
          <p:cNvPr id="4" name="Content Placeholder 3">
            <a:extLst>
              <a:ext uri="{FF2B5EF4-FFF2-40B4-BE49-F238E27FC236}">
                <a16:creationId xmlns:a16="http://schemas.microsoft.com/office/drawing/2014/main" id="{6AD764D9-9CFB-488F-80FF-86EC206D7547}"/>
              </a:ext>
            </a:extLst>
          </p:cNvPr>
          <p:cNvSpPr>
            <a:spLocks noGrp="1"/>
          </p:cNvSpPr>
          <p:nvPr>
            <p:ph sz="half" idx="2"/>
          </p:nvPr>
        </p:nvSpPr>
        <p:spPr>
          <a:xfrm>
            <a:off x="4283968" y="843558"/>
            <a:ext cx="4536504" cy="3837720"/>
          </a:xfrm>
        </p:spPr>
        <p:txBody>
          <a:bodyPr vert="horz" lIns="91440" tIns="45720" rIns="91440" bIns="45720" rtlCol="0" anchor="t">
            <a:noAutofit/>
          </a:bodyPr>
          <a:lstStyle/>
          <a:p>
            <a:pPr indent="-228600">
              <a:lnSpc>
                <a:spcPct val="90000"/>
              </a:lnSpc>
            </a:pPr>
            <a:r>
              <a:rPr lang="en-US" sz="2400" dirty="0"/>
              <a:t>Initial letter to all stakeholders</a:t>
            </a:r>
          </a:p>
          <a:p>
            <a:pPr indent="-228600">
              <a:lnSpc>
                <a:spcPct val="90000"/>
              </a:lnSpc>
            </a:pPr>
            <a:r>
              <a:rPr lang="en-US" sz="2400" dirty="0"/>
              <a:t>Ask group what they want !</a:t>
            </a:r>
          </a:p>
          <a:p>
            <a:pPr indent="-228600">
              <a:lnSpc>
                <a:spcPct val="90000"/>
              </a:lnSpc>
            </a:pPr>
            <a:r>
              <a:rPr lang="en-US" sz="2400" dirty="0"/>
              <a:t>New website pages </a:t>
            </a:r>
          </a:p>
          <a:p>
            <a:pPr indent="-228600">
              <a:lnSpc>
                <a:spcPct val="90000"/>
              </a:lnSpc>
            </a:pPr>
            <a:r>
              <a:rPr lang="en-US" sz="2400" dirty="0"/>
              <a:t>Videos and webinars</a:t>
            </a:r>
          </a:p>
          <a:p>
            <a:pPr indent="-228600">
              <a:lnSpc>
                <a:spcPct val="90000"/>
              </a:lnSpc>
            </a:pPr>
            <a:r>
              <a:rPr lang="en-US" sz="2400" dirty="0"/>
              <a:t>Chat sessions</a:t>
            </a:r>
          </a:p>
          <a:p>
            <a:pPr indent="-228600">
              <a:lnSpc>
                <a:spcPct val="90000"/>
              </a:lnSpc>
            </a:pPr>
            <a:r>
              <a:rPr lang="en-US" sz="2400" dirty="0"/>
              <a:t>Text and Emails from NEC system</a:t>
            </a:r>
          </a:p>
          <a:p>
            <a:pPr indent="-228600">
              <a:lnSpc>
                <a:spcPct val="90000"/>
              </a:lnSpc>
            </a:pPr>
            <a:r>
              <a:rPr lang="en-US" sz="2400" dirty="0"/>
              <a:t>Questions and answer sessions</a:t>
            </a:r>
          </a:p>
          <a:p>
            <a:pPr indent="-228600">
              <a:lnSpc>
                <a:spcPct val="90000"/>
              </a:lnSpc>
            </a:pPr>
            <a:r>
              <a:rPr lang="en-US" sz="2400" dirty="0"/>
              <a:t>Surveys and questionnaires</a:t>
            </a:r>
          </a:p>
          <a:p>
            <a:pPr indent="-228600">
              <a:lnSpc>
                <a:spcPct val="90000"/>
              </a:lnSpc>
            </a:pPr>
            <a:r>
              <a:rPr lang="en-US" sz="2400" dirty="0"/>
              <a:t>Publish Results</a:t>
            </a:r>
          </a:p>
        </p:txBody>
      </p:sp>
    </p:spTree>
    <p:extLst>
      <p:ext uri="{BB962C8B-B14F-4D97-AF65-F5344CB8AC3E}">
        <p14:creationId xmlns:p14="http://schemas.microsoft.com/office/powerpoint/2010/main" val="38848332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F26AB0-A7E4-4B5D-AD8E-24DB3E155EC6}"/>
              </a:ext>
            </a:extLst>
          </p:cNvPr>
          <p:cNvSpPr>
            <a:spLocks noGrp="1"/>
          </p:cNvSpPr>
          <p:nvPr>
            <p:ph type="title"/>
          </p:nvPr>
        </p:nvSpPr>
        <p:spPr>
          <a:xfrm>
            <a:off x="852297" y="376515"/>
            <a:ext cx="3992787" cy="539051"/>
          </a:xfrm>
        </p:spPr>
        <p:txBody>
          <a:bodyPr vert="horz" lIns="91440" tIns="45720" rIns="91440" bIns="45720" rtlCol="0" anchor="b">
            <a:normAutofit/>
          </a:bodyPr>
          <a:lstStyle/>
          <a:p>
            <a:pPr algn="l">
              <a:lnSpc>
                <a:spcPct val="90000"/>
              </a:lnSpc>
            </a:pPr>
            <a:r>
              <a:rPr lang="en-US" sz="3000" kern="1200">
                <a:solidFill>
                  <a:schemeClr val="tx1"/>
                </a:solidFill>
                <a:latin typeface="+mj-lt"/>
                <a:ea typeface="+mj-ea"/>
                <a:cs typeface="+mj-cs"/>
              </a:rPr>
              <a:t>Introduction</a:t>
            </a:r>
          </a:p>
        </p:txBody>
      </p:sp>
      <p:sp>
        <p:nvSpPr>
          <p:cNvPr id="6" name="TextBox 5">
            <a:extLst>
              <a:ext uri="{FF2B5EF4-FFF2-40B4-BE49-F238E27FC236}">
                <a16:creationId xmlns:a16="http://schemas.microsoft.com/office/drawing/2014/main" id="{DA83DEDC-F104-4709-98FF-6A3126806ED8}"/>
              </a:ext>
            </a:extLst>
          </p:cNvPr>
          <p:cNvSpPr txBox="1"/>
          <p:nvPr/>
        </p:nvSpPr>
        <p:spPr>
          <a:xfrm>
            <a:off x="679851" y="987573"/>
            <a:ext cx="3986392" cy="3812701"/>
          </a:xfrm>
          <a:prstGeom prst="rect">
            <a:avLst/>
          </a:prstGeom>
        </p:spPr>
        <p:txBody>
          <a:bodyPr vert="horz" lIns="91440" tIns="45720" rIns="91440" bIns="45720" rtlCol="0" anchor="t">
            <a:normAutofit fontScale="92500" lnSpcReduction="10000"/>
          </a:bodyPr>
          <a:lstStyle/>
          <a:p>
            <a:pPr marL="285750" indent="-228600">
              <a:lnSpc>
                <a:spcPct val="90000"/>
              </a:lnSpc>
              <a:spcAft>
                <a:spcPts val="600"/>
              </a:spcAft>
              <a:buFont typeface="Arial" panose="020B0604020202020204" pitchFamily="34" charset="0"/>
              <a:buChar char="•"/>
            </a:pPr>
            <a:r>
              <a:rPr lang="en-US" sz="1600"/>
              <a:t>This review will look to consult around 11,000 MKC social housing tenants, 1500 shared ownership leaseholders and 1600 full leaseholders and other stakeholders</a:t>
            </a:r>
          </a:p>
          <a:p>
            <a:pPr marL="285750" indent="-228600">
              <a:lnSpc>
                <a:spcPct val="90000"/>
              </a:lnSpc>
              <a:spcAft>
                <a:spcPts val="600"/>
              </a:spcAft>
              <a:buFont typeface="Arial" panose="020B0604020202020204" pitchFamily="34" charset="0"/>
              <a:buChar char="•"/>
            </a:pPr>
            <a:r>
              <a:rPr lang="en-US" sz="1600"/>
              <a:t>It will ensure MKC is fully compliant with the Regulator of Social Housing regulatory standards around the setting of rents</a:t>
            </a:r>
          </a:p>
          <a:p>
            <a:pPr marL="285750" indent="-228600">
              <a:lnSpc>
                <a:spcPct val="90000"/>
              </a:lnSpc>
              <a:spcAft>
                <a:spcPts val="600"/>
              </a:spcAft>
              <a:buFont typeface="Arial" panose="020B0604020202020204" pitchFamily="34" charset="0"/>
              <a:buChar char="•"/>
            </a:pPr>
            <a:r>
              <a:rPr lang="en-US" sz="1600"/>
              <a:t>It will consult tenants on the introduction of variable service charges </a:t>
            </a:r>
          </a:p>
          <a:p>
            <a:pPr marL="285750" indent="-228600">
              <a:lnSpc>
                <a:spcPct val="90000"/>
              </a:lnSpc>
              <a:spcAft>
                <a:spcPts val="600"/>
              </a:spcAft>
              <a:buFont typeface="Arial" panose="020B0604020202020204" pitchFamily="34" charset="0"/>
              <a:buChar char="•"/>
            </a:pPr>
            <a:r>
              <a:rPr lang="en-US" sz="1600"/>
              <a:t>Move to 52/53 rent weeks </a:t>
            </a:r>
          </a:p>
          <a:p>
            <a:pPr marL="285750" indent="-228600">
              <a:lnSpc>
                <a:spcPct val="90000"/>
              </a:lnSpc>
              <a:spcAft>
                <a:spcPts val="600"/>
              </a:spcAft>
              <a:buFont typeface="Arial" panose="020B0604020202020204" pitchFamily="34" charset="0"/>
              <a:buChar char="•"/>
            </a:pPr>
            <a:r>
              <a:rPr lang="en-US" sz="1600"/>
              <a:t>Changes to leaseholder service charge administration – accounting years from 1 April</a:t>
            </a:r>
          </a:p>
          <a:p>
            <a:pPr marL="285750" indent="-228600">
              <a:lnSpc>
                <a:spcPct val="90000"/>
              </a:lnSpc>
              <a:spcAft>
                <a:spcPts val="600"/>
              </a:spcAft>
              <a:buFont typeface="Arial" panose="020B0604020202020204" pitchFamily="34" charset="0"/>
              <a:buChar char="•"/>
            </a:pPr>
            <a:r>
              <a:rPr lang="en-US" sz="1600"/>
              <a:t>The introduction of new service charges</a:t>
            </a:r>
          </a:p>
          <a:p>
            <a:pPr marL="285750" indent="-228600">
              <a:lnSpc>
                <a:spcPct val="90000"/>
              </a:lnSpc>
              <a:spcAft>
                <a:spcPts val="600"/>
              </a:spcAft>
              <a:buFont typeface="Arial" panose="020B0604020202020204" pitchFamily="34" charset="0"/>
              <a:buChar char="•"/>
            </a:pPr>
            <a:r>
              <a:rPr lang="en-US" sz="1600"/>
              <a:t>The provision of Sinking &amp; Reserve Funds</a:t>
            </a:r>
          </a:p>
          <a:p>
            <a:pPr marL="285750" indent="-228600">
              <a:lnSpc>
                <a:spcPct val="90000"/>
              </a:lnSpc>
              <a:spcAft>
                <a:spcPts val="600"/>
              </a:spcAft>
              <a:buFont typeface="Arial" panose="020B0604020202020204" pitchFamily="34" charset="0"/>
              <a:buChar char="•"/>
            </a:pPr>
            <a:r>
              <a:rPr lang="en-US" sz="1600"/>
              <a:t>Agree service standards with stakeholders</a:t>
            </a:r>
          </a:p>
          <a:p>
            <a:pPr indent="-228600">
              <a:lnSpc>
                <a:spcPct val="90000"/>
              </a:lnSpc>
              <a:spcAft>
                <a:spcPts val="600"/>
              </a:spcAft>
              <a:buFont typeface="Arial" panose="020B0604020202020204" pitchFamily="34" charset="0"/>
              <a:buChar char="•"/>
            </a:pPr>
            <a:endParaRPr lang="en-US" sz="1100"/>
          </a:p>
        </p:txBody>
      </p:sp>
      <p:sp>
        <p:nvSpPr>
          <p:cNvPr id="13" name="Rectangle 12">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3"/>
            <a:ext cx="3069391" cy="5143499"/>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1"/>
            <a:ext cx="3069391" cy="4800276"/>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16"/>
            <a:ext cx="3051501" cy="4800291"/>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2499" y="-7"/>
            <a:ext cx="2708601" cy="51434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ext&#10;&#10;Description automatically generated">
            <a:extLst>
              <a:ext uri="{FF2B5EF4-FFF2-40B4-BE49-F238E27FC236}">
                <a16:creationId xmlns:a16="http://schemas.microsoft.com/office/drawing/2014/main" id="{983C1454-216A-4D96-8506-276775CDE91D}"/>
              </a:ext>
              <a:ext uri="{C183D7F6-B498-43B3-948B-1728B52AA6E4}">
                <adec:decorative xmlns:adec="http://schemas.microsoft.com/office/drawing/2017/decorative" val="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06975" y="1621280"/>
            <a:ext cx="3127897" cy="1924859"/>
          </a:xfrm>
          <a:prstGeom prst="rect">
            <a:avLst/>
          </a:prstGeom>
        </p:spPr>
      </p:pic>
    </p:spTree>
    <p:extLst>
      <p:ext uri="{BB962C8B-B14F-4D97-AF65-F5344CB8AC3E}">
        <p14:creationId xmlns:p14="http://schemas.microsoft.com/office/powerpoint/2010/main" val="3743524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D30126-6314-4A93-B27E-5C66CF7819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6888" y="241299"/>
            <a:ext cx="5292501" cy="3077139"/>
          </a:xfrm>
          <a:prstGeom prst="rect">
            <a:avLst/>
          </a:prstGeom>
          <a:solidFill>
            <a:srgbClr val="7F7F7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icture containing text, building, outdoor, brick&#10;&#10;Description automatically generated">
            <a:extLst>
              <a:ext uri="{FF2B5EF4-FFF2-40B4-BE49-F238E27FC236}">
                <a16:creationId xmlns:a16="http://schemas.microsoft.com/office/drawing/2014/main" id="{4864E4C6-5D93-4A04-AC14-87C4DE61417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83046" y="412285"/>
            <a:ext cx="3418956" cy="2735165"/>
          </a:xfrm>
          <a:prstGeom prst="rect">
            <a:avLst/>
          </a:prstGeom>
        </p:spPr>
      </p:pic>
      <p:sp>
        <p:nvSpPr>
          <p:cNvPr id="13" name="Rectangle 1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428168"/>
            <a:ext cx="5293730" cy="1473199"/>
          </a:xfrm>
          <a:prstGeom prst="rect">
            <a:avLst/>
          </a:prstGeom>
          <a:solidFill>
            <a:srgbClr val="564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DB9728C-F435-456D-AB6A-18DED4BFC55E}"/>
              </a:ext>
            </a:extLst>
          </p:cNvPr>
          <p:cNvSpPr>
            <a:spLocks noGrp="1"/>
          </p:cNvSpPr>
          <p:nvPr>
            <p:ph type="title"/>
          </p:nvPr>
        </p:nvSpPr>
        <p:spPr>
          <a:xfrm>
            <a:off x="393192" y="3574472"/>
            <a:ext cx="4945641" cy="1218907"/>
          </a:xfrm>
        </p:spPr>
        <p:txBody>
          <a:bodyPr vert="horz" lIns="91440" tIns="45720" rIns="91440" bIns="45720" rtlCol="0" anchor="ctr">
            <a:normAutofit/>
          </a:bodyPr>
          <a:lstStyle/>
          <a:p>
            <a:pPr algn="l">
              <a:lnSpc>
                <a:spcPct val="90000"/>
              </a:lnSpc>
            </a:pPr>
            <a:r>
              <a:rPr lang="en-US" kern="1200">
                <a:solidFill>
                  <a:srgbClr val="FFFFFF"/>
                </a:solidFill>
                <a:latin typeface="+mj-lt"/>
                <a:ea typeface="+mj-ea"/>
                <a:cs typeface="+mj-cs"/>
              </a:rPr>
              <a:t>Example One</a:t>
            </a:r>
          </a:p>
        </p:txBody>
      </p:sp>
      <p:sp>
        <p:nvSpPr>
          <p:cNvPr id="15" name="Rectangle 1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241299"/>
            <a:ext cx="3251710" cy="46609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1DE4A870-EF7E-424E-BA15-C0FBF5259EB3}"/>
              </a:ext>
            </a:extLst>
          </p:cNvPr>
          <p:cNvSpPr>
            <a:spLocks noGrp="1"/>
          </p:cNvSpPr>
          <p:nvPr>
            <p:ph sz="half" idx="2"/>
          </p:nvPr>
        </p:nvSpPr>
        <p:spPr>
          <a:xfrm>
            <a:off x="6021989" y="688293"/>
            <a:ext cx="2568554" cy="3639272"/>
          </a:xfrm>
        </p:spPr>
        <p:txBody>
          <a:bodyPr vert="horz" lIns="91440" tIns="45720" rIns="91440" bIns="45720" rtlCol="0" anchor="ctr">
            <a:normAutofit/>
          </a:bodyPr>
          <a:lstStyle/>
          <a:p>
            <a:pPr marL="0" indent="0">
              <a:lnSpc>
                <a:spcPct val="90000"/>
              </a:lnSpc>
              <a:buNone/>
            </a:pPr>
            <a:r>
              <a:rPr lang="en-US" sz="4000">
                <a:solidFill>
                  <a:srgbClr val="FFFFFF"/>
                </a:solidFill>
              </a:rPr>
              <a:t>Question….</a:t>
            </a:r>
          </a:p>
          <a:p>
            <a:pPr marL="0" indent="0">
              <a:lnSpc>
                <a:spcPct val="90000"/>
              </a:lnSpc>
              <a:buNone/>
            </a:pPr>
            <a:r>
              <a:rPr lang="en-US" sz="4000">
                <a:solidFill>
                  <a:srgbClr val="FFFFFF"/>
                </a:solidFill>
              </a:rPr>
              <a:t>What is a door entry system?</a:t>
            </a:r>
          </a:p>
        </p:txBody>
      </p:sp>
    </p:spTree>
    <p:extLst>
      <p:ext uri="{BB962C8B-B14F-4D97-AF65-F5344CB8AC3E}">
        <p14:creationId xmlns:p14="http://schemas.microsoft.com/office/powerpoint/2010/main" val="4225073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460FE-C693-4665-937E-22E9BB32AB81}"/>
              </a:ext>
            </a:extLst>
          </p:cNvPr>
          <p:cNvSpPr>
            <a:spLocks noGrp="1"/>
          </p:cNvSpPr>
          <p:nvPr>
            <p:ph type="title"/>
          </p:nvPr>
        </p:nvSpPr>
        <p:spPr/>
        <p:txBody>
          <a:bodyPr/>
          <a:lstStyle/>
          <a:p>
            <a:r>
              <a:rPr lang="en-GB"/>
              <a:t>Answer One</a:t>
            </a:r>
          </a:p>
        </p:txBody>
      </p:sp>
      <p:graphicFrame>
        <p:nvGraphicFramePr>
          <p:cNvPr id="4" name="Content Placeholder 3">
            <a:extLst>
              <a:ext uri="{FF2B5EF4-FFF2-40B4-BE49-F238E27FC236}">
                <a16:creationId xmlns:a16="http://schemas.microsoft.com/office/drawing/2014/main" id="{A699D3BF-09C2-4D2C-A7DB-A2C74901F3FD}"/>
              </a:ext>
            </a:extLst>
          </p:cNvPr>
          <p:cNvGraphicFramePr>
            <a:graphicFrameLocks noGrp="1"/>
          </p:cNvGraphicFramePr>
          <p:nvPr>
            <p:ph idx="1"/>
            <p:extLst>
              <p:ext uri="{D42A27DB-BD31-4B8C-83A1-F6EECF244321}">
                <p14:modId xmlns:p14="http://schemas.microsoft.com/office/powerpoint/2010/main" val="3049416647"/>
              </p:ext>
            </p:extLst>
          </p:nvPr>
        </p:nvGraphicFramePr>
        <p:xfrm>
          <a:off x="457200" y="1200150"/>
          <a:ext cx="8229600" cy="339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8209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340485"/>
            <a:ext cx="5006340" cy="1408359"/>
          </a:xfrm>
          <a:prstGeom prst="rect">
            <a:avLst/>
          </a:prstGeom>
          <a:solidFill>
            <a:srgbClr val="46456B"/>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81E930D-EEAE-4D0B-A921-368ED20EBB6E}"/>
              </a:ext>
            </a:extLst>
          </p:cNvPr>
          <p:cNvSpPr>
            <a:spLocks noGrp="1"/>
          </p:cNvSpPr>
          <p:nvPr>
            <p:ph type="title"/>
          </p:nvPr>
        </p:nvSpPr>
        <p:spPr>
          <a:xfrm>
            <a:off x="548640" y="548640"/>
            <a:ext cx="4567428" cy="1069848"/>
          </a:xfrm>
        </p:spPr>
        <p:txBody>
          <a:bodyPr vert="horz" lIns="91440" tIns="45720" rIns="91440" bIns="45720" rtlCol="0" anchor="ctr">
            <a:normAutofit/>
          </a:bodyPr>
          <a:lstStyle/>
          <a:p>
            <a:pPr algn="l">
              <a:lnSpc>
                <a:spcPct val="90000"/>
              </a:lnSpc>
            </a:pPr>
            <a:r>
              <a:rPr lang="en-US">
                <a:solidFill>
                  <a:srgbClr val="FFFFFF"/>
                </a:solidFill>
              </a:rPr>
              <a:t>Timetable</a:t>
            </a:r>
          </a:p>
        </p:txBody>
      </p:sp>
      <p:sp>
        <p:nvSpPr>
          <p:cNvPr id="13" name="Rectangle 1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346302"/>
            <a:ext cx="1612020" cy="140254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339866"/>
            <a:ext cx="1612018" cy="1408978"/>
          </a:xfrm>
          <a:prstGeom prst="rect">
            <a:avLst/>
          </a:prstGeom>
          <a:solidFill>
            <a:srgbClr val="C1FF76"/>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Rectangle 1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1860717"/>
            <a:ext cx="5006340" cy="2938591"/>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FD0F905-E5A2-4A7D-B1B2-B23C072778FB}"/>
              </a:ext>
            </a:extLst>
          </p:cNvPr>
          <p:cNvSpPr>
            <a:spLocks noGrp="1"/>
          </p:cNvSpPr>
          <p:nvPr>
            <p:ph sz="half" idx="1"/>
          </p:nvPr>
        </p:nvSpPr>
        <p:spPr>
          <a:xfrm>
            <a:off x="592092" y="2098788"/>
            <a:ext cx="4523975" cy="2462445"/>
          </a:xfrm>
        </p:spPr>
        <p:txBody>
          <a:bodyPr vert="horz" lIns="91440" tIns="45720" rIns="91440" bIns="45720" rtlCol="0" anchor="ctr">
            <a:normAutofit/>
          </a:bodyPr>
          <a:lstStyle/>
          <a:p>
            <a:pPr indent="-228600">
              <a:lnSpc>
                <a:spcPct val="90000"/>
              </a:lnSpc>
            </a:pPr>
            <a:r>
              <a:rPr lang="en-US" sz="1800" dirty="0"/>
              <a:t>Rents work started in October 2021</a:t>
            </a:r>
          </a:p>
          <a:p>
            <a:pPr indent="-228600">
              <a:lnSpc>
                <a:spcPct val="90000"/>
              </a:lnSpc>
            </a:pPr>
            <a:r>
              <a:rPr lang="en-US" sz="1800" dirty="0"/>
              <a:t>Formal letter – Autumn 2022</a:t>
            </a:r>
          </a:p>
          <a:p>
            <a:pPr indent="-228600">
              <a:lnSpc>
                <a:spcPct val="90000"/>
              </a:lnSpc>
            </a:pPr>
            <a:r>
              <a:rPr lang="en-US" sz="1800" dirty="0"/>
              <a:t>Tenants group work – January 2023</a:t>
            </a:r>
          </a:p>
          <a:p>
            <a:pPr indent="-228600">
              <a:lnSpc>
                <a:spcPct val="90000"/>
              </a:lnSpc>
            </a:pPr>
            <a:r>
              <a:rPr lang="en-US" sz="1800" dirty="0"/>
              <a:t>Property hierarchy – May to September</a:t>
            </a:r>
          </a:p>
          <a:p>
            <a:pPr indent="-228600">
              <a:lnSpc>
                <a:spcPct val="90000"/>
              </a:lnSpc>
            </a:pPr>
            <a:r>
              <a:rPr lang="en-US" sz="1800" dirty="0"/>
              <a:t>Stakeholder consultation – continuous</a:t>
            </a:r>
          </a:p>
          <a:p>
            <a:pPr indent="-228600">
              <a:lnSpc>
                <a:spcPct val="90000"/>
              </a:lnSpc>
            </a:pPr>
            <a:r>
              <a:rPr lang="en-US" sz="1800" dirty="0"/>
              <a:t>New structures – May 2023</a:t>
            </a:r>
          </a:p>
          <a:p>
            <a:pPr indent="-228600">
              <a:lnSpc>
                <a:spcPct val="90000"/>
              </a:lnSpc>
            </a:pPr>
            <a:r>
              <a:rPr lang="en-US" sz="1800" dirty="0"/>
              <a:t>Decision on deployment – Spring 2023</a:t>
            </a:r>
          </a:p>
        </p:txBody>
      </p:sp>
      <p:pic>
        <p:nvPicPr>
          <p:cNvPr id="6" name="Content Placeholder 5" descr="Calendar&#10;&#10;Description automatically generated with medium confidence">
            <a:extLst>
              <a:ext uri="{FF2B5EF4-FFF2-40B4-BE49-F238E27FC236}">
                <a16:creationId xmlns:a16="http://schemas.microsoft.com/office/drawing/2014/main" id="{FE068904-5837-48E7-B58D-F5CB56B2708C}"/>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5474" r="9338" b="-3"/>
          <a:stretch/>
        </p:blipFill>
        <p:spPr>
          <a:xfrm>
            <a:off x="5457825" y="1860715"/>
            <a:ext cx="3341984" cy="2938592"/>
          </a:xfrm>
          <a:prstGeom prst="rect">
            <a:avLst/>
          </a:prstGeom>
        </p:spPr>
      </p:pic>
    </p:spTree>
    <p:extLst>
      <p:ext uri="{BB962C8B-B14F-4D97-AF65-F5344CB8AC3E}">
        <p14:creationId xmlns:p14="http://schemas.microsoft.com/office/powerpoint/2010/main" val="2650027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51064" y="1431589"/>
            <a:ext cx="4176464" cy="2308324"/>
          </a:xfrm>
          <a:prstGeom prst="rect">
            <a:avLst/>
          </a:prstGeom>
          <a:noFill/>
        </p:spPr>
        <p:txBody>
          <a:bodyPr wrap="square" rtlCol="0">
            <a:spAutoFit/>
          </a:bodyPr>
          <a:lstStyle/>
          <a:p>
            <a:r>
              <a:rPr lang="en-GB" sz="7200" b="1" dirty="0">
                <a:solidFill>
                  <a:schemeClr val="bg1"/>
                </a:solidFill>
                <a:latin typeface="+mj-lt"/>
              </a:rPr>
              <a:t>Any questions</a:t>
            </a:r>
          </a:p>
        </p:txBody>
      </p:sp>
      <p:sp>
        <p:nvSpPr>
          <p:cNvPr id="10" name="Freeform 6"/>
          <p:cNvSpPr>
            <a:spLocks noEditPoints="1"/>
          </p:cNvSpPr>
          <p:nvPr/>
        </p:nvSpPr>
        <p:spPr bwMode="auto">
          <a:xfrm>
            <a:off x="395536" y="651850"/>
            <a:ext cx="4348480" cy="4298083"/>
          </a:xfrm>
          <a:custGeom>
            <a:avLst/>
            <a:gdLst>
              <a:gd name="T0" fmla="*/ 2800 w 2896"/>
              <a:gd name="T1" fmla="*/ 1578 h 2438"/>
              <a:gd name="T2" fmla="*/ 2744 w 2896"/>
              <a:gd name="T3" fmla="*/ 1658 h 2438"/>
              <a:gd name="T4" fmla="*/ 2468 w 2896"/>
              <a:gd name="T5" fmla="*/ 1940 h 2438"/>
              <a:gd name="T6" fmla="*/ 2224 w 2896"/>
              <a:gd name="T7" fmla="*/ 2082 h 2438"/>
              <a:gd name="T8" fmla="*/ 1990 w 2896"/>
              <a:gd name="T9" fmla="*/ 2170 h 2438"/>
              <a:gd name="T10" fmla="*/ 2546 w 2896"/>
              <a:gd name="T11" fmla="*/ 1868 h 2438"/>
              <a:gd name="T12" fmla="*/ 2820 w 2896"/>
              <a:gd name="T13" fmla="*/ 1502 h 2438"/>
              <a:gd name="T14" fmla="*/ 2880 w 2896"/>
              <a:gd name="T15" fmla="*/ 1152 h 2438"/>
              <a:gd name="T16" fmla="*/ 2844 w 2896"/>
              <a:gd name="T17" fmla="*/ 888 h 2438"/>
              <a:gd name="T18" fmla="*/ 2626 w 2896"/>
              <a:gd name="T19" fmla="*/ 510 h 2438"/>
              <a:gd name="T20" fmla="*/ 2578 w 2896"/>
              <a:gd name="T21" fmla="*/ 424 h 2438"/>
              <a:gd name="T22" fmla="*/ 2384 w 2896"/>
              <a:gd name="T23" fmla="*/ 256 h 2438"/>
              <a:gd name="T24" fmla="*/ 2090 w 2896"/>
              <a:gd name="T25" fmla="*/ 110 h 2438"/>
              <a:gd name="T26" fmla="*/ 1528 w 2896"/>
              <a:gd name="T27" fmla="*/ 2 h 2438"/>
              <a:gd name="T28" fmla="*/ 1062 w 2896"/>
              <a:gd name="T29" fmla="*/ 48 h 2438"/>
              <a:gd name="T30" fmla="*/ 566 w 2896"/>
              <a:gd name="T31" fmla="*/ 244 h 2438"/>
              <a:gd name="T32" fmla="*/ 92 w 2896"/>
              <a:gd name="T33" fmla="*/ 742 h 2438"/>
              <a:gd name="T34" fmla="*/ 52 w 2896"/>
              <a:gd name="T35" fmla="*/ 1440 h 2438"/>
              <a:gd name="T36" fmla="*/ 120 w 2896"/>
              <a:gd name="T37" fmla="*/ 1576 h 2438"/>
              <a:gd name="T38" fmla="*/ 102 w 2896"/>
              <a:gd name="T39" fmla="*/ 1512 h 2438"/>
              <a:gd name="T40" fmla="*/ 68 w 2896"/>
              <a:gd name="T41" fmla="*/ 1394 h 2438"/>
              <a:gd name="T42" fmla="*/ 38 w 2896"/>
              <a:gd name="T43" fmla="*/ 1204 h 2438"/>
              <a:gd name="T44" fmla="*/ 402 w 2896"/>
              <a:gd name="T45" fmla="*/ 1902 h 2438"/>
              <a:gd name="T46" fmla="*/ 408 w 2896"/>
              <a:gd name="T47" fmla="*/ 1954 h 2438"/>
              <a:gd name="T48" fmla="*/ 176 w 2896"/>
              <a:gd name="T49" fmla="*/ 2298 h 2438"/>
              <a:gd name="T50" fmla="*/ 220 w 2896"/>
              <a:gd name="T51" fmla="*/ 2404 h 2438"/>
              <a:gd name="T52" fmla="*/ 236 w 2896"/>
              <a:gd name="T53" fmla="*/ 2430 h 2438"/>
              <a:gd name="T54" fmla="*/ 328 w 2896"/>
              <a:gd name="T55" fmla="*/ 2430 h 2438"/>
              <a:gd name="T56" fmla="*/ 888 w 2896"/>
              <a:gd name="T57" fmla="*/ 2268 h 2438"/>
              <a:gd name="T58" fmla="*/ 994 w 2896"/>
              <a:gd name="T59" fmla="*/ 2234 h 2438"/>
              <a:gd name="T60" fmla="*/ 1404 w 2896"/>
              <a:gd name="T61" fmla="*/ 2294 h 2438"/>
              <a:gd name="T62" fmla="*/ 2128 w 2896"/>
              <a:gd name="T63" fmla="*/ 2172 h 2438"/>
              <a:gd name="T64" fmla="*/ 2564 w 2896"/>
              <a:gd name="T65" fmla="*/ 1912 h 2438"/>
              <a:gd name="T66" fmla="*/ 2830 w 2896"/>
              <a:gd name="T67" fmla="*/ 1564 h 2438"/>
              <a:gd name="T68" fmla="*/ 448 w 2896"/>
              <a:gd name="T69" fmla="*/ 1960 h 2438"/>
              <a:gd name="T70" fmla="*/ 1500 w 2896"/>
              <a:gd name="T71" fmla="*/ 2154 h 2438"/>
              <a:gd name="T72" fmla="*/ 986 w 2896"/>
              <a:gd name="T73" fmla="*/ 2088 h 2438"/>
              <a:gd name="T74" fmla="*/ 276 w 2896"/>
              <a:gd name="T75" fmla="*/ 2312 h 2438"/>
              <a:gd name="T76" fmla="*/ 304 w 2896"/>
              <a:gd name="T77" fmla="*/ 2258 h 2438"/>
              <a:gd name="T78" fmla="*/ 474 w 2896"/>
              <a:gd name="T79" fmla="*/ 1930 h 2438"/>
              <a:gd name="T80" fmla="*/ 432 w 2896"/>
              <a:gd name="T81" fmla="*/ 1882 h 2438"/>
              <a:gd name="T82" fmla="*/ 404 w 2896"/>
              <a:gd name="T83" fmla="*/ 1830 h 2438"/>
              <a:gd name="T84" fmla="*/ 128 w 2896"/>
              <a:gd name="T85" fmla="*/ 1394 h 2438"/>
              <a:gd name="T86" fmla="*/ 138 w 2896"/>
              <a:gd name="T87" fmla="*/ 894 h 2438"/>
              <a:gd name="T88" fmla="*/ 160 w 2896"/>
              <a:gd name="T89" fmla="*/ 868 h 2438"/>
              <a:gd name="T90" fmla="*/ 178 w 2896"/>
              <a:gd name="T91" fmla="*/ 846 h 2438"/>
              <a:gd name="T92" fmla="*/ 328 w 2896"/>
              <a:gd name="T93" fmla="*/ 622 h 2438"/>
              <a:gd name="T94" fmla="*/ 846 w 2896"/>
              <a:gd name="T95" fmla="*/ 258 h 2438"/>
              <a:gd name="T96" fmla="*/ 1500 w 2896"/>
              <a:gd name="T97" fmla="*/ 144 h 2438"/>
              <a:gd name="T98" fmla="*/ 2020 w 2896"/>
              <a:gd name="T99" fmla="*/ 236 h 2438"/>
              <a:gd name="T100" fmla="*/ 2544 w 2896"/>
              <a:gd name="T101" fmla="*/ 562 h 2438"/>
              <a:gd name="T102" fmla="*/ 2800 w 2896"/>
              <a:gd name="T103" fmla="*/ 1048 h 2438"/>
              <a:gd name="T104" fmla="*/ 2818 w 2896"/>
              <a:gd name="T105" fmla="*/ 1122 h 2438"/>
              <a:gd name="T106" fmla="*/ 2822 w 2896"/>
              <a:gd name="T107" fmla="*/ 1048 h 2438"/>
              <a:gd name="T108" fmla="*/ 2856 w 2896"/>
              <a:gd name="T109" fmla="*/ 1048 h 2438"/>
              <a:gd name="T110" fmla="*/ 2854 w 2896"/>
              <a:gd name="T111" fmla="*/ 1198 h 2438"/>
              <a:gd name="T112" fmla="*/ 2760 w 2896"/>
              <a:gd name="T113" fmla="*/ 1518 h 2438"/>
              <a:gd name="T114" fmla="*/ 2412 w 2896"/>
              <a:gd name="T115" fmla="*/ 1906 h 2438"/>
              <a:gd name="T116" fmla="*/ 2402 w 2896"/>
              <a:gd name="T117" fmla="*/ 1898 h 2438"/>
              <a:gd name="T118" fmla="*/ 2368 w 2896"/>
              <a:gd name="T119" fmla="*/ 1910 h 2438"/>
              <a:gd name="T120" fmla="*/ 1988 w 2896"/>
              <a:gd name="T121" fmla="*/ 207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896" h="2438">
                <a:moveTo>
                  <a:pt x="2840" y="1526"/>
                </a:moveTo>
                <a:lnTo>
                  <a:pt x="2840" y="1526"/>
                </a:lnTo>
                <a:lnTo>
                  <a:pt x="2844" y="1512"/>
                </a:lnTo>
                <a:lnTo>
                  <a:pt x="2844" y="1512"/>
                </a:lnTo>
                <a:lnTo>
                  <a:pt x="2838" y="1522"/>
                </a:lnTo>
                <a:lnTo>
                  <a:pt x="2830" y="1534"/>
                </a:lnTo>
                <a:lnTo>
                  <a:pt x="2830" y="1534"/>
                </a:lnTo>
                <a:lnTo>
                  <a:pt x="2822" y="1548"/>
                </a:lnTo>
                <a:lnTo>
                  <a:pt x="2816" y="1558"/>
                </a:lnTo>
                <a:lnTo>
                  <a:pt x="2816" y="1558"/>
                </a:lnTo>
                <a:lnTo>
                  <a:pt x="2816" y="1552"/>
                </a:lnTo>
                <a:lnTo>
                  <a:pt x="2818" y="1550"/>
                </a:lnTo>
                <a:lnTo>
                  <a:pt x="2816" y="1550"/>
                </a:lnTo>
                <a:lnTo>
                  <a:pt x="2816" y="1550"/>
                </a:lnTo>
                <a:lnTo>
                  <a:pt x="2800" y="1578"/>
                </a:lnTo>
                <a:lnTo>
                  <a:pt x="2786" y="1602"/>
                </a:lnTo>
                <a:lnTo>
                  <a:pt x="2786" y="1602"/>
                </a:lnTo>
                <a:lnTo>
                  <a:pt x="2770" y="1626"/>
                </a:lnTo>
                <a:lnTo>
                  <a:pt x="2754" y="1650"/>
                </a:lnTo>
                <a:lnTo>
                  <a:pt x="2754" y="1650"/>
                </a:lnTo>
                <a:lnTo>
                  <a:pt x="2756" y="1644"/>
                </a:lnTo>
                <a:lnTo>
                  <a:pt x="2756" y="1646"/>
                </a:lnTo>
                <a:lnTo>
                  <a:pt x="2754" y="1648"/>
                </a:lnTo>
                <a:lnTo>
                  <a:pt x="2752" y="1648"/>
                </a:lnTo>
                <a:lnTo>
                  <a:pt x="2752" y="1648"/>
                </a:lnTo>
                <a:lnTo>
                  <a:pt x="2758" y="1638"/>
                </a:lnTo>
                <a:lnTo>
                  <a:pt x="2760" y="1634"/>
                </a:lnTo>
                <a:lnTo>
                  <a:pt x="2762" y="1632"/>
                </a:lnTo>
                <a:lnTo>
                  <a:pt x="2762" y="1632"/>
                </a:lnTo>
                <a:lnTo>
                  <a:pt x="2744" y="1658"/>
                </a:lnTo>
                <a:lnTo>
                  <a:pt x="2726" y="1684"/>
                </a:lnTo>
                <a:lnTo>
                  <a:pt x="2690" y="1730"/>
                </a:lnTo>
                <a:lnTo>
                  <a:pt x="2650" y="1774"/>
                </a:lnTo>
                <a:lnTo>
                  <a:pt x="2610" y="1816"/>
                </a:lnTo>
                <a:lnTo>
                  <a:pt x="2610" y="1816"/>
                </a:lnTo>
                <a:lnTo>
                  <a:pt x="2572" y="1852"/>
                </a:lnTo>
                <a:lnTo>
                  <a:pt x="2572" y="1852"/>
                </a:lnTo>
                <a:lnTo>
                  <a:pt x="2532" y="1886"/>
                </a:lnTo>
                <a:lnTo>
                  <a:pt x="2532" y="1886"/>
                </a:lnTo>
                <a:lnTo>
                  <a:pt x="2526" y="1892"/>
                </a:lnTo>
                <a:lnTo>
                  <a:pt x="2518" y="1900"/>
                </a:lnTo>
                <a:lnTo>
                  <a:pt x="2518" y="1900"/>
                </a:lnTo>
                <a:lnTo>
                  <a:pt x="2490" y="1922"/>
                </a:lnTo>
                <a:lnTo>
                  <a:pt x="2468" y="1940"/>
                </a:lnTo>
                <a:lnTo>
                  <a:pt x="2468" y="1940"/>
                </a:lnTo>
                <a:lnTo>
                  <a:pt x="2442" y="1954"/>
                </a:lnTo>
                <a:lnTo>
                  <a:pt x="2442" y="1954"/>
                </a:lnTo>
                <a:lnTo>
                  <a:pt x="2422" y="1972"/>
                </a:lnTo>
                <a:lnTo>
                  <a:pt x="2422" y="1972"/>
                </a:lnTo>
                <a:lnTo>
                  <a:pt x="2386" y="1994"/>
                </a:lnTo>
                <a:lnTo>
                  <a:pt x="2352" y="2014"/>
                </a:lnTo>
                <a:lnTo>
                  <a:pt x="2352" y="2014"/>
                </a:lnTo>
                <a:lnTo>
                  <a:pt x="2326" y="2032"/>
                </a:lnTo>
                <a:lnTo>
                  <a:pt x="2326" y="2032"/>
                </a:lnTo>
                <a:lnTo>
                  <a:pt x="2310" y="2040"/>
                </a:lnTo>
                <a:lnTo>
                  <a:pt x="2294" y="2048"/>
                </a:lnTo>
                <a:lnTo>
                  <a:pt x="2294" y="2048"/>
                </a:lnTo>
                <a:lnTo>
                  <a:pt x="2260" y="2066"/>
                </a:lnTo>
                <a:lnTo>
                  <a:pt x="2260" y="2066"/>
                </a:lnTo>
                <a:lnTo>
                  <a:pt x="2224" y="2082"/>
                </a:lnTo>
                <a:lnTo>
                  <a:pt x="2224" y="2082"/>
                </a:lnTo>
                <a:lnTo>
                  <a:pt x="2206" y="2090"/>
                </a:lnTo>
                <a:lnTo>
                  <a:pt x="2206" y="2090"/>
                </a:lnTo>
                <a:lnTo>
                  <a:pt x="2190" y="2098"/>
                </a:lnTo>
                <a:lnTo>
                  <a:pt x="2190" y="2098"/>
                </a:lnTo>
                <a:lnTo>
                  <a:pt x="2168" y="2108"/>
                </a:lnTo>
                <a:lnTo>
                  <a:pt x="2146" y="2120"/>
                </a:lnTo>
                <a:lnTo>
                  <a:pt x="2146" y="2120"/>
                </a:lnTo>
                <a:lnTo>
                  <a:pt x="2098" y="2136"/>
                </a:lnTo>
                <a:lnTo>
                  <a:pt x="2046" y="2154"/>
                </a:lnTo>
                <a:lnTo>
                  <a:pt x="1992" y="2172"/>
                </a:lnTo>
                <a:lnTo>
                  <a:pt x="1964" y="2180"/>
                </a:lnTo>
                <a:lnTo>
                  <a:pt x="1936" y="2186"/>
                </a:lnTo>
                <a:lnTo>
                  <a:pt x="1936" y="2186"/>
                </a:lnTo>
                <a:lnTo>
                  <a:pt x="1990" y="2170"/>
                </a:lnTo>
                <a:lnTo>
                  <a:pt x="2040" y="2154"/>
                </a:lnTo>
                <a:lnTo>
                  <a:pt x="2092" y="2136"/>
                </a:lnTo>
                <a:lnTo>
                  <a:pt x="2140" y="2116"/>
                </a:lnTo>
                <a:lnTo>
                  <a:pt x="2140" y="2116"/>
                </a:lnTo>
                <a:lnTo>
                  <a:pt x="2192" y="2094"/>
                </a:lnTo>
                <a:lnTo>
                  <a:pt x="2242" y="2072"/>
                </a:lnTo>
                <a:lnTo>
                  <a:pt x="2288" y="2048"/>
                </a:lnTo>
                <a:lnTo>
                  <a:pt x="2334" y="2022"/>
                </a:lnTo>
                <a:lnTo>
                  <a:pt x="2334" y="2022"/>
                </a:lnTo>
                <a:lnTo>
                  <a:pt x="2360" y="2006"/>
                </a:lnTo>
                <a:lnTo>
                  <a:pt x="2360" y="2006"/>
                </a:lnTo>
                <a:lnTo>
                  <a:pt x="2408" y="1974"/>
                </a:lnTo>
                <a:lnTo>
                  <a:pt x="2456" y="1940"/>
                </a:lnTo>
                <a:lnTo>
                  <a:pt x="2502" y="1906"/>
                </a:lnTo>
                <a:lnTo>
                  <a:pt x="2546" y="1868"/>
                </a:lnTo>
                <a:lnTo>
                  <a:pt x="2546" y="1868"/>
                </a:lnTo>
                <a:lnTo>
                  <a:pt x="2590" y="1828"/>
                </a:lnTo>
                <a:lnTo>
                  <a:pt x="2632" y="1786"/>
                </a:lnTo>
                <a:lnTo>
                  <a:pt x="2670" y="1740"/>
                </a:lnTo>
                <a:lnTo>
                  <a:pt x="2708" y="1692"/>
                </a:lnTo>
                <a:lnTo>
                  <a:pt x="2708" y="1692"/>
                </a:lnTo>
                <a:lnTo>
                  <a:pt x="2744" y="1642"/>
                </a:lnTo>
                <a:lnTo>
                  <a:pt x="2776" y="1588"/>
                </a:lnTo>
                <a:lnTo>
                  <a:pt x="2776" y="1588"/>
                </a:lnTo>
                <a:lnTo>
                  <a:pt x="2792" y="1560"/>
                </a:lnTo>
                <a:lnTo>
                  <a:pt x="2792" y="1560"/>
                </a:lnTo>
                <a:lnTo>
                  <a:pt x="2806" y="1532"/>
                </a:lnTo>
                <a:lnTo>
                  <a:pt x="2806" y="1532"/>
                </a:lnTo>
                <a:lnTo>
                  <a:pt x="2820" y="1502"/>
                </a:lnTo>
                <a:lnTo>
                  <a:pt x="2820" y="1502"/>
                </a:lnTo>
                <a:lnTo>
                  <a:pt x="2834" y="1472"/>
                </a:lnTo>
                <a:lnTo>
                  <a:pt x="2834" y="1472"/>
                </a:lnTo>
                <a:lnTo>
                  <a:pt x="2856" y="1408"/>
                </a:lnTo>
                <a:lnTo>
                  <a:pt x="2866" y="1376"/>
                </a:lnTo>
                <a:lnTo>
                  <a:pt x="2874" y="1342"/>
                </a:lnTo>
                <a:lnTo>
                  <a:pt x="2882" y="1308"/>
                </a:lnTo>
                <a:lnTo>
                  <a:pt x="2888" y="1272"/>
                </a:lnTo>
                <a:lnTo>
                  <a:pt x="2894" y="1238"/>
                </a:lnTo>
                <a:lnTo>
                  <a:pt x="2896" y="1200"/>
                </a:lnTo>
                <a:lnTo>
                  <a:pt x="2896" y="1200"/>
                </a:lnTo>
                <a:lnTo>
                  <a:pt x="2890" y="1174"/>
                </a:lnTo>
                <a:lnTo>
                  <a:pt x="2882" y="1152"/>
                </a:lnTo>
                <a:lnTo>
                  <a:pt x="2882" y="1152"/>
                </a:lnTo>
                <a:lnTo>
                  <a:pt x="2880" y="1152"/>
                </a:lnTo>
                <a:lnTo>
                  <a:pt x="2880" y="1152"/>
                </a:lnTo>
                <a:lnTo>
                  <a:pt x="2880" y="1136"/>
                </a:lnTo>
                <a:lnTo>
                  <a:pt x="2880" y="1136"/>
                </a:lnTo>
                <a:lnTo>
                  <a:pt x="2878" y="1090"/>
                </a:lnTo>
                <a:lnTo>
                  <a:pt x="2876" y="1044"/>
                </a:lnTo>
                <a:lnTo>
                  <a:pt x="2868" y="998"/>
                </a:lnTo>
                <a:lnTo>
                  <a:pt x="2860" y="952"/>
                </a:lnTo>
                <a:lnTo>
                  <a:pt x="2860" y="952"/>
                </a:lnTo>
                <a:lnTo>
                  <a:pt x="2858" y="940"/>
                </a:lnTo>
                <a:lnTo>
                  <a:pt x="2858" y="940"/>
                </a:lnTo>
                <a:lnTo>
                  <a:pt x="2856" y="928"/>
                </a:lnTo>
                <a:lnTo>
                  <a:pt x="2856" y="928"/>
                </a:lnTo>
                <a:lnTo>
                  <a:pt x="2852" y="914"/>
                </a:lnTo>
                <a:lnTo>
                  <a:pt x="2852" y="914"/>
                </a:lnTo>
                <a:lnTo>
                  <a:pt x="2844" y="888"/>
                </a:lnTo>
                <a:lnTo>
                  <a:pt x="2844" y="888"/>
                </a:lnTo>
                <a:lnTo>
                  <a:pt x="2826" y="834"/>
                </a:lnTo>
                <a:lnTo>
                  <a:pt x="2804" y="782"/>
                </a:lnTo>
                <a:lnTo>
                  <a:pt x="2804" y="782"/>
                </a:lnTo>
                <a:lnTo>
                  <a:pt x="2784" y="736"/>
                </a:lnTo>
                <a:lnTo>
                  <a:pt x="2760" y="694"/>
                </a:lnTo>
                <a:lnTo>
                  <a:pt x="2736" y="652"/>
                </a:lnTo>
                <a:lnTo>
                  <a:pt x="2710" y="612"/>
                </a:lnTo>
                <a:lnTo>
                  <a:pt x="2710" y="612"/>
                </a:lnTo>
                <a:lnTo>
                  <a:pt x="2682" y="576"/>
                </a:lnTo>
                <a:lnTo>
                  <a:pt x="2682" y="576"/>
                </a:lnTo>
                <a:lnTo>
                  <a:pt x="2654" y="542"/>
                </a:lnTo>
                <a:lnTo>
                  <a:pt x="2654" y="542"/>
                </a:lnTo>
                <a:lnTo>
                  <a:pt x="2640" y="524"/>
                </a:lnTo>
                <a:lnTo>
                  <a:pt x="2626" y="510"/>
                </a:lnTo>
                <a:lnTo>
                  <a:pt x="2626" y="510"/>
                </a:lnTo>
                <a:lnTo>
                  <a:pt x="2612" y="494"/>
                </a:lnTo>
                <a:lnTo>
                  <a:pt x="2598" y="480"/>
                </a:lnTo>
                <a:lnTo>
                  <a:pt x="2598" y="480"/>
                </a:lnTo>
                <a:lnTo>
                  <a:pt x="2606" y="486"/>
                </a:lnTo>
                <a:lnTo>
                  <a:pt x="2610" y="488"/>
                </a:lnTo>
                <a:lnTo>
                  <a:pt x="2610" y="488"/>
                </a:lnTo>
                <a:lnTo>
                  <a:pt x="2610" y="486"/>
                </a:lnTo>
                <a:lnTo>
                  <a:pt x="2610" y="486"/>
                </a:lnTo>
                <a:lnTo>
                  <a:pt x="2610" y="480"/>
                </a:lnTo>
                <a:lnTo>
                  <a:pt x="2608" y="474"/>
                </a:lnTo>
                <a:lnTo>
                  <a:pt x="2600" y="458"/>
                </a:lnTo>
                <a:lnTo>
                  <a:pt x="2600" y="458"/>
                </a:lnTo>
                <a:lnTo>
                  <a:pt x="2590" y="444"/>
                </a:lnTo>
                <a:lnTo>
                  <a:pt x="2582" y="434"/>
                </a:lnTo>
                <a:lnTo>
                  <a:pt x="2578" y="424"/>
                </a:lnTo>
                <a:lnTo>
                  <a:pt x="2570" y="414"/>
                </a:lnTo>
                <a:lnTo>
                  <a:pt x="2570" y="414"/>
                </a:lnTo>
                <a:lnTo>
                  <a:pt x="2544" y="384"/>
                </a:lnTo>
                <a:lnTo>
                  <a:pt x="2544" y="384"/>
                </a:lnTo>
                <a:lnTo>
                  <a:pt x="2510" y="354"/>
                </a:lnTo>
                <a:lnTo>
                  <a:pt x="2510" y="354"/>
                </a:lnTo>
                <a:lnTo>
                  <a:pt x="2492" y="336"/>
                </a:lnTo>
                <a:lnTo>
                  <a:pt x="2492" y="336"/>
                </a:lnTo>
                <a:lnTo>
                  <a:pt x="2472" y="320"/>
                </a:lnTo>
                <a:lnTo>
                  <a:pt x="2472" y="320"/>
                </a:lnTo>
                <a:lnTo>
                  <a:pt x="2452" y="304"/>
                </a:lnTo>
                <a:lnTo>
                  <a:pt x="2430" y="288"/>
                </a:lnTo>
                <a:lnTo>
                  <a:pt x="2430" y="288"/>
                </a:lnTo>
                <a:lnTo>
                  <a:pt x="2408" y="272"/>
                </a:lnTo>
                <a:lnTo>
                  <a:pt x="2384" y="256"/>
                </a:lnTo>
                <a:lnTo>
                  <a:pt x="2384" y="256"/>
                </a:lnTo>
                <a:lnTo>
                  <a:pt x="2338" y="226"/>
                </a:lnTo>
                <a:lnTo>
                  <a:pt x="2338" y="226"/>
                </a:lnTo>
                <a:lnTo>
                  <a:pt x="2290" y="200"/>
                </a:lnTo>
                <a:lnTo>
                  <a:pt x="2290" y="200"/>
                </a:lnTo>
                <a:lnTo>
                  <a:pt x="2242" y="176"/>
                </a:lnTo>
                <a:lnTo>
                  <a:pt x="2242" y="176"/>
                </a:lnTo>
                <a:lnTo>
                  <a:pt x="2228" y="166"/>
                </a:lnTo>
                <a:lnTo>
                  <a:pt x="2210" y="158"/>
                </a:lnTo>
                <a:lnTo>
                  <a:pt x="2172" y="140"/>
                </a:lnTo>
                <a:lnTo>
                  <a:pt x="2172" y="140"/>
                </a:lnTo>
                <a:lnTo>
                  <a:pt x="2130" y="124"/>
                </a:lnTo>
                <a:lnTo>
                  <a:pt x="2130" y="124"/>
                </a:lnTo>
                <a:lnTo>
                  <a:pt x="2090" y="110"/>
                </a:lnTo>
                <a:lnTo>
                  <a:pt x="2090" y="110"/>
                </a:lnTo>
                <a:lnTo>
                  <a:pt x="2038" y="90"/>
                </a:lnTo>
                <a:lnTo>
                  <a:pt x="1984" y="72"/>
                </a:lnTo>
                <a:lnTo>
                  <a:pt x="1928" y="58"/>
                </a:lnTo>
                <a:lnTo>
                  <a:pt x="1876" y="46"/>
                </a:lnTo>
                <a:lnTo>
                  <a:pt x="1876" y="46"/>
                </a:lnTo>
                <a:lnTo>
                  <a:pt x="1826" y="34"/>
                </a:lnTo>
                <a:lnTo>
                  <a:pt x="1776" y="26"/>
                </a:lnTo>
                <a:lnTo>
                  <a:pt x="1726" y="18"/>
                </a:lnTo>
                <a:lnTo>
                  <a:pt x="1674" y="14"/>
                </a:lnTo>
                <a:lnTo>
                  <a:pt x="1674" y="14"/>
                </a:lnTo>
                <a:lnTo>
                  <a:pt x="1626" y="8"/>
                </a:lnTo>
                <a:lnTo>
                  <a:pt x="1626" y="8"/>
                </a:lnTo>
                <a:lnTo>
                  <a:pt x="1576" y="4"/>
                </a:lnTo>
                <a:lnTo>
                  <a:pt x="1576" y="4"/>
                </a:lnTo>
                <a:lnTo>
                  <a:pt x="1528" y="2"/>
                </a:lnTo>
                <a:lnTo>
                  <a:pt x="1480" y="0"/>
                </a:lnTo>
                <a:lnTo>
                  <a:pt x="1480" y="0"/>
                </a:lnTo>
                <a:lnTo>
                  <a:pt x="1442" y="2"/>
                </a:lnTo>
                <a:lnTo>
                  <a:pt x="1442" y="2"/>
                </a:lnTo>
                <a:lnTo>
                  <a:pt x="1390" y="2"/>
                </a:lnTo>
                <a:lnTo>
                  <a:pt x="1390" y="2"/>
                </a:lnTo>
                <a:lnTo>
                  <a:pt x="1332" y="6"/>
                </a:lnTo>
                <a:lnTo>
                  <a:pt x="1276" y="12"/>
                </a:lnTo>
                <a:lnTo>
                  <a:pt x="1220" y="18"/>
                </a:lnTo>
                <a:lnTo>
                  <a:pt x="1164" y="26"/>
                </a:lnTo>
                <a:lnTo>
                  <a:pt x="1164" y="26"/>
                </a:lnTo>
                <a:lnTo>
                  <a:pt x="1112" y="36"/>
                </a:lnTo>
                <a:lnTo>
                  <a:pt x="1112" y="36"/>
                </a:lnTo>
                <a:lnTo>
                  <a:pt x="1062" y="48"/>
                </a:lnTo>
                <a:lnTo>
                  <a:pt x="1062" y="48"/>
                </a:lnTo>
                <a:lnTo>
                  <a:pt x="1038" y="52"/>
                </a:lnTo>
                <a:lnTo>
                  <a:pt x="1038" y="52"/>
                </a:lnTo>
                <a:lnTo>
                  <a:pt x="1016" y="58"/>
                </a:lnTo>
                <a:lnTo>
                  <a:pt x="1016" y="58"/>
                </a:lnTo>
                <a:lnTo>
                  <a:pt x="972" y="68"/>
                </a:lnTo>
                <a:lnTo>
                  <a:pt x="972" y="68"/>
                </a:lnTo>
                <a:lnTo>
                  <a:pt x="920" y="84"/>
                </a:lnTo>
                <a:lnTo>
                  <a:pt x="868" y="102"/>
                </a:lnTo>
                <a:lnTo>
                  <a:pt x="818" y="122"/>
                </a:lnTo>
                <a:lnTo>
                  <a:pt x="766" y="142"/>
                </a:lnTo>
                <a:lnTo>
                  <a:pt x="766" y="142"/>
                </a:lnTo>
                <a:lnTo>
                  <a:pt x="714" y="164"/>
                </a:lnTo>
                <a:lnTo>
                  <a:pt x="664" y="190"/>
                </a:lnTo>
                <a:lnTo>
                  <a:pt x="616" y="216"/>
                </a:lnTo>
                <a:lnTo>
                  <a:pt x="566" y="244"/>
                </a:lnTo>
                <a:lnTo>
                  <a:pt x="566" y="244"/>
                </a:lnTo>
                <a:lnTo>
                  <a:pt x="518" y="274"/>
                </a:lnTo>
                <a:lnTo>
                  <a:pt x="472" y="306"/>
                </a:lnTo>
                <a:lnTo>
                  <a:pt x="426" y="340"/>
                </a:lnTo>
                <a:lnTo>
                  <a:pt x="382" y="376"/>
                </a:lnTo>
                <a:lnTo>
                  <a:pt x="338" y="414"/>
                </a:lnTo>
                <a:lnTo>
                  <a:pt x="296" y="456"/>
                </a:lnTo>
                <a:lnTo>
                  <a:pt x="256" y="498"/>
                </a:lnTo>
                <a:lnTo>
                  <a:pt x="220" y="542"/>
                </a:lnTo>
                <a:lnTo>
                  <a:pt x="220" y="542"/>
                </a:lnTo>
                <a:lnTo>
                  <a:pt x="184" y="590"/>
                </a:lnTo>
                <a:lnTo>
                  <a:pt x="150" y="638"/>
                </a:lnTo>
                <a:lnTo>
                  <a:pt x="120" y="688"/>
                </a:lnTo>
                <a:lnTo>
                  <a:pt x="92" y="742"/>
                </a:lnTo>
                <a:lnTo>
                  <a:pt x="92" y="742"/>
                </a:lnTo>
                <a:lnTo>
                  <a:pt x="68" y="796"/>
                </a:lnTo>
                <a:lnTo>
                  <a:pt x="48" y="852"/>
                </a:lnTo>
                <a:lnTo>
                  <a:pt x="30" y="908"/>
                </a:lnTo>
                <a:lnTo>
                  <a:pt x="16" y="966"/>
                </a:lnTo>
                <a:lnTo>
                  <a:pt x="16" y="966"/>
                </a:lnTo>
                <a:lnTo>
                  <a:pt x="6" y="1026"/>
                </a:lnTo>
                <a:lnTo>
                  <a:pt x="2" y="1086"/>
                </a:lnTo>
                <a:lnTo>
                  <a:pt x="0" y="1146"/>
                </a:lnTo>
                <a:lnTo>
                  <a:pt x="2" y="1206"/>
                </a:lnTo>
                <a:lnTo>
                  <a:pt x="2" y="1206"/>
                </a:lnTo>
                <a:lnTo>
                  <a:pt x="8" y="1266"/>
                </a:lnTo>
                <a:lnTo>
                  <a:pt x="18" y="1324"/>
                </a:lnTo>
                <a:lnTo>
                  <a:pt x="34" y="1382"/>
                </a:lnTo>
                <a:lnTo>
                  <a:pt x="52" y="1440"/>
                </a:lnTo>
                <a:lnTo>
                  <a:pt x="52" y="1440"/>
                </a:lnTo>
                <a:lnTo>
                  <a:pt x="58" y="1452"/>
                </a:lnTo>
                <a:lnTo>
                  <a:pt x="66" y="1470"/>
                </a:lnTo>
                <a:lnTo>
                  <a:pt x="66" y="1470"/>
                </a:lnTo>
                <a:lnTo>
                  <a:pt x="82" y="1512"/>
                </a:lnTo>
                <a:lnTo>
                  <a:pt x="82" y="1512"/>
                </a:lnTo>
                <a:lnTo>
                  <a:pt x="92" y="1534"/>
                </a:lnTo>
                <a:lnTo>
                  <a:pt x="104" y="1556"/>
                </a:lnTo>
                <a:lnTo>
                  <a:pt x="104" y="1556"/>
                </a:lnTo>
                <a:lnTo>
                  <a:pt x="114" y="1576"/>
                </a:lnTo>
                <a:lnTo>
                  <a:pt x="114" y="1576"/>
                </a:lnTo>
                <a:lnTo>
                  <a:pt x="124" y="1594"/>
                </a:lnTo>
                <a:lnTo>
                  <a:pt x="124" y="1594"/>
                </a:lnTo>
                <a:lnTo>
                  <a:pt x="124" y="1586"/>
                </a:lnTo>
                <a:lnTo>
                  <a:pt x="120" y="1576"/>
                </a:lnTo>
                <a:lnTo>
                  <a:pt x="120" y="1576"/>
                </a:lnTo>
                <a:lnTo>
                  <a:pt x="110" y="1552"/>
                </a:lnTo>
                <a:lnTo>
                  <a:pt x="110" y="1552"/>
                </a:lnTo>
                <a:lnTo>
                  <a:pt x="120" y="1568"/>
                </a:lnTo>
                <a:lnTo>
                  <a:pt x="120" y="1568"/>
                </a:lnTo>
                <a:lnTo>
                  <a:pt x="114" y="1554"/>
                </a:lnTo>
                <a:lnTo>
                  <a:pt x="108" y="1538"/>
                </a:lnTo>
                <a:lnTo>
                  <a:pt x="108" y="1538"/>
                </a:lnTo>
                <a:lnTo>
                  <a:pt x="102" y="1520"/>
                </a:lnTo>
                <a:lnTo>
                  <a:pt x="102" y="1520"/>
                </a:lnTo>
                <a:lnTo>
                  <a:pt x="96" y="1504"/>
                </a:lnTo>
                <a:lnTo>
                  <a:pt x="96" y="1504"/>
                </a:lnTo>
                <a:lnTo>
                  <a:pt x="100" y="1510"/>
                </a:lnTo>
                <a:lnTo>
                  <a:pt x="102" y="1512"/>
                </a:lnTo>
                <a:lnTo>
                  <a:pt x="102" y="1512"/>
                </a:lnTo>
                <a:lnTo>
                  <a:pt x="102" y="1512"/>
                </a:lnTo>
                <a:lnTo>
                  <a:pt x="88" y="1476"/>
                </a:lnTo>
                <a:lnTo>
                  <a:pt x="88" y="1476"/>
                </a:lnTo>
                <a:lnTo>
                  <a:pt x="76" y="1440"/>
                </a:lnTo>
                <a:lnTo>
                  <a:pt x="76" y="1440"/>
                </a:lnTo>
                <a:lnTo>
                  <a:pt x="66" y="1408"/>
                </a:lnTo>
                <a:lnTo>
                  <a:pt x="58" y="1372"/>
                </a:lnTo>
                <a:lnTo>
                  <a:pt x="58" y="1372"/>
                </a:lnTo>
                <a:lnTo>
                  <a:pt x="60" y="1378"/>
                </a:lnTo>
                <a:lnTo>
                  <a:pt x="60" y="1378"/>
                </a:lnTo>
                <a:lnTo>
                  <a:pt x="60" y="1374"/>
                </a:lnTo>
                <a:lnTo>
                  <a:pt x="60" y="1370"/>
                </a:lnTo>
                <a:lnTo>
                  <a:pt x="60" y="1370"/>
                </a:lnTo>
                <a:lnTo>
                  <a:pt x="64" y="1386"/>
                </a:lnTo>
                <a:lnTo>
                  <a:pt x="66" y="1392"/>
                </a:lnTo>
                <a:lnTo>
                  <a:pt x="68" y="1394"/>
                </a:lnTo>
                <a:lnTo>
                  <a:pt x="68" y="1394"/>
                </a:lnTo>
                <a:lnTo>
                  <a:pt x="62" y="1374"/>
                </a:lnTo>
                <a:lnTo>
                  <a:pt x="62" y="1374"/>
                </a:lnTo>
                <a:lnTo>
                  <a:pt x="58" y="1356"/>
                </a:lnTo>
                <a:lnTo>
                  <a:pt x="58" y="1356"/>
                </a:lnTo>
                <a:lnTo>
                  <a:pt x="50" y="1318"/>
                </a:lnTo>
                <a:lnTo>
                  <a:pt x="50" y="1318"/>
                </a:lnTo>
                <a:lnTo>
                  <a:pt x="44" y="1280"/>
                </a:lnTo>
                <a:lnTo>
                  <a:pt x="44" y="1280"/>
                </a:lnTo>
                <a:lnTo>
                  <a:pt x="40" y="1244"/>
                </a:lnTo>
                <a:lnTo>
                  <a:pt x="40" y="1244"/>
                </a:lnTo>
                <a:lnTo>
                  <a:pt x="38" y="1206"/>
                </a:lnTo>
                <a:lnTo>
                  <a:pt x="38" y="1206"/>
                </a:lnTo>
                <a:lnTo>
                  <a:pt x="38" y="1204"/>
                </a:lnTo>
                <a:lnTo>
                  <a:pt x="38" y="1204"/>
                </a:lnTo>
                <a:lnTo>
                  <a:pt x="42" y="1252"/>
                </a:lnTo>
                <a:lnTo>
                  <a:pt x="50" y="1302"/>
                </a:lnTo>
                <a:lnTo>
                  <a:pt x="62" y="1348"/>
                </a:lnTo>
                <a:lnTo>
                  <a:pt x="74" y="1396"/>
                </a:lnTo>
                <a:lnTo>
                  <a:pt x="90" y="1444"/>
                </a:lnTo>
                <a:lnTo>
                  <a:pt x="108" y="1490"/>
                </a:lnTo>
                <a:lnTo>
                  <a:pt x="130" y="1538"/>
                </a:lnTo>
                <a:lnTo>
                  <a:pt x="154" y="1584"/>
                </a:lnTo>
                <a:lnTo>
                  <a:pt x="182" y="1630"/>
                </a:lnTo>
                <a:lnTo>
                  <a:pt x="212" y="1676"/>
                </a:lnTo>
                <a:lnTo>
                  <a:pt x="244" y="1722"/>
                </a:lnTo>
                <a:lnTo>
                  <a:pt x="280" y="1766"/>
                </a:lnTo>
                <a:lnTo>
                  <a:pt x="318" y="1812"/>
                </a:lnTo>
                <a:lnTo>
                  <a:pt x="358" y="1858"/>
                </a:lnTo>
                <a:lnTo>
                  <a:pt x="402" y="1902"/>
                </a:lnTo>
                <a:lnTo>
                  <a:pt x="448" y="1948"/>
                </a:lnTo>
                <a:lnTo>
                  <a:pt x="448" y="1948"/>
                </a:lnTo>
                <a:lnTo>
                  <a:pt x="434" y="1974"/>
                </a:lnTo>
                <a:lnTo>
                  <a:pt x="418" y="1998"/>
                </a:lnTo>
                <a:lnTo>
                  <a:pt x="388" y="2044"/>
                </a:lnTo>
                <a:lnTo>
                  <a:pt x="388" y="2044"/>
                </a:lnTo>
                <a:lnTo>
                  <a:pt x="410" y="1998"/>
                </a:lnTo>
                <a:lnTo>
                  <a:pt x="418" y="1978"/>
                </a:lnTo>
                <a:lnTo>
                  <a:pt x="420" y="1966"/>
                </a:lnTo>
                <a:lnTo>
                  <a:pt x="420" y="1966"/>
                </a:lnTo>
                <a:lnTo>
                  <a:pt x="414" y="1968"/>
                </a:lnTo>
                <a:lnTo>
                  <a:pt x="410" y="1966"/>
                </a:lnTo>
                <a:lnTo>
                  <a:pt x="408" y="1962"/>
                </a:lnTo>
                <a:lnTo>
                  <a:pt x="408" y="1954"/>
                </a:lnTo>
                <a:lnTo>
                  <a:pt x="408" y="1954"/>
                </a:lnTo>
                <a:lnTo>
                  <a:pt x="396" y="1966"/>
                </a:lnTo>
                <a:lnTo>
                  <a:pt x="386" y="1970"/>
                </a:lnTo>
                <a:lnTo>
                  <a:pt x="378" y="1976"/>
                </a:lnTo>
                <a:lnTo>
                  <a:pt x="366" y="1988"/>
                </a:lnTo>
                <a:lnTo>
                  <a:pt x="366" y="1988"/>
                </a:lnTo>
                <a:lnTo>
                  <a:pt x="346" y="2016"/>
                </a:lnTo>
                <a:lnTo>
                  <a:pt x="324" y="2050"/>
                </a:lnTo>
                <a:lnTo>
                  <a:pt x="276" y="2128"/>
                </a:lnTo>
                <a:lnTo>
                  <a:pt x="276" y="2128"/>
                </a:lnTo>
                <a:lnTo>
                  <a:pt x="198" y="2258"/>
                </a:lnTo>
                <a:lnTo>
                  <a:pt x="198" y="2258"/>
                </a:lnTo>
                <a:lnTo>
                  <a:pt x="186" y="2276"/>
                </a:lnTo>
                <a:lnTo>
                  <a:pt x="180" y="2288"/>
                </a:lnTo>
                <a:lnTo>
                  <a:pt x="180" y="2288"/>
                </a:lnTo>
                <a:lnTo>
                  <a:pt x="176" y="2298"/>
                </a:lnTo>
                <a:lnTo>
                  <a:pt x="176" y="2298"/>
                </a:lnTo>
                <a:lnTo>
                  <a:pt x="172" y="2308"/>
                </a:lnTo>
                <a:lnTo>
                  <a:pt x="170" y="2320"/>
                </a:lnTo>
                <a:lnTo>
                  <a:pt x="170" y="2330"/>
                </a:lnTo>
                <a:lnTo>
                  <a:pt x="172" y="2342"/>
                </a:lnTo>
                <a:lnTo>
                  <a:pt x="172" y="2342"/>
                </a:lnTo>
                <a:lnTo>
                  <a:pt x="174" y="2352"/>
                </a:lnTo>
                <a:lnTo>
                  <a:pt x="178" y="2362"/>
                </a:lnTo>
                <a:lnTo>
                  <a:pt x="182" y="2370"/>
                </a:lnTo>
                <a:lnTo>
                  <a:pt x="188" y="2380"/>
                </a:lnTo>
                <a:lnTo>
                  <a:pt x="188" y="2380"/>
                </a:lnTo>
                <a:lnTo>
                  <a:pt x="196" y="2388"/>
                </a:lnTo>
                <a:lnTo>
                  <a:pt x="202" y="2394"/>
                </a:lnTo>
                <a:lnTo>
                  <a:pt x="220" y="2404"/>
                </a:lnTo>
                <a:lnTo>
                  <a:pt x="220" y="2404"/>
                </a:lnTo>
                <a:lnTo>
                  <a:pt x="216" y="2404"/>
                </a:lnTo>
                <a:lnTo>
                  <a:pt x="210" y="2400"/>
                </a:lnTo>
                <a:lnTo>
                  <a:pt x="206" y="2400"/>
                </a:lnTo>
                <a:lnTo>
                  <a:pt x="206" y="2400"/>
                </a:lnTo>
                <a:lnTo>
                  <a:pt x="206" y="2400"/>
                </a:lnTo>
                <a:lnTo>
                  <a:pt x="206" y="2400"/>
                </a:lnTo>
                <a:lnTo>
                  <a:pt x="208" y="2406"/>
                </a:lnTo>
                <a:lnTo>
                  <a:pt x="212" y="2414"/>
                </a:lnTo>
                <a:lnTo>
                  <a:pt x="218" y="2420"/>
                </a:lnTo>
                <a:lnTo>
                  <a:pt x="226" y="2426"/>
                </a:lnTo>
                <a:lnTo>
                  <a:pt x="226" y="2426"/>
                </a:lnTo>
                <a:lnTo>
                  <a:pt x="232" y="2428"/>
                </a:lnTo>
                <a:lnTo>
                  <a:pt x="232" y="2428"/>
                </a:lnTo>
                <a:lnTo>
                  <a:pt x="236" y="2430"/>
                </a:lnTo>
                <a:lnTo>
                  <a:pt x="236" y="2430"/>
                </a:lnTo>
                <a:lnTo>
                  <a:pt x="244" y="2432"/>
                </a:lnTo>
                <a:lnTo>
                  <a:pt x="244" y="2432"/>
                </a:lnTo>
                <a:lnTo>
                  <a:pt x="258" y="2436"/>
                </a:lnTo>
                <a:lnTo>
                  <a:pt x="258" y="2436"/>
                </a:lnTo>
                <a:lnTo>
                  <a:pt x="270" y="2438"/>
                </a:lnTo>
                <a:lnTo>
                  <a:pt x="270" y="2438"/>
                </a:lnTo>
                <a:lnTo>
                  <a:pt x="278" y="2438"/>
                </a:lnTo>
                <a:lnTo>
                  <a:pt x="278" y="2438"/>
                </a:lnTo>
                <a:lnTo>
                  <a:pt x="286" y="2436"/>
                </a:lnTo>
                <a:lnTo>
                  <a:pt x="286" y="2436"/>
                </a:lnTo>
                <a:lnTo>
                  <a:pt x="310" y="2432"/>
                </a:lnTo>
                <a:lnTo>
                  <a:pt x="310" y="2432"/>
                </a:lnTo>
                <a:lnTo>
                  <a:pt x="320" y="2430"/>
                </a:lnTo>
                <a:lnTo>
                  <a:pt x="320" y="2430"/>
                </a:lnTo>
                <a:lnTo>
                  <a:pt x="328" y="2430"/>
                </a:lnTo>
                <a:lnTo>
                  <a:pt x="328" y="2430"/>
                </a:lnTo>
                <a:lnTo>
                  <a:pt x="362" y="2422"/>
                </a:lnTo>
                <a:lnTo>
                  <a:pt x="362" y="2422"/>
                </a:lnTo>
                <a:lnTo>
                  <a:pt x="438" y="2404"/>
                </a:lnTo>
                <a:lnTo>
                  <a:pt x="438" y="2404"/>
                </a:lnTo>
                <a:lnTo>
                  <a:pt x="520" y="2380"/>
                </a:lnTo>
                <a:lnTo>
                  <a:pt x="600" y="2356"/>
                </a:lnTo>
                <a:lnTo>
                  <a:pt x="600" y="2356"/>
                </a:lnTo>
                <a:lnTo>
                  <a:pt x="628" y="2350"/>
                </a:lnTo>
                <a:lnTo>
                  <a:pt x="658" y="2340"/>
                </a:lnTo>
                <a:lnTo>
                  <a:pt x="722" y="2320"/>
                </a:lnTo>
                <a:lnTo>
                  <a:pt x="722" y="2320"/>
                </a:lnTo>
                <a:lnTo>
                  <a:pt x="806" y="2294"/>
                </a:lnTo>
                <a:lnTo>
                  <a:pt x="846" y="2282"/>
                </a:lnTo>
                <a:lnTo>
                  <a:pt x="888" y="2268"/>
                </a:lnTo>
                <a:lnTo>
                  <a:pt x="888" y="2268"/>
                </a:lnTo>
                <a:lnTo>
                  <a:pt x="926" y="2258"/>
                </a:lnTo>
                <a:lnTo>
                  <a:pt x="962" y="2246"/>
                </a:lnTo>
                <a:lnTo>
                  <a:pt x="962" y="2246"/>
                </a:lnTo>
                <a:lnTo>
                  <a:pt x="980" y="2240"/>
                </a:lnTo>
                <a:lnTo>
                  <a:pt x="980" y="2240"/>
                </a:lnTo>
                <a:lnTo>
                  <a:pt x="990" y="2236"/>
                </a:lnTo>
                <a:lnTo>
                  <a:pt x="994" y="2236"/>
                </a:lnTo>
                <a:lnTo>
                  <a:pt x="994" y="2236"/>
                </a:lnTo>
                <a:lnTo>
                  <a:pt x="994" y="2236"/>
                </a:lnTo>
                <a:lnTo>
                  <a:pt x="994" y="2234"/>
                </a:lnTo>
                <a:lnTo>
                  <a:pt x="994" y="2234"/>
                </a:lnTo>
                <a:lnTo>
                  <a:pt x="994" y="2234"/>
                </a:lnTo>
                <a:lnTo>
                  <a:pt x="994" y="2234"/>
                </a:lnTo>
                <a:lnTo>
                  <a:pt x="994" y="2234"/>
                </a:lnTo>
                <a:lnTo>
                  <a:pt x="994" y="2234"/>
                </a:lnTo>
                <a:lnTo>
                  <a:pt x="996" y="2234"/>
                </a:lnTo>
                <a:lnTo>
                  <a:pt x="998" y="2234"/>
                </a:lnTo>
                <a:lnTo>
                  <a:pt x="998" y="2234"/>
                </a:lnTo>
                <a:lnTo>
                  <a:pt x="1036" y="2246"/>
                </a:lnTo>
                <a:lnTo>
                  <a:pt x="1074" y="2254"/>
                </a:lnTo>
                <a:lnTo>
                  <a:pt x="1152" y="2270"/>
                </a:lnTo>
                <a:lnTo>
                  <a:pt x="1152" y="2270"/>
                </a:lnTo>
                <a:lnTo>
                  <a:pt x="1164" y="2272"/>
                </a:lnTo>
                <a:lnTo>
                  <a:pt x="1182" y="2274"/>
                </a:lnTo>
                <a:lnTo>
                  <a:pt x="1224" y="2280"/>
                </a:lnTo>
                <a:lnTo>
                  <a:pt x="1224" y="2280"/>
                </a:lnTo>
                <a:lnTo>
                  <a:pt x="1268" y="2286"/>
                </a:lnTo>
                <a:lnTo>
                  <a:pt x="1314" y="2288"/>
                </a:lnTo>
                <a:lnTo>
                  <a:pt x="1404" y="2294"/>
                </a:lnTo>
                <a:lnTo>
                  <a:pt x="1404" y="2294"/>
                </a:lnTo>
                <a:lnTo>
                  <a:pt x="1448" y="2294"/>
                </a:lnTo>
                <a:lnTo>
                  <a:pt x="1488" y="2294"/>
                </a:lnTo>
                <a:lnTo>
                  <a:pt x="1488" y="2294"/>
                </a:lnTo>
                <a:lnTo>
                  <a:pt x="1526" y="2292"/>
                </a:lnTo>
                <a:lnTo>
                  <a:pt x="1562" y="2292"/>
                </a:lnTo>
                <a:lnTo>
                  <a:pt x="1562" y="2292"/>
                </a:lnTo>
                <a:lnTo>
                  <a:pt x="1648" y="2286"/>
                </a:lnTo>
                <a:lnTo>
                  <a:pt x="1736" y="2274"/>
                </a:lnTo>
                <a:lnTo>
                  <a:pt x="1824" y="2260"/>
                </a:lnTo>
                <a:lnTo>
                  <a:pt x="1912" y="2240"/>
                </a:lnTo>
                <a:lnTo>
                  <a:pt x="1912" y="2240"/>
                </a:lnTo>
                <a:lnTo>
                  <a:pt x="1998" y="2216"/>
                </a:lnTo>
                <a:lnTo>
                  <a:pt x="2086" y="2188"/>
                </a:lnTo>
                <a:lnTo>
                  <a:pt x="2128" y="2172"/>
                </a:lnTo>
                <a:lnTo>
                  <a:pt x="2170" y="2156"/>
                </a:lnTo>
                <a:lnTo>
                  <a:pt x="2212" y="2138"/>
                </a:lnTo>
                <a:lnTo>
                  <a:pt x="2254" y="2118"/>
                </a:lnTo>
                <a:lnTo>
                  <a:pt x="2254" y="2118"/>
                </a:lnTo>
                <a:lnTo>
                  <a:pt x="2296" y="2096"/>
                </a:lnTo>
                <a:lnTo>
                  <a:pt x="2336" y="2074"/>
                </a:lnTo>
                <a:lnTo>
                  <a:pt x="2336" y="2074"/>
                </a:lnTo>
                <a:lnTo>
                  <a:pt x="2376" y="2050"/>
                </a:lnTo>
                <a:lnTo>
                  <a:pt x="2396" y="2038"/>
                </a:lnTo>
                <a:lnTo>
                  <a:pt x="2416" y="2026"/>
                </a:lnTo>
                <a:lnTo>
                  <a:pt x="2416" y="2026"/>
                </a:lnTo>
                <a:lnTo>
                  <a:pt x="2454" y="2000"/>
                </a:lnTo>
                <a:lnTo>
                  <a:pt x="2492" y="1972"/>
                </a:lnTo>
                <a:lnTo>
                  <a:pt x="2528" y="1944"/>
                </a:lnTo>
                <a:lnTo>
                  <a:pt x="2564" y="1912"/>
                </a:lnTo>
                <a:lnTo>
                  <a:pt x="2564" y="1912"/>
                </a:lnTo>
                <a:lnTo>
                  <a:pt x="2600" y="1882"/>
                </a:lnTo>
                <a:lnTo>
                  <a:pt x="2632" y="1848"/>
                </a:lnTo>
                <a:lnTo>
                  <a:pt x="2664" y="1814"/>
                </a:lnTo>
                <a:lnTo>
                  <a:pt x="2696" y="1778"/>
                </a:lnTo>
                <a:lnTo>
                  <a:pt x="2710" y="1758"/>
                </a:lnTo>
                <a:lnTo>
                  <a:pt x="2710" y="1758"/>
                </a:lnTo>
                <a:lnTo>
                  <a:pt x="2724" y="1740"/>
                </a:lnTo>
                <a:lnTo>
                  <a:pt x="2752" y="1702"/>
                </a:lnTo>
                <a:lnTo>
                  <a:pt x="2752" y="1702"/>
                </a:lnTo>
                <a:lnTo>
                  <a:pt x="2778" y="1662"/>
                </a:lnTo>
                <a:lnTo>
                  <a:pt x="2802" y="1620"/>
                </a:lnTo>
                <a:lnTo>
                  <a:pt x="2802" y="1620"/>
                </a:lnTo>
                <a:lnTo>
                  <a:pt x="2812" y="1596"/>
                </a:lnTo>
                <a:lnTo>
                  <a:pt x="2830" y="1564"/>
                </a:lnTo>
                <a:lnTo>
                  <a:pt x="2846" y="1528"/>
                </a:lnTo>
                <a:lnTo>
                  <a:pt x="2854" y="1512"/>
                </a:lnTo>
                <a:lnTo>
                  <a:pt x="2858" y="1496"/>
                </a:lnTo>
                <a:lnTo>
                  <a:pt x="2858" y="1496"/>
                </a:lnTo>
                <a:lnTo>
                  <a:pt x="2854" y="1500"/>
                </a:lnTo>
                <a:lnTo>
                  <a:pt x="2850" y="1508"/>
                </a:lnTo>
                <a:lnTo>
                  <a:pt x="2840" y="1526"/>
                </a:lnTo>
                <a:lnTo>
                  <a:pt x="2840" y="1526"/>
                </a:lnTo>
                <a:close/>
                <a:moveTo>
                  <a:pt x="448" y="1948"/>
                </a:moveTo>
                <a:lnTo>
                  <a:pt x="448" y="1948"/>
                </a:lnTo>
                <a:lnTo>
                  <a:pt x="454" y="1952"/>
                </a:lnTo>
                <a:lnTo>
                  <a:pt x="458" y="1946"/>
                </a:lnTo>
                <a:lnTo>
                  <a:pt x="458" y="1946"/>
                </a:lnTo>
                <a:lnTo>
                  <a:pt x="448" y="1960"/>
                </a:lnTo>
                <a:lnTo>
                  <a:pt x="448" y="1960"/>
                </a:lnTo>
                <a:lnTo>
                  <a:pt x="452" y="1954"/>
                </a:lnTo>
                <a:lnTo>
                  <a:pt x="448" y="1956"/>
                </a:lnTo>
                <a:lnTo>
                  <a:pt x="440" y="1968"/>
                </a:lnTo>
                <a:lnTo>
                  <a:pt x="440" y="1968"/>
                </a:lnTo>
                <a:lnTo>
                  <a:pt x="446" y="1956"/>
                </a:lnTo>
                <a:lnTo>
                  <a:pt x="448" y="1948"/>
                </a:lnTo>
                <a:lnTo>
                  <a:pt x="448" y="1948"/>
                </a:lnTo>
                <a:close/>
                <a:moveTo>
                  <a:pt x="1656" y="2146"/>
                </a:moveTo>
                <a:lnTo>
                  <a:pt x="1656" y="2146"/>
                </a:lnTo>
                <a:lnTo>
                  <a:pt x="1616" y="2148"/>
                </a:lnTo>
                <a:lnTo>
                  <a:pt x="1578" y="2152"/>
                </a:lnTo>
                <a:lnTo>
                  <a:pt x="1578" y="2152"/>
                </a:lnTo>
                <a:lnTo>
                  <a:pt x="1538" y="2154"/>
                </a:lnTo>
                <a:lnTo>
                  <a:pt x="1538" y="2154"/>
                </a:lnTo>
                <a:lnTo>
                  <a:pt x="1500" y="2154"/>
                </a:lnTo>
                <a:lnTo>
                  <a:pt x="1500" y="2154"/>
                </a:lnTo>
                <a:lnTo>
                  <a:pt x="1424" y="2154"/>
                </a:lnTo>
                <a:lnTo>
                  <a:pt x="1346" y="2150"/>
                </a:lnTo>
                <a:lnTo>
                  <a:pt x="1346" y="2150"/>
                </a:lnTo>
                <a:lnTo>
                  <a:pt x="1272" y="2142"/>
                </a:lnTo>
                <a:lnTo>
                  <a:pt x="1196" y="2132"/>
                </a:lnTo>
                <a:lnTo>
                  <a:pt x="1120" y="2118"/>
                </a:lnTo>
                <a:lnTo>
                  <a:pt x="1046" y="2100"/>
                </a:lnTo>
                <a:lnTo>
                  <a:pt x="1038" y="2098"/>
                </a:lnTo>
                <a:lnTo>
                  <a:pt x="1024" y="2094"/>
                </a:lnTo>
                <a:lnTo>
                  <a:pt x="1006" y="2090"/>
                </a:lnTo>
                <a:lnTo>
                  <a:pt x="996" y="2088"/>
                </a:lnTo>
                <a:lnTo>
                  <a:pt x="990" y="2086"/>
                </a:lnTo>
                <a:lnTo>
                  <a:pt x="990" y="2086"/>
                </a:lnTo>
                <a:lnTo>
                  <a:pt x="986" y="2088"/>
                </a:lnTo>
                <a:lnTo>
                  <a:pt x="986" y="2088"/>
                </a:lnTo>
                <a:lnTo>
                  <a:pt x="930" y="2104"/>
                </a:lnTo>
                <a:lnTo>
                  <a:pt x="930" y="2104"/>
                </a:lnTo>
                <a:lnTo>
                  <a:pt x="854" y="2128"/>
                </a:lnTo>
                <a:lnTo>
                  <a:pt x="854" y="2128"/>
                </a:lnTo>
                <a:lnTo>
                  <a:pt x="698" y="2178"/>
                </a:lnTo>
                <a:lnTo>
                  <a:pt x="698" y="2178"/>
                </a:lnTo>
                <a:lnTo>
                  <a:pt x="362" y="2284"/>
                </a:lnTo>
                <a:lnTo>
                  <a:pt x="362" y="2284"/>
                </a:lnTo>
                <a:lnTo>
                  <a:pt x="278" y="2310"/>
                </a:lnTo>
                <a:lnTo>
                  <a:pt x="276" y="2312"/>
                </a:lnTo>
                <a:lnTo>
                  <a:pt x="276" y="2312"/>
                </a:lnTo>
                <a:lnTo>
                  <a:pt x="276" y="2312"/>
                </a:lnTo>
                <a:lnTo>
                  <a:pt x="276" y="2312"/>
                </a:lnTo>
                <a:lnTo>
                  <a:pt x="276" y="2312"/>
                </a:lnTo>
                <a:lnTo>
                  <a:pt x="276" y="2312"/>
                </a:lnTo>
                <a:lnTo>
                  <a:pt x="276" y="2312"/>
                </a:lnTo>
                <a:lnTo>
                  <a:pt x="274" y="2312"/>
                </a:lnTo>
                <a:lnTo>
                  <a:pt x="274" y="2312"/>
                </a:lnTo>
                <a:lnTo>
                  <a:pt x="274" y="2310"/>
                </a:lnTo>
                <a:lnTo>
                  <a:pt x="274" y="2310"/>
                </a:lnTo>
                <a:lnTo>
                  <a:pt x="274" y="2310"/>
                </a:lnTo>
                <a:lnTo>
                  <a:pt x="274" y="2310"/>
                </a:lnTo>
                <a:lnTo>
                  <a:pt x="274" y="2310"/>
                </a:lnTo>
                <a:lnTo>
                  <a:pt x="274" y="2310"/>
                </a:lnTo>
                <a:lnTo>
                  <a:pt x="278" y="2304"/>
                </a:lnTo>
                <a:lnTo>
                  <a:pt x="282" y="2296"/>
                </a:lnTo>
                <a:lnTo>
                  <a:pt x="282" y="2296"/>
                </a:lnTo>
                <a:lnTo>
                  <a:pt x="304" y="2258"/>
                </a:lnTo>
                <a:lnTo>
                  <a:pt x="304" y="2258"/>
                </a:lnTo>
                <a:lnTo>
                  <a:pt x="312" y="2240"/>
                </a:lnTo>
                <a:lnTo>
                  <a:pt x="312" y="2240"/>
                </a:lnTo>
                <a:lnTo>
                  <a:pt x="394" y="2094"/>
                </a:lnTo>
                <a:lnTo>
                  <a:pt x="434" y="2020"/>
                </a:lnTo>
                <a:lnTo>
                  <a:pt x="468" y="1954"/>
                </a:lnTo>
                <a:lnTo>
                  <a:pt x="468" y="1954"/>
                </a:lnTo>
                <a:lnTo>
                  <a:pt x="458" y="1968"/>
                </a:lnTo>
                <a:lnTo>
                  <a:pt x="452" y="1980"/>
                </a:lnTo>
                <a:lnTo>
                  <a:pt x="452" y="1980"/>
                </a:lnTo>
                <a:lnTo>
                  <a:pt x="474" y="1940"/>
                </a:lnTo>
                <a:lnTo>
                  <a:pt x="490" y="1908"/>
                </a:lnTo>
                <a:lnTo>
                  <a:pt x="490" y="1908"/>
                </a:lnTo>
                <a:lnTo>
                  <a:pt x="468" y="1946"/>
                </a:lnTo>
                <a:lnTo>
                  <a:pt x="468" y="1946"/>
                </a:lnTo>
                <a:lnTo>
                  <a:pt x="474" y="1930"/>
                </a:lnTo>
                <a:lnTo>
                  <a:pt x="476" y="1924"/>
                </a:lnTo>
                <a:lnTo>
                  <a:pt x="474" y="1920"/>
                </a:lnTo>
                <a:lnTo>
                  <a:pt x="474" y="1920"/>
                </a:lnTo>
                <a:lnTo>
                  <a:pt x="462" y="1938"/>
                </a:lnTo>
                <a:lnTo>
                  <a:pt x="462" y="1938"/>
                </a:lnTo>
                <a:lnTo>
                  <a:pt x="394" y="1872"/>
                </a:lnTo>
                <a:lnTo>
                  <a:pt x="394" y="1872"/>
                </a:lnTo>
                <a:lnTo>
                  <a:pt x="414" y="1882"/>
                </a:lnTo>
                <a:lnTo>
                  <a:pt x="432" y="1888"/>
                </a:lnTo>
                <a:lnTo>
                  <a:pt x="432" y="1888"/>
                </a:lnTo>
                <a:lnTo>
                  <a:pt x="432" y="1886"/>
                </a:lnTo>
                <a:lnTo>
                  <a:pt x="428" y="1884"/>
                </a:lnTo>
                <a:lnTo>
                  <a:pt x="424" y="1876"/>
                </a:lnTo>
                <a:lnTo>
                  <a:pt x="424" y="1876"/>
                </a:lnTo>
                <a:lnTo>
                  <a:pt x="432" y="1882"/>
                </a:lnTo>
                <a:lnTo>
                  <a:pt x="438" y="1884"/>
                </a:lnTo>
                <a:lnTo>
                  <a:pt x="440" y="1884"/>
                </a:lnTo>
                <a:lnTo>
                  <a:pt x="440" y="1880"/>
                </a:lnTo>
                <a:lnTo>
                  <a:pt x="430" y="1868"/>
                </a:lnTo>
                <a:lnTo>
                  <a:pt x="414" y="1852"/>
                </a:lnTo>
                <a:lnTo>
                  <a:pt x="414" y="1852"/>
                </a:lnTo>
                <a:lnTo>
                  <a:pt x="424" y="1860"/>
                </a:lnTo>
                <a:lnTo>
                  <a:pt x="426" y="1860"/>
                </a:lnTo>
                <a:lnTo>
                  <a:pt x="426" y="1860"/>
                </a:lnTo>
                <a:lnTo>
                  <a:pt x="426" y="1860"/>
                </a:lnTo>
                <a:lnTo>
                  <a:pt x="416" y="1848"/>
                </a:lnTo>
                <a:lnTo>
                  <a:pt x="412" y="1842"/>
                </a:lnTo>
                <a:lnTo>
                  <a:pt x="410" y="1836"/>
                </a:lnTo>
                <a:lnTo>
                  <a:pt x="404" y="1830"/>
                </a:lnTo>
                <a:lnTo>
                  <a:pt x="404" y="1830"/>
                </a:lnTo>
                <a:lnTo>
                  <a:pt x="390" y="1814"/>
                </a:lnTo>
                <a:lnTo>
                  <a:pt x="370" y="1790"/>
                </a:lnTo>
                <a:lnTo>
                  <a:pt x="370" y="1790"/>
                </a:lnTo>
                <a:lnTo>
                  <a:pt x="344" y="1762"/>
                </a:lnTo>
                <a:lnTo>
                  <a:pt x="316" y="1730"/>
                </a:lnTo>
                <a:lnTo>
                  <a:pt x="316" y="1730"/>
                </a:lnTo>
                <a:lnTo>
                  <a:pt x="286" y="1694"/>
                </a:lnTo>
                <a:lnTo>
                  <a:pt x="258" y="1656"/>
                </a:lnTo>
                <a:lnTo>
                  <a:pt x="232" y="1618"/>
                </a:lnTo>
                <a:lnTo>
                  <a:pt x="212" y="1582"/>
                </a:lnTo>
                <a:lnTo>
                  <a:pt x="212" y="1582"/>
                </a:lnTo>
                <a:lnTo>
                  <a:pt x="186" y="1536"/>
                </a:lnTo>
                <a:lnTo>
                  <a:pt x="164" y="1490"/>
                </a:lnTo>
                <a:lnTo>
                  <a:pt x="144" y="1442"/>
                </a:lnTo>
                <a:lnTo>
                  <a:pt x="128" y="1394"/>
                </a:lnTo>
                <a:lnTo>
                  <a:pt x="116" y="1346"/>
                </a:lnTo>
                <a:lnTo>
                  <a:pt x="106" y="1298"/>
                </a:lnTo>
                <a:lnTo>
                  <a:pt x="98" y="1250"/>
                </a:lnTo>
                <a:lnTo>
                  <a:pt x="94" y="1204"/>
                </a:lnTo>
                <a:lnTo>
                  <a:pt x="94" y="1204"/>
                </a:lnTo>
                <a:lnTo>
                  <a:pt x="92" y="1156"/>
                </a:lnTo>
                <a:lnTo>
                  <a:pt x="94" y="1110"/>
                </a:lnTo>
                <a:lnTo>
                  <a:pt x="98" y="1066"/>
                </a:lnTo>
                <a:lnTo>
                  <a:pt x="104" y="1020"/>
                </a:lnTo>
                <a:lnTo>
                  <a:pt x="104" y="1020"/>
                </a:lnTo>
                <a:lnTo>
                  <a:pt x="114" y="978"/>
                </a:lnTo>
                <a:lnTo>
                  <a:pt x="124" y="936"/>
                </a:lnTo>
                <a:lnTo>
                  <a:pt x="124" y="936"/>
                </a:lnTo>
                <a:lnTo>
                  <a:pt x="138" y="894"/>
                </a:lnTo>
                <a:lnTo>
                  <a:pt x="138" y="894"/>
                </a:lnTo>
                <a:lnTo>
                  <a:pt x="154" y="856"/>
                </a:lnTo>
                <a:lnTo>
                  <a:pt x="154" y="856"/>
                </a:lnTo>
                <a:lnTo>
                  <a:pt x="154" y="856"/>
                </a:lnTo>
                <a:lnTo>
                  <a:pt x="154" y="858"/>
                </a:lnTo>
                <a:lnTo>
                  <a:pt x="154" y="864"/>
                </a:lnTo>
                <a:lnTo>
                  <a:pt x="154" y="868"/>
                </a:lnTo>
                <a:lnTo>
                  <a:pt x="154" y="870"/>
                </a:lnTo>
                <a:lnTo>
                  <a:pt x="156" y="870"/>
                </a:lnTo>
                <a:lnTo>
                  <a:pt x="156" y="870"/>
                </a:lnTo>
                <a:lnTo>
                  <a:pt x="160" y="862"/>
                </a:lnTo>
                <a:lnTo>
                  <a:pt x="164" y="854"/>
                </a:lnTo>
                <a:lnTo>
                  <a:pt x="164" y="854"/>
                </a:lnTo>
                <a:lnTo>
                  <a:pt x="160" y="864"/>
                </a:lnTo>
                <a:lnTo>
                  <a:pt x="160" y="868"/>
                </a:lnTo>
                <a:lnTo>
                  <a:pt x="160" y="868"/>
                </a:lnTo>
                <a:lnTo>
                  <a:pt x="160" y="868"/>
                </a:lnTo>
                <a:lnTo>
                  <a:pt x="160" y="868"/>
                </a:lnTo>
                <a:lnTo>
                  <a:pt x="166" y="856"/>
                </a:lnTo>
                <a:lnTo>
                  <a:pt x="166" y="856"/>
                </a:lnTo>
                <a:lnTo>
                  <a:pt x="166" y="856"/>
                </a:lnTo>
                <a:lnTo>
                  <a:pt x="168" y="858"/>
                </a:lnTo>
                <a:lnTo>
                  <a:pt x="168" y="860"/>
                </a:lnTo>
                <a:lnTo>
                  <a:pt x="170" y="858"/>
                </a:lnTo>
                <a:lnTo>
                  <a:pt x="170" y="858"/>
                </a:lnTo>
                <a:lnTo>
                  <a:pt x="178" y="840"/>
                </a:lnTo>
                <a:lnTo>
                  <a:pt x="184" y="832"/>
                </a:lnTo>
                <a:lnTo>
                  <a:pt x="184" y="832"/>
                </a:lnTo>
                <a:lnTo>
                  <a:pt x="184" y="836"/>
                </a:lnTo>
                <a:lnTo>
                  <a:pt x="184" y="836"/>
                </a:lnTo>
                <a:lnTo>
                  <a:pt x="178" y="846"/>
                </a:lnTo>
                <a:lnTo>
                  <a:pt x="178" y="846"/>
                </a:lnTo>
                <a:lnTo>
                  <a:pt x="182" y="842"/>
                </a:lnTo>
                <a:lnTo>
                  <a:pt x="186" y="832"/>
                </a:lnTo>
                <a:lnTo>
                  <a:pt x="192" y="822"/>
                </a:lnTo>
                <a:lnTo>
                  <a:pt x="194" y="816"/>
                </a:lnTo>
                <a:lnTo>
                  <a:pt x="194" y="816"/>
                </a:lnTo>
                <a:lnTo>
                  <a:pt x="196" y="820"/>
                </a:lnTo>
                <a:lnTo>
                  <a:pt x="198" y="820"/>
                </a:lnTo>
                <a:lnTo>
                  <a:pt x="200" y="818"/>
                </a:lnTo>
                <a:lnTo>
                  <a:pt x="200" y="818"/>
                </a:lnTo>
                <a:lnTo>
                  <a:pt x="224" y="772"/>
                </a:lnTo>
                <a:lnTo>
                  <a:pt x="254" y="724"/>
                </a:lnTo>
                <a:lnTo>
                  <a:pt x="288" y="672"/>
                </a:lnTo>
                <a:lnTo>
                  <a:pt x="328" y="622"/>
                </a:lnTo>
                <a:lnTo>
                  <a:pt x="328" y="622"/>
                </a:lnTo>
                <a:lnTo>
                  <a:pt x="372" y="572"/>
                </a:lnTo>
                <a:lnTo>
                  <a:pt x="420" y="524"/>
                </a:lnTo>
                <a:lnTo>
                  <a:pt x="470" y="478"/>
                </a:lnTo>
                <a:lnTo>
                  <a:pt x="522" y="438"/>
                </a:lnTo>
                <a:lnTo>
                  <a:pt x="522" y="438"/>
                </a:lnTo>
                <a:lnTo>
                  <a:pt x="540" y="426"/>
                </a:lnTo>
                <a:lnTo>
                  <a:pt x="540" y="426"/>
                </a:lnTo>
                <a:lnTo>
                  <a:pt x="582" y="396"/>
                </a:lnTo>
                <a:lnTo>
                  <a:pt x="624" y="368"/>
                </a:lnTo>
                <a:lnTo>
                  <a:pt x="666" y="344"/>
                </a:lnTo>
                <a:lnTo>
                  <a:pt x="710" y="320"/>
                </a:lnTo>
                <a:lnTo>
                  <a:pt x="710" y="320"/>
                </a:lnTo>
                <a:lnTo>
                  <a:pt x="756" y="298"/>
                </a:lnTo>
                <a:lnTo>
                  <a:pt x="800" y="278"/>
                </a:lnTo>
                <a:lnTo>
                  <a:pt x="846" y="258"/>
                </a:lnTo>
                <a:lnTo>
                  <a:pt x="890" y="242"/>
                </a:lnTo>
                <a:lnTo>
                  <a:pt x="890" y="242"/>
                </a:lnTo>
                <a:lnTo>
                  <a:pt x="936" y="226"/>
                </a:lnTo>
                <a:lnTo>
                  <a:pt x="982" y="212"/>
                </a:lnTo>
                <a:lnTo>
                  <a:pt x="1030" y="198"/>
                </a:lnTo>
                <a:lnTo>
                  <a:pt x="1076" y="186"/>
                </a:lnTo>
                <a:lnTo>
                  <a:pt x="1076" y="186"/>
                </a:lnTo>
                <a:lnTo>
                  <a:pt x="1122" y="176"/>
                </a:lnTo>
                <a:lnTo>
                  <a:pt x="1170" y="168"/>
                </a:lnTo>
                <a:lnTo>
                  <a:pt x="1264" y="154"/>
                </a:lnTo>
                <a:lnTo>
                  <a:pt x="1264" y="154"/>
                </a:lnTo>
                <a:lnTo>
                  <a:pt x="1358" y="146"/>
                </a:lnTo>
                <a:lnTo>
                  <a:pt x="1406" y="144"/>
                </a:lnTo>
                <a:lnTo>
                  <a:pt x="1454" y="144"/>
                </a:lnTo>
                <a:lnTo>
                  <a:pt x="1500" y="144"/>
                </a:lnTo>
                <a:lnTo>
                  <a:pt x="1548" y="146"/>
                </a:lnTo>
                <a:lnTo>
                  <a:pt x="1596" y="148"/>
                </a:lnTo>
                <a:lnTo>
                  <a:pt x="1644" y="152"/>
                </a:lnTo>
                <a:lnTo>
                  <a:pt x="1644" y="152"/>
                </a:lnTo>
                <a:lnTo>
                  <a:pt x="1690" y="158"/>
                </a:lnTo>
                <a:lnTo>
                  <a:pt x="1738" y="164"/>
                </a:lnTo>
                <a:lnTo>
                  <a:pt x="1738" y="164"/>
                </a:lnTo>
                <a:lnTo>
                  <a:pt x="1786" y="174"/>
                </a:lnTo>
                <a:lnTo>
                  <a:pt x="1832" y="182"/>
                </a:lnTo>
                <a:lnTo>
                  <a:pt x="1832" y="182"/>
                </a:lnTo>
                <a:lnTo>
                  <a:pt x="1880" y="194"/>
                </a:lnTo>
                <a:lnTo>
                  <a:pt x="1928" y="206"/>
                </a:lnTo>
                <a:lnTo>
                  <a:pt x="1928" y="206"/>
                </a:lnTo>
                <a:lnTo>
                  <a:pt x="1974" y="220"/>
                </a:lnTo>
                <a:lnTo>
                  <a:pt x="2020" y="236"/>
                </a:lnTo>
                <a:lnTo>
                  <a:pt x="2020" y="236"/>
                </a:lnTo>
                <a:lnTo>
                  <a:pt x="2068" y="254"/>
                </a:lnTo>
                <a:lnTo>
                  <a:pt x="2116" y="274"/>
                </a:lnTo>
                <a:lnTo>
                  <a:pt x="2164" y="294"/>
                </a:lnTo>
                <a:lnTo>
                  <a:pt x="2210" y="318"/>
                </a:lnTo>
                <a:lnTo>
                  <a:pt x="2210" y="318"/>
                </a:lnTo>
                <a:lnTo>
                  <a:pt x="2256" y="342"/>
                </a:lnTo>
                <a:lnTo>
                  <a:pt x="2302" y="368"/>
                </a:lnTo>
                <a:lnTo>
                  <a:pt x="2346" y="396"/>
                </a:lnTo>
                <a:lnTo>
                  <a:pt x="2388" y="426"/>
                </a:lnTo>
                <a:lnTo>
                  <a:pt x="2388" y="426"/>
                </a:lnTo>
                <a:lnTo>
                  <a:pt x="2430" y="458"/>
                </a:lnTo>
                <a:lnTo>
                  <a:pt x="2470" y="490"/>
                </a:lnTo>
                <a:lnTo>
                  <a:pt x="2508" y="526"/>
                </a:lnTo>
                <a:lnTo>
                  <a:pt x="2544" y="562"/>
                </a:lnTo>
                <a:lnTo>
                  <a:pt x="2580" y="598"/>
                </a:lnTo>
                <a:lnTo>
                  <a:pt x="2612" y="638"/>
                </a:lnTo>
                <a:lnTo>
                  <a:pt x="2642" y="678"/>
                </a:lnTo>
                <a:lnTo>
                  <a:pt x="2670" y="718"/>
                </a:lnTo>
                <a:lnTo>
                  <a:pt x="2670" y="718"/>
                </a:lnTo>
                <a:lnTo>
                  <a:pt x="2682" y="736"/>
                </a:lnTo>
                <a:lnTo>
                  <a:pt x="2682" y="736"/>
                </a:lnTo>
                <a:lnTo>
                  <a:pt x="2706" y="776"/>
                </a:lnTo>
                <a:lnTo>
                  <a:pt x="2728" y="820"/>
                </a:lnTo>
                <a:lnTo>
                  <a:pt x="2748" y="866"/>
                </a:lnTo>
                <a:lnTo>
                  <a:pt x="2766" y="912"/>
                </a:lnTo>
                <a:lnTo>
                  <a:pt x="2766" y="912"/>
                </a:lnTo>
                <a:lnTo>
                  <a:pt x="2780" y="960"/>
                </a:lnTo>
                <a:lnTo>
                  <a:pt x="2792" y="1006"/>
                </a:lnTo>
                <a:lnTo>
                  <a:pt x="2800" y="1048"/>
                </a:lnTo>
                <a:lnTo>
                  <a:pt x="2806" y="1088"/>
                </a:lnTo>
                <a:lnTo>
                  <a:pt x="2806" y="1088"/>
                </a:lnTo>
                <a:lnTo>
                  <a:pt x="2804" y="1070"/>
                </a:lnTo>
                <a:lnTo>
                  <a:pt x="2804" y="1054"/>
                </a:lnTo>
                <a:lnTo>
                  <a:pt x="2804" y="1054"/>
                </a:lnTo>
                <a:lnTo>
                  <a:pt x="2808" y="1084"/>
                </a:lnTo>
                <a:lnTo>
                  <a:pt x="2808" y="1084"/>
                </a:lnTo>
                <a:lnTo>
                  <a:pt x="2810" y="1106"/>
                </a:lnTo>
                <a:lnTo>
                  <a:pt x="2810" y="1106"/>
                </a:lnTo>
                <a:lnTo>
                  <a:pt x="2814" y="1148"/>
                </a:lnTo>
                <a:lnTo>
                  <a:pt x="2814" y="1148"/>
                </a:lnTo>
                <a:lnTo>
                  <a:pt x="2812" y="1096"/>
                </a:lnTo>
                <a:lnTo>
                  <a:pt x="2812" y="1096"/>
                </a:lnTo>
                <a:lnTo>
                  <a:pt x="2816" y="1116"/>
                </a:lnTo>
                <a:lnTo>
                  <a:pt x="2818" y="1122"/>
                </a:lnTo>
                <a:lnTo>
                  <a:pt x="2820" y="1126"/>
                </a:lnTo>
                <a:lnTo>
                  <a:pt x="2820" y="1126"/>
                </a:lnTo>
                <a:lnTo>
                  <a:pt x="2820" y="1098"/>
                </a:lnTo>
                <a:lnTo>
                  <a:pt x="2820" y="1098"/>
                </a:lnTo>
                <a:lnTo>
                  <a:pt x="2818" y="1070"/>
                </a:lnTo>
                <a:lnTo>
                  <a:pt x="2818" y="1070"/>
                </a:lnTo>
                <a:lnTo>
                  <a:pt x="2820" y="1078"/>
                </a:lnTo>
                <a:lnTo>
                  <a:pt x="2820" y="1074"/>
                </a:lnTo>
                <a:lnTo>
                  <a:pt x="2822" y="1058"/>
                </a:lnTo>
                <a:lnTo>
                  <a:pt x="2822" y="1058"/>
                </a:lnTo>
                <a:lnTo>
                  <a:pt x="2824" y="1074"/>
                </a:lnTo>
                <a:lnTo>
                  <a:pt x="2826" y="1082"/>
                </a:lnTo>
                <a:lnTo>
                  <a:pt x="2826" y="1082"/>
                </a:lnTo>
                <a:lnTo>
                  <a:pt x="2822" y="1048"/>
                </a:lnTo>
                <a:lnTo>
                  <a:pt x="2822" y="1048"/>
                </a:lnTo>
                <a:lnTo>
                  <a:pt x="2818" y="1012"/>
                </a:lnTo>
                <a:lnTo>
                  <a:pt x="2818" y="1012"/>
                </a:lnTo>
                <a:lnTo>
                  <a:pt x="2814" y="978"/>
                </a:lnTo>
                <a:lnTo>
                  <a:pt x="2808" y="948"/>
                </a:lnTo>
                <a:lnTo>
                  <a:pt x="2808" y="948"/>
                </a:lnTo>
                <a:lnTo>
                  <a:pt x="2824" y="1008"/>
                </a:lnTo>
                <a:lnTo>
                  <a:pt x="2830" y="1030"/>
                </a:lnTo>
                <a:lnTo>
                  <a:pt x="2838" y="1046"/>
                </a:lnTo>
                <a:lnTo>
                  <a:pt x="2838" y="1046"/>
                </a:lnTo>
                <a:lnTo>
                  <a:pt x="2842" y="1040"/>
                </a:lnTo>
                <a:lnTo>
                  <a:pt x="2846" y="1036"/>
                </a:lnTo>
                <a:lnTo>
                  <a:pt x="2846" y="1036"/>
                </a:lnTo>
                <a:lnTo>
                  <a:pt x="2850" y="1040"/>
                </a:lnTo>
                <a:lnTo>
                  <a:pt x="2856" y="1048"/>
                </a:lnTo>
                <a:lnTo>
                  <a:pt x="2856" y="1048"/>
                </a:lnTo>
                <a:lnTo>
                  <a:pt x="2856" y="1028"/>
                </a:lnTo>
                <a:lnTo>
                  <a:pt x="2856" y="1028"/>
                </a:lnTo>
                <a:lnTo>
                  <a:pt x="2856" y="1026"/>
                </a:lnTo>
                <a:lnTo>
                  <a:pt x="2856" y="1026"/>
                </a:lnTo>
                <a:lnTo>
                  <a:pt x="2862" y="1082"/>
                </a:lnTo>
                <a:lnTo>
                  <a:pt x="2864" y="1136"/>
                </a:lnTo>
                <a:lnTo>
                  <a:pt x="2864" y="1136"/>
                </a:lnTo>
                <a:lnTo>
                  <a:pt x="2864" y="1170"/>
                </a:lnTo>
                <a:lnTo>
                  <a:pt x="2864" y="1170"/>
                </a:lnTo>
                <a:lnTo>
                  <a:pt x="2862" y="1170"/>
                </a:lnTo>
                <a:lnTo>
                  <a:pt x="2862" y="1170"/>
                </a:lnTo>
                <a:lnTo>
                  <a:pt x="2860" y="1182"/>
                </a:lnTo>
                <a:lnTo>
                  <a:pt x="2858" y="1188"/>
                </a:lnTo>
                <a:lnTo>
                  <a:pt x="2856" y="1192"/>
                </a:lnTo>
                <a:lnTo>
                  <a:pt x="2854" y="1198"/>
                </a:lnTo>
                <a:lnTo>
                  <a:pt x="2854" y="1198"/>
                </a:lnTo>
                <a:lnTo>
                  <a:pt x="2846" y="1240"/>
                </a:lnTo>
                <a:lnTo>
                  <a:pt x="2834" y="1304"/>
                </a:lnTo>
                <a:lnTo>
                  <a:pt x="2834" y="1304"/>
                </a:lnTo>
                <a:lnTo>
                  <a:pt x="2826" y="1340"/>
                </a:lnTo>
                <a:lnTo>
                  <a:pt x="2820" y="1358"/>
                </a:lnTo>
                <a:lnTo>
                  <a:pt x="2820" y="1358"/>
                </a:lnTo>
                <a:lnTo>
                  <a:pt x="2816" y="1376"/>
                </a:lnTo>
                <a:lnTo>
                  <a:pt x="2816" y="1376"/>
                </a:lnTo>
                <a:lnTo>
                  <a:pt x="2804" y="1410"/>
                </a:lnTo>
                <a:lnTo>
                  <a:pt x="2804" y="1410"/>
                </a:lnTo>
                <a:lnTo>
                  <a:pt x="2792" y="1442"/>
                </a:lnTo>
                <a:lnTo>
                  <a:pt x="2792" y="1442"/>
                </a:lnTo>
                <a:lnTo>
                  <a:pt x="2776" y="1480"/>
                </a:lnTo>
                <a:lnTo>
                  <a:pt x="2760" y="1518"/>
                </a:lnTo>
                <a:lnTo>
                  <a:pt x="2740" y="1554"/>
                </a:lnTo>
                <a:lnTo>
                  <a:pt x="2720" y="1590"/>
                </a:lnTo>
                <a:lnTo>
                  <a:pt x="2720" y="1590"/>
                </a:lnTo>
                <a:lnTo>
                  <a:pt x="2698" y="1624"/>
                </a:lnTo>
                <a:lnTo>
                  <a:pt x="2676" y="1656"/>
                </a:lnTo>
                <a:lnTo>
                  <a:pt x="2652" y="1686"/>
                </a:lnTo>
                <a:lnTo>
                  <a:pt x="2626" y="1716"/>
                </a:lnTo>
                <a:lnTo>
                  <a:pt x="2626" y="1716"/>
                </a:lnTo>
                <a:lnTo>
                  <a:pt x="2602" y="1744"/>
                </a:lnTo>
                <a:lnTo>
                  <a:pt x="2576" y="1772"/>
                </a:lnTo>
                <a:lnTo>
                  <a:pt x="2550" y="1796"/>
                </a:lnTo>
                <a:lnTo>
                  <a:pt x="2522" y="1822"/>
                </a:lnTo>
                <a:lnTo>
                  <a:pt x="2468" y="1866"/>
                </a:lnTo>
                <a:lnTo>
                  <a:pt x="2412" y="1906"/>
                </a:lnTo>
                <a:lnTo>
                  <a:pt x="2412" y="1906"/>
                </a:lnTo>
                <a:lnTo>
                  <a:pt x="2412" y="1904"/>
                </a:lnTo>
                <a:lnTo>
                  <a:pt x="2414" y="1900"/>
                </a:lnTo>
                <a:lnTo>
                  <a:pt x="2416" y="1896"/>
                </a:lnTo>
                <a:lnTo>
                  <a:pt x="2416" y="1894"/>
                </a:lnTo>
                <a:lnTo>
                  <a:pt x="2416" y="1894"/>
                </a:lnTo>
                <a:lnTo>
                  <a:pt x="2410" y="1898"/>
                </a:lnTo>
                <a:lnTo>
                  <a:pt x="2404" y="1902"/>
                </a:lnTo>
                <a:lnTo>
                  <a:pt x="2404" y="1902"/>
                </a:lnTo>
                <a:lnTo>
                  <a:pt x="2410" y="1896"/>
                </a:lnTo>
                <a:lnTo>
                  <a:pt x="2412" y="1894"/>
                </a:lnTo>
                <a:lnTo>
                  <a:pt x="2410" y="1892"/>
                </a:lnTo>
                <a:lnTo>
                  <a:pt x="2410" y="1892"/>
                </a:lnTo>
                <a:lnTo>
                  <a:pt x="2402" y="1898"/>
                </a:lnTo>
                <a:lnTo>
                  <a:pt x="2402" y="1898"/>
                </a:lnTo>
                <a:lnTo>
                  <a:pt x="2402" y="1898"/>
                </a:lnTo>
                <a:lnTo>
                  <a:pt x="2402" y="1896"/>
                </a:lnTo>
                <a:lnTo>
                  <a:pt x="2402" y="1896"/>
                </a:lnTo>
                <a:lnTo>
                  <a:pt x="2400" y="1896"/>
                </a:lnTo>
                <a:lnTo>
                  <a:pt x="2400" y="1896"/>
                </a:lnTo>
                <a:lnTo>
                  <a:pt x="2386" y="1904"/>
                </a:lnTo>
                <a:lnTo>
                  <a:pt x="2378" y="1906"/>
                </a:lnTo>
                <a:lnTo>
                  <a:pt x="2378" y="1906"/>
                </a:lnTo>
                <a:lnTo>
                  <a:pt x="2380" y="1904"/>
                </a:lnTo>
                <a:lnTo>
                  <a:pt x="2380" y="1904"/>
                </a:lnTo>
                <a:lnTo>
                  <a:pt x="2388" y="1898"/>
                </a:lnTo>
                <a:lnTo>
                  <a:pt x="2388" y="1898"/>
                </a:lnTo>
                <a:lnTo>
                  <a:pt x="2384" y="1900"/>
                </a:lnTo>
                <a:lnTo>
                  <a:pt x="2376" y="1904"/>
                </a:lnTo>
                <a:lnTo>
                  <a:pt x="2376" y="1904"/>
                </a:lnTo>
                <a:lnTo>
                  <a:pt x="2368" y="1910"/>
                </a:lnTo>
                <a:lnTo>
                  <a:pt x="2364" y="1912"/>
                </a:lnTo>
                <a:lnTo>
                  <a:pt x="2364" y="1912"/>
                </a:lnTo>
                <a:lnTo>
                  <a:pt x="2364" y="1908"/>
                </a:lnTo>
                <a:lnTo>
                  <a:pt x="2364" y="1908"/>
                </a:lnTo>
                <a:lnTo>
                  <a:pt x="2360" y="1908"/>
                </a:lnTo>
                <a:lnTo>
                  <a:pt x="2360" y="1908"/>
                </a:lnTo>
                <a:lnTo>
                  <a:pt x="2282" y="1952"/>
                </a:lnTo>
                <a:lnTo>
                  <a:pt x="2238" y="1976"/>
                </a:lnTo>
                <a:lnTo>
                  <a:pt x="2190" y="2000"/>
                </a:lnTo>
                <a:lnTo>
                  <a:pt x="2190" y="2000"/>
                </a:lnTo>
                <a:lnTo>
                  <a:pt x="2142" y="2022"/>
                </a:lnTo>
                <a:lnTo>
                  <a:pt x="2090" y="2042"/>
                </a:lnTo>
                <a:lnTo>
                  <a:pt x="2040" y="2062"/>
                </a:lnTo>
                <a:lnTo>
                  <a:pt x="1988" y="2078"/>
                </a:lnTo>
                <a:lnTo>
                  <a:pt x="1988" y="2078"/>
                </a:lnTo>
                <a:lnTo>
                  <a:pt x="1970" y="2084"/>
                </a:lnTo>
                <a:lnTo>
                  <a:pt x="1970" y="2084"/>
                </a:lnTo>
                <a:lnTo>
                  <a:pt x="1892" y="2104"/>
                </a:lnTo>
                <a:lnTo>
                  <a:pt x="1812" y="2122"/>
                </a:lnTo>
                <a:lnTo>
                  <a:pt x="1734" y="2136"/>
                </a:lnTo>
                <a:lnTo>
                  <a:pt x="1656" y="2146"/>
                </a:lnTo>
                <a:lnTo>
                  <a:pt x="1656" y="214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5" name="Picture 4" descr="A picture containing text&#10;&#10;Description automatically generated">
            <a:extLst>
              <a:ext uri="{FF2B5EF4-FFF2-40B4-BE49-F238E27FC236}">
                <a16:creationId xmlns:a16="http://schemas.microsoft.com/office/drawing/2014/main" id="{71BAD15C-2257-40DC-AE20-A377254C54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1040" y="2070968"/>
            <a:ext cx="4118269" cy="1029567"/>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Tree>
    <p:extLst>
      <p:ext uri="{BB962C8B-B14F-4D97-AF65-F5344CB8AC3E}">
        <p14:creationId xmlns:p14="http://schemas.microsoft.com/office/powerpoint/2010/main" val="3450462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0447-CF72-4E1F-83BC-38BFDC5C98B3}"/>
              </a:ext>
            </a:extLst>
          </p:cNvPr>
          <p:cNvSpPr>
            <a:spLocks noGrp="1"/>
          </p:cNvSpPr>
          <p:nvPr>
            <p:ph type="title"/>
          </p:nvPr>
        </p:nvSpPr>
        <p:spPr/>
        <p:txBody>
          <a:bodyPr/>
          <a:lstStyle/>
          <a:p>
            <a:r>
              <a:rPr lang="en-GB" u="sng" dirty="0"/>
              <a:t>Meetings</a:t>
            </a:r>
          </a:p>
        </p:txBody>
      </p:sp>
      <p:sp>
        <p:nvSpPr>
          <p:cNvPr id="3" name="Content Placeholder 2">
            <a:extLst>
              <a:ext uri="{FF2B5EF4-FFF2-40B4-BE49-F238E27FC236}">
                <a16:creationId xmlns:a16="http://schemas.microsoft.com/office/drawing/2014/main" id="{B3237082-30E4-4085-BC68-445E40E82B52}"/>
              </a:ext>
            </a:extLst>
          </p:cNvPr>
          <p:cNvSpPr>
            <a:spLocks noGrp="1"/>
          </p:cNvSpPr>
          <p:nvPr>
            <p:ph idx="1"/>
          </p:nvPr>
        </p:nvSpPr>
        <p:spPr/>
        <p:txBody>
          <a:bodyPr/>
          <a:lstStyle/>
          <a:p>
            <a:r>
              <a:rPr lang="en-GB" dirty="0"/>
              <a:t>Will you accept new members to the group?</a:t>
            </a:r>
          </a:p>
          <a:p>
            <a:r>
              <a:rPr lang="en-GB" dirty="0"/>
              <a:t>At what point will you close membership?</a:t>
            </a:r>
          </a:p>
          <a:p>
            <a:r>
              <a:rPr lang="en-GB" dirty="0"/>
              <a:t>How often would you like to meet?</a:t>
            </a:r>
          </a:p>
          <a:p>
            <a:r>
              <a:rPr lang="en-GB" dirty="0"/>
              <a:t>How, when and where?</a:t>
            </a:r>
          </a:p>
          <a:p>
            <a:r>
              <a:rPr lang="en-GB" dirty="0"/>
              <a:t>Would you like to appoint a chairperson</a:t>
            </a:r>
          </a:p>
          <a:p>
            <a:endParaRPr lang="en-GB" dirty="0"/>
          </a:p>
        </p:txBody>
      </p:sp>
    </p:spTree>
    <p:extLst>
      <p:ext uri="{BB962C8B-B14F-4D97-AF65-F5344CB8AC3E}">
        <p14:creationId xmlns:p14="http://schemas.microsoft.com/office/powerpoint/2010/main" val="1420578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C774F-6BA1-4847-8595-E108962DA308}"/>
              </a:ext>
            </a:extLst>
          </p:cNvPr>
          <p:cNvSpPr>
            <a:spLocks noGrp="1"/>
          </p:cNvSpPr>
          <p:nvPr>
            <p:ph type="title"/>
          </p:nvPr>
        </p:nvSpPr>
        <p:spPr/>
        <p:txBody>
          <a:bodyPr/>
          <a:lstStyle/>
          <a:p>
            <a:r>
              <a:rPr lang="en-GB" u="sng" dirty="0"/>
              <a:t>Decision making</a:t>
            </a:r>
          </a:p>
        </p:txBody>
      </p:sp>
      <p:sp>
        <p:nvSpPr>
          <p:cNvPr id="3" name="Content Placeholder 2">
            <a:extLst>
              <a:ext uri="{FF2B5EF4-FFF2-40B4-BE49-F238E27FC236}">
                <a16:creationId xmlns:a16="http://schemas.microsoft.com/office/drawing/2014/main" id="{80B20ABB-7F62-404E-A95D-7C07EB3DF00E}"/>
              </a:ext>
            </a:extLst>
          </p:cNvPr>
          <p:cNvSpPr>
            <a:spLocks noGrp="1"/>
          </p:cNvSpPr>
          <p:nvPr>
            <p:ph idx="1"/>
          </p:nvPr>
        </p:nvSpPr>
        <p:spPr/>
        <p:txBody>
          <a:bodyPr/>
          <a:lstStyle/>
          <a:p>
            <a:r>
              <a:rPr lang="en-GB" dirty="0"/>
              <a:t>How do you wish decisions to be made?</a:t>
            </a:r>
          </a:p>
          <a:p>
            <a:r>
              <a:rPr lang="en-GB" dirty="0"/>
              <a:t>What percentage of tenants are needed to agree something?</a:t>
            </a:r>
          </a:p>
          <a:p>
            <a:r>
              <a:rPr lang="en-GB" dirty="0"/>
              <a:t>How long will you leave questions / consultations open for?</a:t>
            </a:r>
          </a:p>
          <a:p>
            <a:r>
              <a:rPr lang="en-GB" dirty="0"/>
              <a:t>How do we tell others the results?</a:t>
            </a:r>
          </a:p>
        </p:txBody>
      </p:sp>
    </p:spTree>
    <p:extLst>
      <p:ext uri="{BB962C8B-B14F-4D97-AF65-F5344CB8AC3E}">
        <p14:creationId xmlns:p14="http://schemas.microsoft.com/office/powerpoint/2010/main" val="4209512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9AC8-753E-487A-B575-6285F81F018D}"/>
              </a:ext>
            </a:extLst>
          </p:cNvPr>
          <p:cNvSpPr>
            <a:spLocks noGrp="1"/>
          </p:cNvSpPr>
          <p:nvPr>
            <p:ph type="title"/>
          </p:nvPr>
        </p:nvSpPr>
        <p:spPr/>
        <p:txBody>
          <a:bodyPr/>
          <a:lstStyle/>
          <a:p>
            <a:r>
              <a:rPr lang="en-GB" u="sng" dirty="0"/>
              <a:t>Priorities and Issues</a:t>
            </a:r>
          </a:p>
        </p:txBody>
      </p:sp>
      <p:sp>
        <p:nvSpPr>
          <p:cNvPr id="3" name="Content Placeholder 2">
            <a:extLst>
              <a:ext uri="{FF2B5EF4-FFF2-40B4-BE49-F238E27FC236}">
                <a16:creationId xmlns:a16="http://schemas.microsoft.com/office/drawing/2014/main" id="{D032EDE7-D274-49CE-BD22-3A9CE1D64DFE}"/>
              </a:ext>
            </a:extLst>
          </p:cNvPr>
          <p:cNvSpPr>
            <a:spLocks noGrp="1"/>
          </p:cNvSpPr>
          <p:nvPr>
            <p:ph idx="1"/>
          </p:nvPr>
        </p:nvSpPr>
        <p:spPr/>
        <p:txBody>
          <a:bodyPr/>
          <a:lstStyle/>
          <a:p>
            <a:r>
              <a:rPr lang="en-GB" dirty="0"/>
              <a:t>What would you like to look at first?</a:t>
            </a:r>
          </a:p>
          <a:p>
            <a:r>
              <a:rPr lang="en-GB" dirty="0"/>
              <a:t>What is your highest priority?</a:t>
            </a:r>
          </a:p>
          <a:p>
            <a:r>
              <a:rPr lang="en-GB" dirty="0"/>
              <a:t>What is your lowest priority?</a:t>
            </a:r>
          </a:p>
          <a:p>
            <a:r>
              <a:rPr lang="en-GB" dirty="0"/>
              <a:t>Do you have any concerns or outstanding issues now that we need to address?</a:t>
            </a:r>
          </a:p>
        </p:txBody>
      </p:sp>
    </p:spTree>
    <p:extLst>
      <p:ext uri="{BB962C8B-B14F-4D97-AF65-F5344CB8AC3E}">
        <p14:creationId xmlns:p14="http://schemas.microsoft.com/office/powerpoint/2010/main" val="1555817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CA80A-9D79-4D55-86D6-5ADD77FDB21B}"/>
              </a:ext>
            </a:extLst>
          </p:cNvPr>
          <p:cNvSpPr>
            <a:spLocks noGrp="1"/>
          </p:cNvSpPr>
          <p:nvPr>
            <p:ph type="title"/>
          </p:nvPr>
        </p:nvSpPr>
        <p:spPr/>
        <p:txBody>
          <a:bodyPr/>
          <a:lstStyle/>
          <a:p>
            <a:r>
              <a:rPr lang="en-GB" u="sng" dirty="0"/>
              <a:t>Core customers</a:t>
            </a:r>
          </a:p>
        </p:txBody>
      </p:sp>
      <p:sp>
        <p:nvSpPr>
          <p:cNvPr id="3" name="Content Placeholder 2">
            <a:extLst>
              <a:ext uri="{FF2B5EF4-FFF2-40B4-BE49-F238E27FC236}">
                <a16:creationId xmlns:a16="http://schemas.microsoft.com/office/drawing/2014/main" id="{E1BCD7A4-E634-4925-A893-968DB161CF0E}"/>
              </a:ext>
            </a:extLst>
          </p:cNvPr>
          <p:cNvSpPr>
            <a:spLocks noGrp="1"/>
          </p:cNvSpPr>
          <p:nvPr>
            <p:ph idx="1"/>
          </p:nvPr>
        </p:nvSpPr>
        <p:spPr/>
        <p:txBody>
          <a:bodyPr/>
          <a:lstStyle/>
          <a:p>
            <a:r>
              <a:rPr lang="en-GB" dirty="0"/>
              <a:t>How do we involve 12,200 tenants and 3,000 leaseholders?</a:t>
            </a:r>
          </a:p>
          <a:p>
            <a:r>
              <a:rPr lang="en-GB" dirty="0"/>
              <a:t>What works </a:t>
            </a:r>
            <a:r>
              <a:rPr lang="en-GB"/>
              <a:t>best for you?</a:t>
            </a:r>
            <a:endParaRPr lang="en-GB" dirty="0"/>
          </a:p>
        </p:txBody>
      </p:sp>
    </p:spTree>
    <p:extLst>
      <p:ext uri="{BB962C8B-B14F-4D97-AF65-F5344CB8AC3E}">
        <p14:creationId xmlns:p14="http://schemas.microsoft.com/office/powerpoint/2010/main" val="217446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4"/>
          <p:cNvGrpSpPr>
            <a:grpSpLocks noChangeAspect="1"/>
          </p:cNvGrpSpPr>
          <p:nvPr/>
        </p:nvGrpSpPr>
        <p:grpSpPr bwMode="auto">
          <a:xfrm rot="239875">
            <a:off x="4860032" y="339502"/>
            <a:ext cx="3672408" cy="4536504"/>
            <a:chOff x="204" y="682"/>
            <a:chExt cx="1315" cy="1732"/>
          </a:xfrm>
        </p:grpSpPr>
        <p:sp>
          <p:nvSpPr>
            <p:cNvPr id="13" name="AutoShape 3"/>
            <p:cNvSpPr>
              <a:spLocks noChangeAspect="1" noChangeArrowheads="1" noTextEdit="1"/>
            </p:cNvSpPr>
            <p:nvPr/>
          </p:nvSpPr>
          <p:spPr bwMode="auto">
            <a:xfrm>
              <a:off x="204" y="682"/>
              <a:ext cx="1315" cy="1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Freeform 5"/>
            <p:cNvSpPr>
              <a:spLocks/>
            </p:cNvSpPr>
            <p:nvPr/>
          </p:nvSpPr>
          <p:spPr bwMode="auto">
            <a:xfrm>
              <a:off x="204" y="682"/>
              <a:ext cx="1315" cy="1732"/>
            </a:xfrm>
            <a:custGeom>
              <a:avLst/>
              <a:gdLst>
                <a:gd name="T0" fmla="*/ 1312 w 1315"/>
                <a:gd name="T1" fmla="*/ 69 h 1732"/>
                <a:gd name="T2" fmla="*/ 1297 w 1315"/>
                <a:gd name="T3" fmla="*/ 38 h 1732"/>
                <a:gd name="T4" fmla="*/ 1270 w 1315"/>
                <a:gd name="T5" fmla="*/ 17 h 1732"/>
                <a:gd name="T6" fmla="*/ 1238 w 1315"/>
                <a:gd name="T7" fmla="*/ 6 h 1732"/>
                <a:gd name="T8" fmla="*/ 1227 w 1315"/>
                <a:gd name="T9" fmla="*/ 5 h 1732"/>
                <a:gd name="T10" fmla="*/ 1166 w 1315"/>
                <a:gd name="T11" fmla="*/ 5 h 1732"/>
                <a:gd name="T12" fmla="*/ 833 w 1315"/>
                <a:gd name="T13" fmla="*/ 3 h 1732"/>
                <a:gd name="T14" fmla="*/ 316 w 1315"/>
                <a:gd name="T15" fmla="*/ 0 h 1732"/>
                <a:gd name="T16" fmla="*/ 138 w 1315"/>
                <a:gd name="T17" fmla="*/ 0 h 1732"/>
                <a:gd name="T18" fmla="*/ 75 w 1315"/>
                <a:gd name="T19" fmla="*/ 2 h 1732"/>
                <a:gd name="T20" fmla="*/ 29 w 1315"/>
                <a:gd name="T21" fmla="*/ 28 h 1732"/>
                <a:gd name="T22" fmla="*/ 3 w 1315"/>
                <a:gd name="T23" fmla="*/ 75 h 1732"/>
                <a:gd name="T24" fmla="*/ 2 w 1315"/>
                <a:gd name="T25" fmla="*/ 166 h 1732"/>
                <a:gd name="T26" fmla="*/ 0 w 1315"/>
                <a:gd name="T27" fmla="*/ 1223 h 1732"/>
                <a:gd name="T28" fmla="*/ 0 w 1315"/>
                <a:gd name="T29" fmla="*/ 1608 h 1732"/>
                <a:gd name="T30" fmla="*/ 0 w 1315"/>
                <a:gd name="T31" fmla="*/ 1638 h 1732"/>
                <a:gd name="T32" fmla="*/ 0 w 1315"/>
                <a:gd name="T33" fmla="*/ 1646 h 1732"/>
                <a:gd name="T34" fmla="*/ 12 w 1315"/>
                <a:gd name="T35" fmla="*/ 1684 h 1732"/>
                <a:gd name="T36" fmla="*/ 32 w 1315"/>
                <a:gd name="T37" fmla="*/ 1707 h 1732"/>
                <a:gd name="T38" fmla="*/ 57 w 1315"/>
                <a:gd name="T39" fmla="*/ 1723 h 1732"/>
                <a:gd name="T40" fmla="*/ 86 w 1315"/>
                <a:gd name="T41" fmla="*/ 1730 h 1732"/>
                <a:gd name="T42" fmla="*/ 95 w 1315"/>
                <a:gd name="T43" fmla="*/ 1732 h 1732"/>
                <a:gd name="T44" fmla="*/ 647 w 1315"/>
                <a:gd name="T45" fmla="*/ 1729 h 1732"/>
                <a:gd name="T46" fmla="*/ 922 w 1315"/>
                <a:gd name="T47" fmla="*/ 1726 h 1732"/>
                <a:gd name="T48" fmla="*/ 1128 w 1315"/>
                <a:gd name="T49" fmla="*/ 1720 h 1732"/>
                <a:gd name="T50" fmla="*/ 1227 w 1315"/>
                <a:gd name="T51" fmla="*/ 1717 h 1732"/>
                <a:gd name="T52" fmla="*/ 1186 w 1315"/>
                <a:gd name="T53" fmla="*/ 1715 h 1732"/>
                <a:gd name="T54" fmla="*/ 1131 w 1315"/>
                <a:gd name="T55" fmla="*/ 1710 h 1732"/>
                <a:gd name="T56" fmla="*/ 1123 w 1315"/>
                <a:gd name="T57" fmla="*/ 1707 h 1732"/>
                <a:gd name="T58" fmla="*/ 1148 w 1315"/>
                <a:gd name="T59" fmla="*/ 1704 h 1732"/>
                <a:gd name="T60" fmla="*/ 980 w 1315"/>
                <a:gd name="T61" fmla="*/ 1701 h 1732"/>
                <a:gd name="T62" fmla="*/ 1105 w 1315"/>
                <a:gd name="T63" fmla="*/ 1692 h 1732"/>
                <a:gd name="T64" fmla="*/ 1094 w 1315"/>
                <a:gd name="T65" fmla="*/ 1686 h 1732"/>
                <a:gd name="T66" fmla="*/ 1109 w 1315"/>
                <a:gd name="T67" fmla="*/ 1678 h 1732"/>
                <a:gd name="T68" fmla="*/ 1227 w 1315"/>
                <a:gd name="T69" fmla="*/ 1674 h 1732"/>
                <a:gd name="T70" fmla="*/ 1247 w 1315"/>
                <a:gd name="T71" fmla="*/ 1669 h 1732"/>
                <a:gd name="T72" fmla="*/ 1263 w 1315"/>
                <a:gd name="T73" fmla="*/ 1652 h 1732"/>
                <a:gd name="T74" fmla="*/ 1258 w 1315"/>
                <a:gd name="T75" fmla="*/ 1664 h 1732"/>
                <a:gd name="T76" fmla="*/ 1263 w 1315"/>
                <a:gd name="T77" fmla="*/ 1660 h 1732"/>
                <a:gd name="T78" fmla="*/ 1269 w 1315"/>
                <a:gd name="T79" fmla="*/ 1647 h 1732"/>
                <a:gd name="T80" fmla="*/ 1272 w 1315"/>
                <a:gd name="T81" fmla="*/ 1638 h 1732"/>
                <a:gd name="T82" fmla="*/ 1275 w 1315"/>
                <a:gd name="T83" fmla="*/ 1621 h 1732"/>
                <a:gd name="T84" fmla="*/ 1281 w 1315"/>
                <a:gd name="T85" fmla="*/ 1245 h 1732"/>
                <a:gd name="T86" fmla="*/ 1289 w 1315"/>
                <a:gd name="T87" fmla="*/ 332 h 1732"/>
                <a:gd name="T88" fmla="*/ 1292 w 1315"/>
                <a:gd name="T89" fmla="*/ 340 h 1732"/>
                <a:gd name="T90" fmla="*/ 1295 w 1315"/>
                <a:gd name="T91" fmla="*/ 347 h 1732"/>
                <a:gd name="T92" fmla="*/ 1297 w 1315"/>
                <a:gd name="T93" fmla="*/ 338 h 1732"/>
                <a:gd name="T94" fmla="*/ 1298 w 1315"/>
                <a:gd name="T95" fmla="*/ 343 h 1732"/>
                <a:gd name="T96" fmla="*/ 1300 w 1315"/>
                <a:gd name="T97" fmla="*/ 329 h 1732"/>
                <a:gd name="T98" fmla="*/ 1303 w 1315"/>
                <a:gd name="T99" fmla="*/ 303 h 1732"/>
                <a:gd name="T100" fmla="*/ 1306 w 1315"/>
                <a:gd name="T101" fmla="*/ 295 h 1732"/>
                <a:gd name="T102" fmla="*/ 1306 w 1315"/>
                <a:gd name="T103" fmla="*/ 290 h 1732"/>
                <a:gd name="T104" fmla="*/ 1309 w 1315"/>
                <a:gd name="T105" fmla="*/ 270 h 1732"/>
                <a:gd name="T106" fmla="*/ 1313 w 1315"/>
                <a:gd name="T107" fmla="*/ 129 h 1732"/>
                <a:gd name="T108" fmla="*/ 1315 w 1315"/>
                <a:gd name="T109" fmla="*/ 101 h 1732"/>
                <a:gd name="T110" fmla="*/ 1315 w 1315"/>
                <a:gd name="T111" fmla="*/ 91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15" h="1732">
                  <a:moveTo>
                    <a:pt x="1315" y="91"/>
                  </a:moveTo>
                  <a:lnTo>
                    <a:pt x="1315" y="91"/>
                  </a:lnTo>
                  <a:lnTo>
                    <a:pt x="1313" y="80"/>
                  </a:lnTo>
                  <a:lnTo>
                    <a:pt x="1312" y="69"/>
                  </a:lnTo>
                  <a:lnTo>
                    <a:pt x="1307" y="58"/>
                  </a:lnTo>
                  <a:lnTo>
                    <a:pt x="1303" y="48"/>
                  </a:lnTo>
                  <a:lnTo>
                    <a:pt x="1303" y="48"/>
                  </a:lnTo>
                  <a:lnTo>
                    <a:pt x="1297" y="38"/>
                  </a:lnTo>
                  <a:lnTo>
                    <a:pt x="1289" y="31"/>
                  </a:lnTo>
                  <a:lnTo>
                    <a:pt x="1280" y="23"/>
                  </a:lnTo>
                  <a:lnTo>
                    <a:pt x="1270" y="17"/>
                  </a:lnTo>
                  <a:lnTo>
                    <a:pt x="1270" y="17"/>
                  </a:lnTo>
                  <a:lnTo>
                    <a:pt x="1260" y="12"/>
                  </a:lnTo>
                  <a:lnTo>
                    <a:pt x="1249" y="8"/>
                  </a:lnTo>
                  <a:lnTo>
                    <a:pt x="1249" y="8"/>
                  </a:lnTo>
                  <a:lnTo>
                    <a:pt x="1238" y="6"/>
                  </a:lnTo>
                  <a:lnTo>
                    <a:pt x="1238" y="6"/>
                  </a:lnTo>
                  <a:lnTo>
                    <a:pt x="1232" y="5"/>
                  </a:lnTo>
                  <a:lnTo>
                    <a:pt x="1229" y="5"/>
                  </a:lnTo>
                  <a:lnTo>
                    <a:pt x="1227" y="5"/>
                  </a:lnTo>
                  <a:lnTo>
                    <a:pt x="1227" y="5"/>
                  </a:lnTo>
                  <a:lnTo>
                    <a:pt x="1207" y="5"/>
                  </a:lnTo>
                  <a:lnTo>
                    <a:pt x="1207" y="5"/>
                  </a:lnTo>
                  <a:lnTo>
                    <a:pt x="1166" y="5"/>
                  </a:lnTo>
                  <a:lnTo>
                    <a:pt x="1166" y="5"/>
                  </a:lnTo>
                  <a:lnTo>
                    <a:pt x="1000" y="5"/>
                  </a:lnTo>
                  <a:lnTo>
                    <a:pt x="833" y="3"/>
                  </a:lnTo>
                  <a:lnTo>
                    <a:pt x="833" y="3"/>
                  </a:lnTo>
                  <a:lnTo>
                    <a:pt x="807" y="3"/>
                  </a:lnTo>
                  <a:lnTo>
                    <a:pt x="807" y="3"/>
                  </a:lnTo>
                  <a:lnTo>
                    <a:pt x="316" y="0"/>
                  </a:lnTo>
                  <a:lnTo>
                    <a:pt x="316" y="0"/>
                  </a:lnTo>
                  <a:lnTo>
                    <a:pt x="197" y="0"/>
                  </a:lnTo>
                  <a:lnTo>
                    <a:pt x="197" y="0"/>
                  </a:lnTo>
                  <a:lnTo>
                    <a:pt x="138" y="0"/>
                  </a:lnTo>
                  <a:lnTo>
                    <a:pt x="138" y="0"/>
                  </a:lnTo>
                  <a:lnTo>
                    <a:pt x="109" y="0"/>
                  </a:lnTo>
                  <a:lnTo>
                    <a:pt x="94" y="0"/>
                  </a:lnTo>
                  <a:lnTo>
                    <a:pt x="94" y="0"/>
                  </a:lnTo>
                  <a:lnTo>
                    <a:pt x="75" y="2"/>
                  </a:lnTo>
                  <a:lnTo>
                    <a:pt x="58" y="8"/>
                  </a:lnTo>
                  <a:lnTo>
                    <a:pt x="58" y="8"/>
                  </a:lnTo>
                  <a:lnTo>
                    <a:pt x="41" y="17"/>
                  </a:lnTo>
                  <a:lnTo>
                    <a:pt x="29" y="28"/>
                  </a:lnTo>
                  <a:lnTo>
                    <a:pt x="17" y="41"/>
                  </a:lnTo>
                  <a:lnTo>
                    <a:pt x="9" y="57"/>
                  </a:lnTo>
                  <a:lnTo>
                    <a:pt x="9" y="57"/>
                  </a:lnTo>
                  <a:lnTo>
                    <a:pt x="3" y="75"/>
                  </a:lnTo>
                  <a:lnTo>
                    <a:pt x="2" y="92"/>
                  </a:lnTo>
                  <a:lnTo>
                    <a:pt x="2" y="108"/>
                  </a:lnTo>
                  <a:lnTo>
                    <a:pt x="2" y="108"/>
                  </a:lnTo>
                  <a:lnTo>
                    <a:pt x="2" y="166"/>
                  </a:lnTo>
                  <a:lnTo>
                    <a:pt x="2" y="166"/>
                  </a:lnTo>
                  <a:lnTo>
                    <a:pt x="2" y="283"/>
                  </a:lnTo>
                  <a:lnTo>
                    <a:pt x="2" y="283"/>
                  </a:lnTo>
                  <a:lnTo>
                    <a:pt x="0" y="1223"/>
                  </a:lnTo>
                  <a:lnTo>
                    <a:pt x="0" y="1223"/>
                  </a:lnTo>
                  <a:lnTo>
                    <a:pt x="0" y="1478"/>
                  </a:lnTo>
                  <a:lnTo>
                    <a:pt x="0" y="1478"/>
                  </a:lnTo>
                  <a:lnTo>
                    <a:pt x="0" y="1608"/>
                  </a:lnTo>
                  <a:lnTo>
                    <a:pt x="0" y="1624"/>
                  </a:lnTo>
                  <a:lnTo>
                    <a:pt x="0" y="1632"/>
                  </a:lnTo>
                  <a:lnTo>
                    <a:pt x="0" y="1637"/>
                  </a:lnTo>
                  <a:lnTo>
                    <a:pt x="0" y="1638"/>
                  </a:lnTo>
                  <a:lnTo>
                    <a:pt x="0" y="1640"/>
                  </a:lnTo>
                  <a:lnTo>
                    <a:pt x="0" y="1640"/>
                  </a:lnTo>
                  <a:lnTo>
                    <a:pt x="0" y="1646"/>
                  </a:lnTo>
                  <a:lnTo>
                    <a:pt x="0" y="1646"/>
                  </a:lnTo>
                  <a:lnTo>
                    <a:pt x="2" y="1655"/>
                  </a:lnTo>
                  <a:lnTo>
                    <a:pt x="5" y="1666"/>
                  </a:lnTo>
                  <a:lnTo>
                    <a:pt x="8" y="1675"/>
                  </a:lnTo>
                  <a:lnTo>
                    <a:pt x="12" y="1684"/>
                  </a:lnTo>
                  <a:lnTo>
                    <a:pt x="12" y="1684"/>
                  </a:lnTo>
                  <a:lnTo>
                    <a:pt x="18" y="1692"/>
                  </a:lnTo>
                  <a:lnTo>
                    <a:pt x="25" y="1700"/>
                  </a:lnTo>
                  <a:lnTo>
                    <a:pt x="32" y="1707"/>
                  </a:lnTo>
                  <a:lnTo>
                    <a:pt x="40" y="1714"/>
                  </a:lnTo>
                  <a:lnTo>
                    <a:pt x="40" y="1714"/>
                  </a:lnTo>
                  <a:lnTo>
                    <a:pt x="48" y="1720"/>
                  </a:lnTo>
                  <a:lnTo>
                    <a:pt x="57" y="1723"/>
                  </a:lnTo>
                  <a:lnTo>
                    <a:pt x="66" y="1727"/>
                  </a:lnTo>
                  <a:lnTo>
                    <a:pt x="77" y="1729"/>
                  </a:lnTo>
                  <a:lnTo>
                    <a:pt x="77" y="1729"/>
                  </a:lnTo>
                  <a:lnTo>
                    <a:pt x="86" y="1730"/>
                  </a:lnTo>
                  <a:lnTo>
                    <a:pt x="86" y="1730"/>
                  </a:lnTo>
                  <a:lnTo>
                    <a:pt x="92" y="1730"/>
                  </a:lnTo>
                  <a:lnTo>
                    <a:pt x="94" y="1732"/>
                  </a:lnTo>
                  <a:lnTo>
                    <a:pt x="95" y="1732"/>
                  </a:lnTo>
                  <a:lnTo>
                    <a:pt x="103" y="1732"/>
                  </a:lnTo>
                  <a:lnTo>
                    <a:pt x="135" y="1730"/>
                  </a:lnTo>
                  <a:lnTo>
                    <a:pt x="135" y="1730"/>
                  </a:lnTo>
                  <a:lnTo>
                    <a:pt x="647" y="1729"/>
                  </a:lnTo>
                  <a:lnTo>
                    <a:pt x="647" y="1729"/>
                  </a:lnTo>
                  <a:lnTo>
                    <a:pt x="674" y="1727"/>
                  </a:lnTo>
                  <a:lnTo>
                    <a:pt x="674" y="1727"/>
                  </a:lnTo>
                  <a:lnTo>
                    <a:pt x="922" y="1726"/>
                  </a:lnTo>
                  <a:lnTo>
                    <a:pt x="1045" y="1724"/>
                  </a:lnTo>
                  <a:lnTo>
                    <a:pt x="1152" y="1720"/>
                  </a:lnTo>
                  <a:lnTo>
                    <a:pt x="1152" y="1720"/>
                  </a:lnTo>
                  <a:lnTo>
                    <a:pt x="1128" y="1720"/>
                  </a:lnTo>
                  <a:lnTo>
                    <a:pt x="1109" y="1720"/>
                  </a:lnTo>
                  <a:lnTo>
                    <a:pt x="1109" y="1720"/>
                  </a:lnTo>
                  <a:lnTo>
                    <a:pt x="1174" y="1718"/>
                  </a:lnTo>
                  <a:lnTo>
                    <a:pt x="1227" y="1717"/>
                  </a:lnTo>
                  <a:lnTo>
                    <a:pt x="1227" y="1717"/>
                  </a:lnTo>
                  <a:lnTo>
                    <a:pt x="1163" y="1717"/>
                  </a:lnTo>
                  <a:lnTo>
                    <a:pt x="1163" y="1717"/>
                  </a:lnTo>
                  <a:lnTo>
                    <a:pt x="1186" y="1715"/>
                  </a:lnTo>
                  <a:lnTo>
                    <a:pt x="1195" y="1714"/>
                  </a:lnTo>
                  <a:lnTo>
                    <a:pt x="1201" y="1712"/>
                  </a:lnTo>
                  <a:lnTo>
                    <a:pt x="1201" y="1712"/>
                  </a:lnTo>
                  <a:lnTo>
                    <a:pt x="1131" y="1710"/>
                  </a:lnTo>
                  <a:lnTo>
                    <a:pt x="1131" y="1710"/>
                  </a:lnTo>
                  <a:lnTo>
                    <a:pt x="1140" y="1709"/>
                  </a:lnTo>
                  <a:lnTo>
                    <a:pt x="1135" y="1707"/>
                  </a:lnTo>
                  <a:lnTo>
                    <a:pt x="1123" y="1707"/>
                  </a:lnTo>
                  <a:lnTo>
                    <a:pt x="1115" y="1706"/>
                  </a:lnTo>
                  <a:lnTo>
                    <a:pt x="1115" y="1706"/>
                  </a:lnTo>
                  <a:lnTo>
                    <a:pt x="1135" y="1706"/>
                  </a:lnTo>
                  <a:lnTo>
                    <a:pt x="1148" y="1704"/>
                  </a:lnTo>
                  <a:lnTo>
                    <a:pt x="1148" y="1704"/>
                  </a:lnTo>
                  <a:lnTo>
                    <a:pt x="1103" y="1704"/>
                  </a:lnTo>
                  <a:lnTo>
                    <a:pt x="1058" y="1703"/>
                  </a:lnTo>
                  <a:lnTo>
                    <a:pt x="980" y="1701"/>
                  </a:lnTo>
                  <a:lnTo>
                    <a:pt x="980" y="1701"/>
                  </a:lnTo>
                  <a:lnTo>
                    <a:pt x="1055" y="1698"/>
                  </a:lnTo>
                  <a:lnTo>
                    <a:pt x="1085" y="1697"/>
                  </a:lnTo>
                  <a:lnTo>
                    <a:pt x="1105" y="1692"/>
                  </a:lnTo>
                  <a:lnTo>
                    <a:pt x="1105" y="1692"/>
                  </a:lnTo>
                  <a:lnTo>
                    <a:pt x="1095" y="1689"/>
                  </a:lnTo>
                  <a:lnTo>
                    <a:pt x="1094" y="1687"/>
                  </a:lnTo>
                  <a:lnTo>
                    <a:pt x="1094" y="1686"/>
                  </a:lnTo>
                  <a:lnTo>
                    <a:pt x="1095" y="1684"/>
                  </a:lnTo>
                  <a:lnTo>
                    <a:pt x="1098" y="1683"/>
                  </a:lnTo>
                  <a:lnTo>
                    <a:pt x="1109" y="1678"/>
                  </a:lnTo>
                  <a:lnTo>
                    <a:pt x="1109" y="1678"/>
                  </a:lnTo>
                  <a:lnTo>
                    <a:pt x="1092" y="1677"/>
                  </a:lnTo>
                  <a:lnTo>
                    <a:pt x="1080" y="1674"/>
                  </a:lnTo>
                  <a:lnTo>
                    <a:pt x="1227" y="1674"/>
                  </a:lnTo>
                  <a:lnTo>
                    <a:pt x="1227" y="1674"/>
                  </a:lnTo>
                  <a:lnTo>
                    <a:pt x="1237" y="1674"/>
                  </a:lnTo>
                  <a:lnTo>
                    <a:pt x="1244" y="1671"/>
                  </a:lnTo>
                  <a:lnTo>
                    <a:pt x="1244" y="1671"/>
                  </a:lnTo>
                  <a:lnTo>
                    <a:pt x="1247" y="1669"/>
                  </a:lnTo>
                  <a:lnTo>
                    <a:pt x="1247" y="1669"/>
                  </a:lnTo>
                  <a:lnTo>
                    <a:pt x="1257" y="1663"/>
                  </a:lnTo>
                  <a:lnTo>
                    <a:pt x="1260" y="1658"/>
                  </a:lnTo>
                  <a:lnTo>
                    <a:pt x="1263" y="1652"/>
                  </a:lnTo>
                  <a:lnTo>
                    <a:pt x="1263" y="1652"/>
                  </a:lnTo>
                  <a:lnTo>
                    <a:pt x="1258" y="1661"/>
                  </a:lnTo>
                  <a:lnTo>
                    <a:pt x="1258" y="1661"/>
                  </a:lnTo>
                  <a:lnTo>
                    <a:pt x="1258" y="1664"/>
                  </a:lnTo>
                  <a:lnTo>
                    <a:pt x="1258" y="1664"/>
                  </a:lnTo>
                  <a:lnTo>
                    <a:pt x="1258" y="1664"/>
                  </a:lnTo>
                  <a:lnTo>
                    <a:pt x="1263" y="1660"/>
                  </a:lnTo>
                  <a:lnTo>
                    <a:pt x="1263" y="1660"/>
                  </a:lnTo>
                  <a:lnTo>
                    <a:pt x="1264" y="1655"/>
                  </a:lnTo>
                  <a:lnTo>
                    <a:pt x="1264" y="1655"/>
                  </a:lnTo>
                  <a:lnTo>
                    <a:pt x="1269" y="1647"/>
                  </a:lnTo>
                  <a:lnTo>
                    <a:pt x="1269" y="1647"/>
                  </a:lnTo>
                  <a:lnTo>
                    <a:pt x="1270" y="1643"/>
                  </a:lnTo>
                  <a:lnTo>
                    <a:pt x="1270" y="1643"/>
                  </a:lnTo>
                  <a:lnTo>
                    <a:pt x="1272" y="1638"/>
                  </a:lnTo>
                  <a:lnTo>
                    <a:pt x="1272" y="1638"/>
                  </a:lnTo>
                  <a:lnTo>
                    <a:pt x="1274" y="1632"/>
                  </a:lnTo>
                  <a:lnTo>
                    <a:pt x="1274" y="1632"/>
                  </a:lnTo>
                  <a:lnTo>
                    <a:pt x="1275" y="1621"/>
                  </a:lnTo>
                  <a:lnTo>
                    <a:pt x="1275" y="1621"/>
                  </a:lnTo>
                  <a:lnTo>
                    <a:pt x="1277" y="1597"/>
                  </a:lnTo>
                  <a:lnTo>
                    <a:pt x="1278" y="1560"/>
                  </a:lnTo>
                  <a:lnTo>
                    <a:pt x="1280" y="1462"/>
                  </a:lnTo>
                  <a:lnTo>
                    <a:pt x="1281" y="1245"/>
                  </a:lnTo>
                  <a:lnTo>
                    <a:pt x="1281" y="1245"/>
                  </a:lnTo>
                  <a:lnTo>
                    <a:pt x="1283" y="762"/>
                  </a:lnTo>
                  <a:lnTo>
                    <a:pt x="1286" y="541"/>
                  </a:lnTo>
                  <a:lnTo>
                    <a:pt x="1289" y="332"/>
                  </a:lnTo>
                  <a:lnTo>
                    <a:pt x="1289" y="332"/>
                  </a:lnTo>
                  <a:lnTo>
                    <a:pt x="1289" y="332"/>
                  </a:lnTo>
                  <a:lnTo>
                    <a:pt x="1290" y="333"/>
                  </a:lnTo>
                  <a:lnTo>
                    <a:pt x="1292" y="340"/>
                  </a:lnTo>
                  <a:lnTo>
                    <a:pt x="1292" y="346"/>
                  </a:lnTo>
                  <a:lnTo>
                    <a:pt x="1293" y="347"/>
                  </a:lnTo>
                  <a:lnTo>
                    <a:pt x="1295" y="347"/>
                  </a:lnTo>
                  <a:lnTo>
                    <a:pt x="1295" y="347"/>
                  </a:lnTo>
                  <a:lnTo>
                    <a:pt x="1295" y="337"/>
                  </a:lnTo>
                  <a:lnTo>
                    <a:pt x="1295" y="326"/>
                  </a:lnTo>
                  <a:lnTo>
                    <a:pt x="1295" y="326"/>
                  </a:lnTo>
                  <a:lnTo>
                    <a:pt x="1297" y="338"/>
                  </a:lnTo>
                  <a:lnTo>
                    <a:pt x="1297" y="343"/>
                  </a:lnTo>
                  <a:lnTo>
                    <a:pt x="1297" y="343"/>
                  </a:lnTo>
                  <a:lnTo>
                    <a:pt x="1298" y="343"/>
                  </a:lnTo>
                  <a:lnTo>
                    <a:pt x="1298" y="343"/>
                  </a:lnTo>
                  <a:lnTo>
                    <a:pt x="1298" y="327"/>
                  </a:lnTo>
                  <a:lnTo>
                    <a:pt x="1298" y="326"/>
                  </a:lnTo>
                  <a:lnTo>
                    <a:pt x="1298" y="326"/>
                  </a:lnTo>
                  <a:lnTo>
                    <a:pt x="1300" y="329"/>
                  </a:lnTo>
                  <a:lnTo>
                    <a:pt x="1300" y="329"/>
                  </a:lnTo>
                  <a:lnTo>
                    <a:pt x="1301" y="326"/>
                  </a:lnTo>
                  <a:lnTo>
                    <a:pt x="1301" y="326"/>
                  </a:lnTo>
                  <a:lnTo>
                    <a:pt x="1303" y="303"/>
                  </a:lnTo>
                  <a:lnTo>
                    <a:pt x="1304" y="292"/>
                  </a:lnTo>
                  <a:lnTo>
                    <a:pt x="1304" y="290"/>
                  </a:lnTo>
                  <a:lnTo>
                    <a:pt x="1306" y="295"/>
                  </a:lnTo>
                  <a:lnTo>
                    <a:pt x="1306" y="295"/>
                  </a:lnTo>
                  <a:lnTo>
                    <a:pt x="1304" y="310"/>
                  </a:lnTo>
                  <a:lnTo>
                    <a:pt x="1304" y="310"/>
                  </a:lnTo>
                  <a:lnTo>
                    <a:pt x="1306" y="304"/>
                  </a:lnTo>
                  <a:lnTo>
                    <a:pt x="1306" y="290"/>
                  </a:lnTo>
                  <a:lnTo>
                    <a:pt x="1306" y="275"/>
                  </a:lnTo>
                  <a:lnTo>
                    <a:pt x="1307" y="267"/>
                  </a:lnTo>
                  <a:lnTo>
                    <a:pt x="1307" y="267"/>
                  </a:lnTo>
                  <a:lnTo>
                    <a:pt x="1309" y="270"/>
                  </a:lnTo>
                  <a:lnTo>
                    <a:pt x="1310" y="270"/>
                  </a:lnTo>
                  <a:lnTo>
                    <a:pt x="1310" y="267"/>
                  </a:lnTo>
                  <a:lnTo>
                    <a:pt x="1310" y="267"/>
                  </a:lnTo>
                  <a:lnTo>
                    <a:pt x="1313" y="129"/>
                  </a:lnTo>
                  <a:lnTo>
                    <a:pt x="1313" y="129"/>
                  </a:lnTo>
                  <a:lnTo>
                    <a:pt x="1315" y="111"/>
                  </a:lnTo>
                  <a:lnTo>
                    <a:pt x="1315" y="111"/>
                  </a:lnTo>
                  <a:lnTo>
                    <a:pt x="1315" y="101"/>
                  </a:lnTo>
                  <a:lnTo>
                    <a:pt x="1315" y="97"/>
                  </a:lnTo>
                  <a:lnTo>
                    <a:pt x="1315" y="94"/>
                  </a:lnTo>
                  <a:lnTo>
                    <a:pt x="1315" y="94"/>
                  </a:lnTo>
                  <a:lnTo>
                    <a:pt x="1315" y="9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1" name="AutoShape 7"/>
          <p:cNvSpPr>
            <a:spLocks noChangeAspect="1" noChangeArrowheads="1" noTextEdit="1"/>
          </p:cNvSpPr>
          <p:nvPr/>
        </p:nvSpPr>
        <p:spPr bwMode="auto">
          <a:xfrm>
            <a:off x="107504" y="195486"/>
            <a:ext cx="3740722" cy="69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TextBox 22"/>
          <p:cNvSpPr txBox="1"/>
          <p:nvPr/>
        </p:nvSpPr>
        <p:spPr>
          <a:xfrm>
            <a:off x="467545" y="410256"/>
            <a:ext cx="4104455" cy="707886"/>
          </a:xfrm>
          <a:prstGeom prst="rect">
            <a:avLst/>
          </a:prstGeom>
          <a:noFill/>
        </p:spPr>
        <p:txBody>
          <a:bodyPr wrap="square" rtlCol="0">
            <a:spAutoFit/>
          </a:bodyPr>
          <a:lstStyle/>
          <a:p>
            <a:r>
              <a:rPr lang="en-GB" sz="3200" b="1">
                <a:solidFill>
                  <a:schemeClr val="bg1"/>
                </a:solidFill>
                <a:latin typeface="+mj-lt"/>
              </a:rPr>
              <a:t>Tenancy Agreements</a:t>
            </a:r>
            <a:r>
              <a:rPr lang="en-GB" sz="4000" b="1">
                <a:solidFill>
                  <a:schemeClr val="bg1"/>
                </a:solidFill>
                <a:latin typeface="+mj-lt"/>
              </a:rPr>
              <a:t> </a:t>
            </a:r>
          </a:p>
        </p:txBody>
      </p:sp>
      <p:sp>
        <p:nvSpPr>
          <p:cNvPr id="24" name="TextBox 23"/>
          <p:cNvSpPr txBox="1"/>
          <p:nvPr/>
        </p:nvSpPr>
        <p:spPr>
          <a:xfrm>
            <a:off x="457885" y="1143649"/>
            <a:ext cx="4104456" cy="3477875"/>
          </a:xfrm>
          <a:prstGeom prst="rect">
            <a:avLst/>
          </a:prstGeom>
          <a:noFill/>
        </p:spPr>
        <p:txBody>
          <a:bodyPr wrap="square" rtlCol="0">
            <a:spAutoFit/>
          </a:bodyPr>
          <a:lstStyle/>
          <a:p>
            <a:r>
              <a:rPr lang="en-GB" sz="2000">
                <a:solidFill>
                  <a:schemeClr val="bg1"/>
                </a:solidFill>
              </a:rPr>
              <a:t>A consultation was completed under the provisions of Section 103 of the Housing Act 1985 in 2021</a:t>
            </a:r>
          </a:p>
          <a:p>
            <a:endParaRPr lang="en-GB" sz="2000">
              <a:solidFill>
                <a:schemeClr val="bg1"/>
              </a:solidFill>
            </a:endParaRPr>
          </a:p>
          <a:p>
            <a:r>
              <a:rPr lang="en-GB" sz="2000">
                <a:solidFill>
                  <a:schemeClr val="bg1"/>
                </a:solidFill>
              </a:rPr>
              <a:t>This allows the landlord to vary the provisions of a secure periodic tenancy after servicing a “notice of variation”</a:t>
            </a:r>
          </a:p>
          <a:p>
            <a:endParaRPr lang="en-GB" sz="2000">
              <a:solidFill>
                <a:schemeClr val="bg1"/>
              </a:solidFill>
            </a:endParaRPr>
          </a:p>
          <a:p>
            <a:r>
              <a:rPr lang="en-GB" sz="2000">
                <a:solidFill>
                  <a:schemeClr val="bg1"/>
                </a:solidFill>
              </a:rPr>
              <a:t>The new TA came into force from August 2021</a:t>
            </a:r>
          </a:p>
        </p:txBody>
      </p:sp>
      <p:pic>
        <p:nvPicPr>
          <p:cNvPr id="4" name="Picture 3">
            <a:extLst>
              <a:ext uri="{FF2B5EF4-FFF2-40B4-BE49-F238E27FC236}">
                <a16:creationId xmlns:a16="http://schemas.microsoft.com/office/drawing/2014/main" id="{6E02DA27-EBA9-40C9-81B2-7AE4C2E215B4}"/>
              </a:ext>
            </a:extLst>
          </p:cNvPr>
          <p:cNvPicPr>
            <a:picLocks noChangeAspect="1"/>
          </p:cNvPicPr>
          <p:nvPr/>
        </p:nvPicPr>
        <p:blipFill>
          <a:blip r:embed="rId3"/>
          <a:stretch>
            <a:fillRect/>
          </a:stretch>
        </p:blipFill>
        <p:spPr>
          <a:xfrm rot="253472">
            <a:off x="4937974" y="726032"/>
            <a:ext cx="3417276" cy="3727797"/>
          </a:xfrm>
          <a:prstGeom prst="rect">
            <a:avLst/>
          </a:prstGeom>
        </p:spPr>
      </p:pic>
    </p:spTree>
    <p:extLst>
      <p:ext uri="{BB962C8B-B14F-4D97-AF65-F5344CB8AC3E}">
        <p14:creationId xmlns:p14="http://schemas.microsoft.com/office/powerpoint/2010/main" val="25983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3700-35F4-40DF-9A3E-ED0B1F3314C0}"/>
              </a:ext>
            </a:extLst>
          </p:cNvPr>
          <p:cNvSpPr>
            <a:spLocks noGrp="1"/>
          </p:cNvSpPr>
          <p:nvPr>
            <p:ph type="title"/>
          </p:nvPr>
        </p:nvSpPr>
        <p:spPr>
          <a:xfrm>
            <a:off x="3724072" y="227505"/>
            <a:ext cx="4939868" cy="777429"/>
          </a:xfrm>
        </p:spPr>
        <p:txBody>
          <a:bodyPr>
            <a:normAutofit fontScale="90000"/>
          </a:bodyPr>
          <a:lstStyle/>
          <a:p>
            <a:pPr>
              <a:lnSpc>
                <a:spcPct val="90000"/>
              </a:lnSpc>
            </a:pPr>
            <a:r>
              <a:rPr lang="en-GB" sz="4100" dirty="0"/>
              <a:t>What is the project scope?</a:t>
            </a:r>
          </a:p>
        </p:txBody>
      </p:sp>
      <p:pic>
        <p:nvPicPr>
          <p:cNvPr id="6" name="Picture 5">
            <a:extLst>
              <a:ext uri="{FF2B5EF4-FFF2-40B4-BE49-F238E27FC236}">
                <a16:creationId xmlns:a16="http://schemas.microsoft.com/office/drawing/2014/main" id="{45CCC9CF-99F2-F2D9-5BEC-17288A877224}"/>
              </a:ext>
            </a:extLst>
          </p:cNvPr>
          <p:cNvPicPr>
            <a:picLocks noChangeAspect="1"/>
          </p:cNvPicPr>
          <p:nvPr/>
        </p:nvPicPr>
        <p:blipFill rotWithShape="1">
          <a:blip r:embed="rId3"/>
          <a:srcRect l="14516" r="40365"/>
          <a:stretch/>
        </p:blipFill>
        <p:spPr>
          <a:xfrm>
            <a:off x="20" y="10"/>
            <a:ext cx="3476673" cy="5143490"/>
          </a:xfrm>
          <a:prstGeom prst="rect">
            <a:avLst/>
          </a:prstGeom>
          <a:effectLst/>
        </p:spPr>
      </p:pic>
      <p:graphicFrame>
        <p:nvGraphicFramePr>
          <p:cNvPr id="5" name="Content Placeholder 2">
            <a:extLst>
              <a:ext uri="{FF2B5EF4-FFF2-40B4-BE49-F238E27FC236}">
                <a16:creationId xmlns:a16="http://schemas.microsoft.com/office/drawing/2014/main" id="{A24E2FD1-F549-6798-F781-98BAA1368872}"/>
              </a:ext>
            </a:extLst>
          </p:cNvPr>
          <p:cNvGraphicFramePr>
            <a:graphicFrameLocks noGrp="1"/>
          </p:cNvGraphicFramePr>
          <p:nvPr>
            <p:ph idx="1"/>
            <p:extLst>
              <p:ext uri="{D42A27DB-BD31-4B8C-83A1-F6EECF244321}">
                <p14:modId xmlns:p14="http://schemas.microsoft.com/office/powerpoint/2010/main" val="24535923"/>
              </p:ext>
            </p:extLst>
          </p:nvPr>
        </p:nvGraphicFramePr>
        <p:xfrm>
          <a:off x="3588157" y="1222218"/>
          <a:ext cx="5211697" cy="344564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94564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D24F97-9E8A-4043-A697-1F5928DA3F02}"/>
              </a:ext>
            </a:extLst>
          </p:cNvPr>
          <p:cNvSpPr>
            <a:spLocks noGrp="1"/>
          </p:cNvSpPr>
          <p:nvPr>
            <p:ph type="title"/>
          </p:nvPr>
        </p:nvSpPr>
        <p:spPr>
          <a:xfrm>
            <a:off x="595246" y="290197"/>
            <a:ext cx="7549592" cy="973836"/>
          </a:xfrm>
        </p:spPr>
        <p:txBody>
          <a:bodyPr vert="horz" lIns="91440" tIns="45720" rIns="91440" bIns="45720" rtlCol="0" anchor="b">
            <a:normAutofit/>
          </a:bodyPr>
          <a:lstStyle/>
          <a:p>
            <a:pPr algn="l">
              <a:lnSpc>
                <a:spcPct val="90000"/>
              </a:lnSpc>
            </a:pPr>
            <a:r>
              <a:rPr lang="en-US" sz="3600" kern="1200">
                <a:solidFill>
                  <a:schemeClr val="tx1"/>
                </a:solidFill>
                <a:latin typeface="+mj-lt"/>
                <a:ea typeface="+mj-ea"/>
                <a:cs typeface="+mj-cs"/>
              </a:rPr>
              <a:t>What is a service charge?</a:t>
            </a:r>
          </a:p>
        </p:txBody>
      </p:sp>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1499133"/>
            <a:ext cx="8590945" cy="5862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52309"/>
            <a:ext cx="8537521" cy="320099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DD79CF2F-A987-4BA0-8AA7-9F1E03033667}"/>
              </a:ext>
            </a:extLst>
          </p:cNvPr>
          <p:cNvSpPr>
            <a:spLocks noGrp="1"/>
          </p:cNvSpPr>
          <p:nvPr>
            <p:ph sz="half" idx="2"/>
          </p:nvPr>
        </p:nvSpPr>
        <p:spPr>
          <a:xfrm>
            <a:off x="595245" y="1949631"/>
            <a:ext cx="3398174" cy="2729588"/>
          </a:xfrm>
        </p:spPr>
        <p:txBody>
          <a:bodyPr vert="horz" lIns="91440" tIns="45720" rIns="91440" bIns="45720" rtlCol="0" anchor="ctr">
            <a:noAutofit/>
          </a:bodyPr>
          <a:lstStyle/>
          <a:p>
            <a:pPr indent="-228600">
              <a:lnSpc>
                <a:spcPct val="90000"/>
              </a:lnSpc>
            </a:pPr>
            <a:r>
              <a:rPr lang="en-US" sz="2400" dirty="0"/>
              <a:t>A payment made by a tenant or leaseholder for services received in connection with the occupation of their home.</a:t>
            </a:r>
          </a:p>
          <a:p>
            <a:pPr indent="-228600">
              <a:lnSpc>
                <a:spcPct val="90000"/>
              </a:lnSpc>
            </a:pPr>
            <a:r>
              <a:rPr lang="en-US" sz="2400" dirty="0"/>
              <a:t>S18 Landlord &amp; Tenant Act 1985</a:t>
            </a:r>
          </a:p>
        </p:txBody>
      </p:sp>
      <p:pic>
        <p:nvPicPr>
          <p:cNvPr id="6" name="Content Placeholder 5" descr="Text&#10;&#10;Description automatically generated">
            <a:extLst>
              <a:ext uri="{FF2B5EF4-FFF2-40B4-BE49-F238E27FC236}">
                <a16:creationId xmlns:a16="http://schemas.microsoft.com/office/drawing/2014/main" id="{391D3E3E-08FE-4598-9F51-1A75FECD542B}"/>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433649" y="2111772"/>
            <a:ext cx="3862707" cy="2288521"/>
          </a:xfrm>
          <a:prstGeom prst="rect">
            <a:avLst/>
          </a:prstGeom>
        </p:spPr>
      </p:pic>
      <p:sp>
        <p:nvSpPr>
          <p:cNvPr id="17" name="Rectangle 1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421030" y="1734770"/>
            <a:ext cx="586275"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14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514302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9A4B7C-CB74-401A-B2A6-FFB4DBE2AC15}"/>
              </a:ext>
            </a:extLst>
          </p:cNvPr>
          <p:cNvSpPr>
            <a:spLocks noGrp="1"/>
          </p:cNvSpPr>
          <p:nvPr>
            <p:ph type="title"/>
          </p:nvPr>
        </p:nvSpPr>
        <p:spPr>
          <a:xfrm>
            <a:off x="442170" y="642135"/>
            <a:ext cx="3420438" cy="515335"/>
          </a:xfrm>
        </p:spPr>
        <p:txBody>
          <a:bodyPr vert="horz" lIns="91440" tIns="45720" rIns="91440" bIns="45720" rtlCol="0" anchor="ctr">
            <a:normAutofit/>
          </a:bodyPr>
          <a:lstStyle/>
          <a:p>
            <a:pPr algn="l">
              <a:lnSpc>
                <a:spcPct val="90000"/>
              </a:lnSpc>
            </a:pPr>
            <a:r>
              <a:rPr lang="en-US" sz="2800" dirty="0"/>
              <a:t>Type of service charge</a:t>
            </a:r>
          </a:p>
        </p:txBody>
      </p:sp>
      <p:grpSp>
        <p:nvGrpSpPr>
          <p:cNvPr id="13"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12613"/>
            <a:ext cx="266396" cy="505095"/>
            <a:chOff x="0" y="823811"/>
            <a:chExt cx="355196" cy="673460"/>
          </a:xfrm>
        </p:grpSpPr>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8813" y="1567926"/>
            <a:ext cx="3223260" cy="205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A628D4EA-6BC1-4966-AD95-1D90DFDC37DC}"/>
              </a:ext>
            </a:extLst>
          </p:cNvPr>
          <p:cNvSpPr>
            <a:spLocks noGrp="1"/>
          </p:cNvSpPr>
          <p:nvPr>
            <p:ph sz="half" idx="2"/>
          </p:nvPr>
        </p:nvSpPr>
        <p:spPr>
          <a:xfrm>
            <a:off x="372618" y="1618687"/>
            <a:ext cx="3419569" cy="3231503"/>
          </a:xfrm>
        </p:spPr>
        <p:txBody>
          <a:bodyPr vert="horz" lIns="91440" tIns="45720" rIns="91440" bIns="45720" rtlCol="0" anchor="ctr">
            <a:noAutofit/>
          </a:bodyPr>
          <a:lstStyle/>
          <a:p>
            <a:pPr indent="-228600">
              <a:lnSpc>
                <a:spcPct val="90000"/>
              </a:lnSpc>
            </a:pPr>
            <a:r>
              <a:rPr lang="en-US" sz="2400" dirty="0"/>
              <a:t>Property related charges – Roof replacement</a:t>
            </a:r>
          </a:p>
          <a:p>
            <a:pPr indent="-228600">
              <a:lnSpc>
                <a:spcPct val="90000"/>
              </a:lnSpc>
            </a:pPr>
            <a:r>
              <a:rPr lang="en-US" sz="2400" dirty="0"/>
              <a:t>Service related – Gardening</a:t>
            </a:r>
          </a:p>
          <a:p>
            <a:pPr indent="-228600">
              <a:lnSpc>
                <a:spcPct val="90000"/>
              </a:lnSpc>
            </a:pPr>
            <a:r>
              <a:rPr lang="en-US" sz="2400" dirty="0"/>
              <a:t>Geographical – estate charges</a:t>
            </a:r>
          </a:p>
          <a:p>
            <a:pPr indent="-228600">
              <a:lnSpc>
                <a:spcPct val="90000"/>
              </a:lnSpc>
            </a:pPr>
            <a:r>
              <a:rPr lang="en-US" sz="2400" dirty="0"/>
              <a:t>Personal – care and support charges</a:t>
            </a:r>
          </a:p>
        </p:txBody>
      </p:sp>
      <p:sp>
        <p:nvSpPr>
          <p:cNvPr id="19"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385389"/>
            <a:ext cx="4507025" cy="437593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picture containing text, worktable&#10;&#10;Description automatically generated">
            <a:extLst>
              <a:ext uri="{FF2B5EF4-FFF2-40B4-BE49-F238E27FC236}">
                <a16:creationId xmlns:a16="http://schemas.microsoft.com/office/drawing/2014/main" id="{34EFC1D7-81BD-474C-8ABA-7B43638E8B44}"/>
              </a:ext>
            </a:extLst>
          </p:cNvPr>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l="22731" r="-2" b="-2"/>
          <a:stretch/>
        </p:blipFill>
        <p:spPr>
          <a:xfrm>
            <a:off x="4483341" y="599514"/>
            <a:ext cx="4069057" cy="3944472"/>
          </a:xfrm>
          <a:prstGeom prst="rect">
            <a:avLst/>
          </a:prstGeom>
        </p:spPr>
      </p:pic>
    </p:spTree>
    <p:extLst>
      <p:ext uri="{BB962C8B-B14F-4D97-AF65-F5344CB8AC3E}">
        <p14:creationId xmlns:p14="http://schemas.microsoft.com/office/powerpoint/2010/main" val="45931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429000"/>
            <a:ext cx="5293730" cy="1473199"/>
          </a:xfrm>
          <a:prstGeom prst="rect">
            <a:avLst/>
          </a:prstGeom>
          <a:solidFill>
            <a:srgbClr val="44574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CB645FF-624C-474A-B53E-2B2ADFD3A087}"/>
              </a:ext>
            </a:extLst>
          </p:cNvPr>
          <p:cNvSpPr>
            <a:spLocks noGrp="1"/>
          </p:cNvSpPr>
          <p:nvPr>
            <p:ph type="title"/>
          </p:nvPr>
        </p:nvSpPr>
        <p:spPr>
          <a:xfrm>
            <a:off x="393192" y="3575304"/>
            <a:ext cx="4945641" cy="1218907"/>
          </a:xfrm>
        </p:spPr>
        <p:txBody>
          <a:bodyPr vert="horz" lIns="91440" tIns="45720" rIns="91440" bIns="45720" rtlCol="0" anchor="ctr">
            <a:normAutofit/>
          </a:bodyPr>
          <a:lstStyle/>
          <a:p>
            <a:pPr algn="r">
              <a:lnSpc>
                <a:spcPct val="90000"/>
              </a:lnSpc>
            </a:pPr>
            <a:r>
              <a:rPr lang="en-US" sz="4100">
                <a:solidFill>
                  <a:srgbClr val="FFFFFF"/>
                </a:solidFill>
              </a:rPr>
              <a:t>Fixed Service Charges</a:t>
            </a:r>
          </a:p>
        </p:txBody>
      </p:sp>
      <p:pic>
        <p:nvPicPr>
          <p:cNvPr id="6" name="Content Placeholder 5" descr="A picture containing text, cluttered&#10;&#10;Description automatically generated">
            <a:extLst>
              <a:ext uri="{FF2B5EF4-FFF2-40B4-BE49-F238E27FC236}">
                <a16:creationId xmlns:a16="http://schemas.microsoft.com/office/drawing/2014/main" id="{A29AC125-FF7D-4F7E-A3C5-4AA5FB8843FD}"/>
              </a:ext>
            </a:extLst>
          </p:cNvPr>
          <p:cNvPicPr>
            <a:picLocks noGrp="1" noChangeAspect="1"/>
          </p:cNvPicPr>
          <p:nvPr>
            <p:ph sz="half" idx="1"/>
          </p:nvPr>
        </p:nvPicPr>
        <p:blipFill rotWithShape="1">
          <a:blip r:embed="rId3">
            <a:extLst>
              <a:ext uri="{28A0092B-C50C-407E-A947-70E740481C1C}">
                <a14:useLocalDpi xmlns:a14="http://schemas.microsoft.com/office/drawing/2010/main" val="0"/>
              </a:ext>
            </a:extLst>
          </a:blip>
          <a:srcRect t="3369" b="9183"/>
          <a:stretch/>
        </p:blipFill>
        <p:spPr>
          <a:xfrm>
            <a:off x="245660" y="241299"/>
            <a:ext cx="5293729" cy="3080544"/>
          </a:xfrm>
          <a:prstGeom prst="rect">
            <a:avLst/>
          </a:prstGeom>
        </p:spPr>
      </p:pic>
      <p:sp>
        <p:nvSpPr>
          <p:cNvPr id="16" name="Rectangle 1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241299"/>
            <a:ext cx="3251710" cy="466090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A6A3409D-2652-4615-A936-3630B9BFF003}"/>
              </a:ext>
            </a:extLst>
          </p:cNvPr>
          <p:cNvSpPr>
            <a:spLocks noGrp="1"/>
          </p:cNvSpPr>
          <p:nvPr>
            <p:ph sz="half" idx="2"/>
          </p:nvPr>
        </p:nvSpPr>
        <p:spPr>
          <a:xfrm>
            <a:off x="5796136" y="483518"/>
            <a:ext cx="3024335" cy="4392488"/>
          </a:xfrm>
        </p:spPr>
        <p:txBody>
          <a:bodyPr vert="horz" lIns="91440" tIns="45720" rIns="91440" bIns="45720" rtlCol="0" anchor="ctr">
            <a:noAutofit/>
          </a:bodyPr>
          <a:lstStyle/>
          <a:p>
            <a:pPr indent="-228600">
              <a:lnSpc>
                <a:spcPct val="90000"/>
              </a:lnSpc>
            </a:pPr>
            <a:r>
              <a:rPr lang="en-US" sz="2000">
                <a:solidFill>
                  <a:srgbClr val="FFFFFF"/>
                </a:solidFill>
              </a:rPr>
              <a:t>Historically in place at MKC</a:t>
            </a:r>
          </a:p>
          <a:p>
            <a:pPr indent="-228600">
              <a:lnSpc>
                <a:spcPct val="90000"/>
              </a:lnSpc>
            </a:pPr>
            <a:r>
              <a:rPr lang="en-US" sz="2000">
                <a:solidFill>
                  <a:srgbClr val="FFFFFF"/>
                </a:solidFill>
              </a:rPr>
              <a:t>Costs are estimated at start of year</a:t>
            </a:r>
          </a:p>
          <a:p>
            <a:pPr indent="-228600">
              <a:lnSpc>
                <a:spcPct val="90000"/>
              </a:lnSpc>
            </a:pPr>
            <a:r>
              <a:rPr lang="en-US" sz="2000">
                <a:solidFill>
                  <a:srgbClr val="FFFFFF"/>
                </a:solidFill>
              </a:rPr>
              <a:t>Regardless of actual spend, charges do not change</a:t>
            </a:r>
          </a:p>
          <a:p>
            <a:pPr indent="-228600">
              <a:lnSpc>
                <a:spcPct val="90000"/>
              </a:lnSpc>
            </a:pPr>
            <a:r>
              <a:rPr lang="en-US" sz="2000">
                <a:solidFill>
                  <a:srgbClr val="FFFFFF"/>
                </a:solidFill>
              </a:rPr>
              <a:t>No overspend / underspend adjustments</a:t>
            </a:r>
          </a:p>
          <a:p>
            <a:pPr indent="-228600">
              <a:lnSpc>
                <a:spcPct val="90000"/>
              </a:lnSpc>
            </a:pPr>
            <a:r>
              <a:rPr lang="en-US" sz="2000">
                <a:solidFill>
                  <a:srgbClr val="FFFFFF"/>
                </a:solidFill>
              </a:rPr>
              <a:t>No paperwork to go to tenants</a:t>
            </a:r>
          </a:p>
        </p:txBody>
      </p:sp>
    </p:spTree>
    <p:extLst>
      <p:ext uri="{BB962C8B-B14F-4D97-AF65-F5344CB8AC3E}">
        <p14:creationId xmlns:p14="http://schemas.microsoft.com/office/powerpoint/2010/main" val="2670315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EB41C5C-0F34-4DDA-9D7C-5E717F35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288" y="227693"/>
            <a:ext cx="4301692" cy="4422557"/>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0CCD31-9D9A-44BC-92B0-DE28C2985110}"/>
              </a:ext>
            </a:extLst>
          </p:cNvPr>
          <p:cNvSpPr>
            <a:spLocks noGrp="1"/>
          </p:cNvSpPr>
          <p:nvPr>
            <p:ph type="title"/>
          </p:nvPr>
        </p:nvSpPr>
        <p:spPr>
          <a:xfrm>
            <a:off x="445770" y="480198"/>
            <a:ext cx="3929634" cy="723400"/>
          </a:xfrm>
        </p:spPr>
        <p:txBody>
          <a:bodyPr vert="horz" lIns="91440" tIns="45720" rIns="91440" bIns="45720" rtlCol="0" anchor="ctr">
            <a:normAutofit/>
          </a:bodyPr>
          <a:lstStyle/>
          <a:p>
            <a:pPr algn="l">
              <a:lnSpc>
                <a:spcPct val="90000"/>
              </a:lnSpc>
            </a:pPr>
            <a:r>
              <a:rPr lang="en-US" sz="2800" kern="1200">
                <a:solidFill>
                  <a:schemeClr val="bg1"/>
                </a:solidFill>
                <a:latin typeface="+mj-lt"/>
                <a:ea typeface="+mj-ea"/>
                <a:cs typeface="+mj-cs"/>
              </a:rPr>
              <a:t>Variable Service Charges</a:t>
            </a:r>
          </a:p>
        </p:txBody>
      </p:sp>
      <p:cxnSp>
        <p:nvCxnSpPr>
          <p:cNvPr id="13" name="Straight Connector 12">
            <a:extLst>
              <a:ext uri="{FF2B5EF4-FFF2-40B4-BE49-F238E27FC236}">
                <a16:creationId xmlns:a16="http://schemas.microsoft.com/office/drawing/2014/main" id="{57E1E5E6-F385-4E9C-B201-BA5BDE5CA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30267" y="1538015"/>
            <a:ext cx="342183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17BB12-D2B6-4CDE-B68B-0C2F4030AE1D}"/>
              </a:ext>
            </a:extLst>
          </p:cNvPr>
          <p:cNvSpPr>
            <a:spLocks noGrp="1"/>
          </p:cNvSpPr>
          <p:nvPr>
            <p:ph sz="half" idx="1"/>
          </p:nvPr>
        </p:nvSpPr>
        <p:spPr>
          <a:xfrm>
            <a:off x="445207" y="1591322"/>
            <a:ext cx="3926618" cy="3071980"/>
          </a:xfrm>
        </p:spPr>
        <p:txBody>
          <a:bodyPr vert="horz" lIns="91440" tIns="45720" rIns="91440" bIns="45720" rtlCol="0">
            <a:normAutofit fontScale="92500" lnSpcReduction="10000"/>
          </a:bodyPr>
          <a:lstStyle/>
          <a:p>
            <a:pPr indent="-228600">
              <a:lnSpc>
                <a:spcPct val="90000"/>
              </a:lnSpc>
            </a:pPr>
            <a:r>
              <a:rPr lang="en-US" sz="2000">
                <a:solidFill>
                  <a:schemeClr val="bg1"/>
                </a:solidFill>
              </a:rPr>
              <a:t>New Tenancy Agreement  introduced a Variable regime</a:t>
            </a:r>
          </a:p>
          <a:p>
            <a:pPr indent="-228600">
              <a:lnSpc>
                <a:spcPct val="90000"/>
              </a:lnSpc>
            </a:pPr>
            <a:r>
              <a:rPr lang="en-US" sz="2000">
                <a:solidFill>
                  <a:schemeClr val="bg1"/>
                </a:solidFill>
              </a:rPr>
              <a:t>Charges estimated at start of year at rent review time</a:t>
            </a:r>
          </a:p>
          <a:p>
            <a:pPr indent="-228600">
              <a:lnSpc>
                <a:spcPct val="90000"/>
              </a:lnSpc>
            </a:pPr>
            <a:r>
              <a:rPr lang="en-US" sz="2000">
                <a:solidFill>
                  <a:schemeClr val="bg1"/>
                </a:solidFill>
              </a:rPr>
              <a:t>Actual costs accounted for after year end – before 30 September</a:t>
            </a:r>
          </a:p>
          <a:p>
            <a:pPr indent="-228600">
              <a:lnSpc>
                <a:spcPct val="90000"/>
              </a:lnSpc>
            </a:pPr>
            <a:r>
              <a:rPr lang="en-US" sz="2000">
                <a:solidFill>
                  <a:schemeClr val="bg1"/>
                </a:solidFill>
              </a:rPr>
              <a:t>Deficits / Surpluses carried forward to next year for tenants</a:t>
            </a:r>
          </a:p>
          <a:p>
            <a:pPr indent="-228600">
              <a:lnSpc>
                <a:spcPct val="90000"/>
              </a:lnSpc>
            </a:pPr>
            <a:r>
              <a:rPr lang="en-US" sz="2000">
                <a:solidFill>
                  <a:schemeClr val="bg1"/>
                </a:solidFill>
              </a:rPr>
              <a:t>Landlord recovers all costs</a:t>
            </a:r>
          </a:p>
          <a:p>
            <a:pPr indent="-228600">
              <a:lnSpc>
                <a:spcPct val="90000"/>
              </a:lnSpc>
            </a:pPr>
            <a:r>
              <a:rPr lang="en-US" sz="2000">
                <a:solidFill>
                  <a:schemeClr val="bg1"/>
                </a:solidFill>
              </a:rPr>
              <a:t>Promotes tenant choices</a:t>
            </a:r>
          </a:p>
          <a:p>
            <a:pPr indent="-228600">
              <a:lnSpc>
                <a:spcPct val="90000"/>
              </a:lnSpc>
            </a:pPr>
            <a:r>
              <a:rPr lang="en-US" sz="2000">
                <a:solidFill>
                  <a:schemeClr val="bg1"/>
                </a:solidFill>
              </a:rPr>
              <a:t>Value for Money transparency</a:t>
            </a:r>
          </a:p>
        </p:txBody>
      </p:sp>
      <p:pic>
        <p:nvPicPr>
          <p:cNvPr id="6" name="Content Placeholder 5" descr="Diagram, text, chat or text message, icon&#10;&#10;Description automatically generated">
            <a:extLst>
              <a:ext uri="{FF2B5EF4-FFF2-40B4-BE49-F238E27FC236}">
                <a16:creationId xmlns:a16="http://schemas.microsoft.com/office/drawing/2014/main" id="{2D5DE7D7-BC80-4FDB-B8E0-C7E073A3478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45376" y="363474"/>
            <a:ext cx="2825247" cy="4299965"/>
          </a:xfrm>
          <a:prstGeom prst="rect">
            <a:avLst/>
          </a:prstGeom>
        </p:spPr>
      </p:pic>
    </p:spTree>
    <p:extLst>
      <p:ext uri="{BB962C8B-B14F-4D97-AF65-F5344CB8AC3E}">
        <p14:creationId xmlns:p14="http://schemas.microsoft.com/office/powerpoint/2010/main" val="3157476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CB772-C71C-4FF7-92AE-231518BDC9A0}"/>
              </a:ext>
            </a:extLst>
          </p:cNvPr>
          <p:cNvSpPr>
            <a:spLocks noGrp="1"/>
          </p:cNvSpPr>
          <p:nvPr>
            <p:ph type="title"/>
          </p:nvPr>
        </p:nvSpPr>
        <p:spPr/>
        <p:txBody>
          <a:bodyPr/>
          <a:lstStyle/>
          <a:p>
            <a:r>
              <a:rPr lang="en-GB" dirty="0"/>
              <a:t>Contractual Agreements</a:t>
            </a:r>
          </a:p>
        </p:txBody>
      </p:sp>
      <p:sp>
        <p:nvSpPr>
          <p:cNvPr id="3" name="Text Placeholder 2">
            <a:extLst>
              <a:ext uri="{FF2B5EF4-FFF2-40B4-BE49-F238E27FC236}">
                <a16:creationId xmlns:a16="http://schemas.microsoft.com/office/drawing/2014/main" id="{11AE5C9E-1EFE-4948-A902-6DF1601B2A15}"/>
              </a:ext>
            </a:extLst>
          </p:cNvPr>
          <p:cNvSpPr>
            <a:spLocks noGrp="1"/>
          </p:cNvSpPr>
          <p:nvPr>
            <p:ph type="body" idx="1"/>
          </p:nvPr>
        </p:nvSpPr>
        <p:spPr>
          <a:solidFill>
            <a:schemeClr val="accent2">
              <a:lumMod val="60000"/>
              <a:lumOff val="40000"/>
            </a:schemeClr>
          </a:solidFill>
        </p:spPr>
        <p:txBody>
          <a:bodyPr/>
          <a:lstStyle/>
          <a:p>
            <a:r>
              <a:rPr lang="en-GB"/>
              <a:t>Tenants</a:t>
            </a:r>
          </a:p>
        </p:txBody>
      </p:sp>
      <p:sp>
        <p:nvSpPr>
          <p:cNvPr id="4" name="Content Placeholder 3">
            <a:extLst>
              <a:ext uri="{FF2B5EF4-FFF2-40B4-BE49-F238E27FC236}">
                <a16:creationId xmlns:a16="http://schemas.microsoft.com/office/drawing/2014/main" id="{558B2DCB-EF81-4C77-9C06-EF70C9752897}"/>
              </a:ext>
            </a:extLst>
          </p:cNvPr>
          <p:cNvSpPr>
            <a:spLocks noGrp="1"/>
          </p:cNvSpPr>
          <p:nvPr>
            <p:ph sz="half" idx="2"/>
          </p:nvPr>
        </p:nvSpPr>
        <p:spPr>
          <a:xfrm>
            <a:off x="457200" y="1631156"/>
            <a:ext cx="4040188" cy="1588666"/>
          </a:xfrm>
        </p:spPr>
        <p:txBody>
          <a:bodyPr>
            <a:normAutofit/>
          </a:bodyPr>
          <a:lstStyle/>
          <a:p>
            <a:r>
              <a:rPr lang="en-GB"/>
              <a:t>Tenancy Agreements</a:t>
            </a:r>
          </a:p>
          <a:p>
            <a:r>
              <a:rPr lang="en-GB"/>
              <a:t>Licences</a:t>
            </a:r>
          </a:p>
          <a:p>
            <a:r>
              <a:rPr lang="en-GB"/>
              <a:t>Support Agreements</a:t>
            </a:r>
          </a:p>
        </p:txBody>
      </p:sp>
      <p:sp>
        <p:nvSpPr>
          <p:cNvPr id="5" name="Text Placeholder 4">
            <a:extLst>
              <a:ext uri="{FF2B5EF4-FFF2-40B4-BE49-F238E27FC236}">
                <a16:creationId xmlns:a16="http://schemas.microsoft.com/office/drawing/2014/main" id="{B1E04685-B357-4ABA-BED5-F731D4EA141E}"/>
              </a:ext>
            </a:extLst>
          </p:cNvPr>
          <p:cNvSpPr>
            <a:spLocks noGrp="1"/>
          </p:cNvSpPr>
          <p:nvPr>
            <p:ph type="body" sz="quarter" idx="3"/>
          </p:nvPr>
        </p:nvSpPr>
        <p:spPr>
          <a:solidFill>
            <a:schemeClr val="accent4">
              <a:lumMod val="60000"/>
              <a:lumOff val="40000"/>
            </a:schemeClr>
          </a:solidFill>
        </p:spPr>
        <p:txBody>
          <a:bodyPr/>
          <a:lstStyle/>
          <a:p>
            <a:r>
              <a:rPr lang="en-GB"/>
              <a:t>Leaseholders</a:t>
            </a:r>
          </a:p>
        </p:txBody>
      </p:sp>
      <p:sp>
        <p:nvSpPr>
          <p:cNvPr id="6" name="Content Placeholder 5">
            <a:extLst>
              <a:ext uri="{FF2B5EF4-FFF2-40B4-BE49-F238E27FC236}">
                <a16:creationId xmlns:a16="http://schemas.microsoft.com/office/drawing/2014/main" id="{E24EBF62-64AC-4C35-9CF1-8052DB271CCE}"/>
              </a:ext>
            </a:extLst>
          </p:cNvPr>
          <p:cNvSpPr>
            <a:spLocks noGrp="1"/>
          </p:cNvSpPr>
          <p:nvPr>
            <p:ph sz="quarter" idx="4"/>
          </p:nvPr>
        </p:nvSpPr>
        <p:spPr>
          <a:xfrm>
            <a:off x="4612910" y="1631156"/>
            <a:ext cx="4041775" cy="1588666"/>
          </a:xfrm>
        </p:spPr>
        <p:txBody>
          <a:bodyPr>
            <a:normAutofit/>
          </a:bodyPr>
          <a:lstStyle/>
          <a:p>
            <a:r>
              <a:rPr lang="en-GB"/>
              <a:t>Shared ownership leases</a:t>
            </a:r>
          </a:p>
          <a:p>
            <a:r>
              <a:rPr lang="en-GB"/>
              <a:t>RTB leases</a:t>
            </a:r>
          </a:p>
          <a:p>
            <a:r>
              <a:rPr lang="en-GB"/>
              <a:t>Inherited leases</a:t>
            </a:r>
          </a:p>
        </p:txBody>
      </p:sp>
      <p:graphicFrame>
        <p:nvGraphicFramePr>
          <p:cNvPr id="9" name="TextBox 6">
            <a:extLst>
              <a:ext uri="{FF2B5EF4-FFF2-40B4-BE49-F238E27FC236}">
                <a16:creationId xmlns:a16="http://schemas.microsoft.com/office/drawing/2014/main" id="{6D616139-D687-AA31-CF51-5C2FE4D59F0B}"/>
              </a:ext>
            </a:extLst>
          </p:cNvPr>
          <p:cNvGraphicFramePr/>
          <p:nvPr/>
        </p:nvGraphicFramePr>
        <p:xfrm>
          <a:off x="539552" y="3219822"/>
          <a:ext cx="7992888" cy="147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5874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B62ED1E2E9EC488995D4E78CAE046A" ma:contentTypeVersion="6" ma:contentTypeDescription="Create a new document." ma:contentTypeScope="" ma:versionID="ac9a5d0fc15a49f59d1c4c74a236b5dd">
  <xsd:schema xmlns:xsd="http://www.w3.org/2001/XMLSchema" xmlns:xs="http://www.w3.org/2001/XMLSchema" xmlns:p="http://schemas.microsoft.com/office/2006/metadata/properties" xmlns:ns2="b8465fc2-0715-40d3-9e56-8b76e584643a" xmlns:ns3="6f2ae423-ba33-4d23-be3e-f2a5dfeb2fe4" targetNamespace="http://schemas.microsoft.com/office/2006/metadata/properties" ma:root="true" ma:fieldsID="8df8cd6f2f803b3799a5e8a46b05cd0e" ns2:_="" ns3:_="">
    <xsd:import namespace="b8465fc2-0715-40d3-9e56-8b76e584643a"/>
    <xsd:import namespace="6f2ae423-ba33-4d23-be3e-f2a5dfeb2fe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465fc2-0715-40d3-9e56-8b76e58464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f2ae423-ba33-4d23-be3e-f2a5dfeb2f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2FF7AD-A751-4709-83FE-7996CFE219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465fc2-0715-40d3-9e56-8b76e584643a"/>
    <ds:schemaRef ds:uri="6f2ae423-ba33-4d23-be3e-f2a5dfeb2f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FE7A0A-21EA-43A6-A2FE-39DDFCFFC21D}">
  <ds:schemaRefs>
    <ds:schemaRef ds:uri="http://schemas.microsoft.com/sharepoint/v3/contenttype/forms"/>
  </ds:schemaRefs>
</ds:datastoreItem>
</file>

<file path=customXml/itemProps3.xml><?xml version="1.0" encoding="utf-8"?>
<ds:datastoreItem xmlns:ds="http://schemas.openxmlformats.org/officeDocument/2006/customXml" ds:itemID="{A4D6A332-3A89-4188-A487-37C81327D39A}">
  <ds:schemaRefs>
    <ds:schemaRef ds:uri="http://www.w3.org/XML/1998/namespace"/>
    <ds:schemaRef ds:uri="http://purl.org/dc/dcmitype/"/>
    <ds:schemaRef ds:uri="http://schemas.microsoft.com/office/2006/documentManagement/types"/>
    <ds:schemaRef ds:uri="6f2ae423-ba33-4d23-be3e-f2a5dfeb2fe4"/>
    <ds:schemaRef ds:uri="http://schemas.microsoft.com/office/infopath/2007/PartnerControls"/>
    <ds:schemaRef ds:uri="http://purl.org/dc/elements/1.1/"/>
    <ds:schemaRef ds:uri="http://purl.org/dc/terms/"/>
    <ds:schemaRef ds:uri="b8465fc2-0715-40d3-9e56-8b76e584643a"/>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64</TotalTime>
  <Words>2031</Words>
  <Application>Microsoft Office PowerPoint</Application>
  <PresentationFormat>On-screen Show (16:9)</PresentationFormat>
  <Paragraphs>321</Paragraphs>
  <Slides>27</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Introduction</vt:lpstr>
      <vt:lpstr>PowerPoint Presentation</vt:lpstr>
      <vt:lpstr>What is the project scope?</vt:lpstr>
      <vt:lpstr>What is a service charge?</vt:lpstr>
      <vt:lpstr>Type of service charge</vt:lpstr>
      <vt:lpstr>Fixed Service Charges</vt:lpstr>
      <vt:lpstr>Variable Service Charges</vt:lpstr>
      <vt:lpstr>Contractual Agreements</vt:lpstr>
      <vt:lpstr>Rent Restructuring</vt:lpstr>
      <vt:lpstr>Unpooling</vt:lpstr>
      <vt:lpstr>Apportionment</vt:lpstr>
      <vt:lpstr>Current service charges</vt:lpstr>
      <vt:lpstr>Sinking Funds</vt:lpstr>
      <vt:lpstr>PowerPoint Presentation</vt:lpstr>
      <vt:lpstr>PowerPoint Presentation</vt:lpstr>
      <vt:lpstr>Process Question &amp; Answer</vt:lpstr>
      <vt:lpstr>Consultation</vt:lpstr>
      <vt:lpstr>Communications Plan</vt:lpstr>
      <vt:lpstr>Example One</vt:lpstr>
      <vt:lpstr>Answer One</vt:lpstr>
      <vt:lpstr>Timetable</vt:lpstr>
      <vt:lpstr>PowerPoint Presentation</vt:lpstr>
      <vt:lpstr>Meetings</vt:lpstr>
      <vt:lpstr>Decision making</vt:lpstr>
      <vt:lpstr>Priorities and Issues</vt:lpstr>
      <vt:lpstr>Core customers</vt:lpstr>
    </vt:vector>
  </TitlesOfParts>
  <Company>Milton Keynes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Messina, Brian</dc:creator>
  <cp:lastModifiedBy>Andrew Hodgson</cp:lastModifiedBy>
  <cp:revision>2</cp:revision>
  <dcterms:created xsi:type="dcterms:W3CDTF">2019-01-24T10:16:24Z</dcterms:created>
  <dcterms:modified xsi:type="dcterms:W3CDTF">2023-02-01T15:25:14Z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0x010100DCB62ED1E2E9EC488995D4E78CAE046A</vt:lpwstr>
  </property>
</Properties>
</file>