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7"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9F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79" d="100"/>
          <a:sy n="79" d="100"/>
        </p:scale>
        <p:origin x="4896" y="114"/>
      </p:cViewPr>
      <p:guideLst>
        <p:guide orient="horz" pos="3097"/>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B32C5B-6A8D-4049-9299-EF67A44EC6E4}" type="datetimeFigureOut">
              <a:rPr lang="en-GB" smtClean="0"/>
              <a:t>02/08/2023</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10C858-0D8D-44E8-8BD0-5203C8785896}" type="slidenum">
              <a:rPr lang="en-GB" smtClean="0"/>
              <a:t>‹#›</a:t>
            </a:fld>
            <a:endParaRPr lang="en-GB"/>
          </a:p>
        </p:txBody>
      </p:sp>
    </p:spTree>
    <p:extLst>
      <p:ext uri="{BB962C8B-B14F-4D97-AF65-F5344CB8AC3E}">
        <p14:creationId xmlns:p14="http://schemas.microsoft.com/office/powerpoint/2010/main" val="2814779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886" indent="0" algn="ctr">
              <a:buNone/>
              <a:defRPr sz="1500"/>
            </a:lvl2pPr>
            <a:lvl3pPr marL="685772" indent="0" algn="ctr">
              <a:buNone/>
              <a:defRPr sz="1350"/>
            </a:lvl3pPr>
            <a:lvl4pPr marL="1028657" indent="0" algn="ctr">
              <a:buNone/>
              <a:defRPr sz="1200"/>
            </a:lvl4pPr>
            <a:lvl5pPr marL="1371543" indent="0" algn="ctr">
              <a:buNone/>
              <a:defRPr sz="1200"/>
            </a:lvl5pPr>
            <a:lvl6pPr marL="1714428" indent="0" algn="ctr">
              <a:buNone/>
              <a:defRPr sz="1200"/>
            </a:lvl6pPr>
            <a:lvl7pPr marL="2057314" indent="0" algn="ctr">
              <a:buNone/>
              <a:defRPr sz="1200"/>
            </a:lvl7pPr>
            <a:lvl8pPr marL="2400199" indent="0" algn="ctr">
              <a:buNone/>
              <a:defRPr sz="1200"/>
            </a:lvl8pPr>
            <a:lvl9pPr marL="2743085"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BB1A7C-AAEF-45AD-BD78-C31BBA64C409}" type="datetime1">
              <a:rPr lang="en-GB" smtClean="0"/>
              <a:t>02/08/2023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D830D8-F2FE-49DA-B5FC-7654E04F4B79}" type="slidenum">
              <a:rPr lang="en-GB" smtClean="0"/>
              <a:t>‹#›</a:t>
            </a:fld>
            <a:endParaRPr lang="en-GB"/>
          </a:p>
        </p:txBody>
      </p:sp>
    </p:spTree>
    <p:extLst>
      <p:ext uri="{BB962C8B-B14F-4D97-AF65-F5344CB8AC3E}">
        <p14:creationId xmlns:p14="http://schemas.microsoft.com/office/powerpoint/2010/main" val="204652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93F99-DF6F-4C92-B40E-3B8AE93EFFD8}" type="datetime1">
              <a:rPr lang="en-GB" smtClean="0"/>
              <a:t>02/08/2023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D830D8-F2FE-49DA-B5FC-7654E04F4B79}" type="slidenum">
              <a:rPr lang="en-GB" smtClean="0"/>
              <a:t>‹#›</a:t>
            </a:fld>
            <a:endParaRPr lang="en-GB"/>
          </a:p>
        </p:txBody>
      </p:sp>
    </p:spTree>
    <p:extLst>
      <p:ext uri="{BB962C8B-B14F-4D97-AF65-F5344CB8AC3E}">
        <p14:creationId xmlns:p14="http://schemas.microsoft.com/office/powerpoint/2010/main" val="2559737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5ACB8E-BC3A-4F20-B1FD-6EA8C9646D17}" type="datetime1">
              <a:rPr lang="en-GB" smtClean="0"/>
              <a:t>02/08/2023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D830D8-F2FE-49DA-B5FC-7654E04F4B79}" type="slidenum">
              <a:rPr lang="en-GB" smtClean="0"/>
              <a:t>‹#›</a:t>
            </a:fld>
            <a:endParaRPr lang="en-GB"/>
          </a:p>
        </p:txBody>
      </p:sp>
    </p:spTree>
    <p:extLst>
      <p:ext uri="{BB962C8B-B14F-4D97-AF65-F5344CB8AC3E}">
        <p14:creationId xmlns:p14="http://schemas.microsoft.com/office/powerpoint/2010/main" val="418437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B11A4C-5138-4318-B822-1935DE3C6D26}" type="datetime1">
              <a:rPr lang="en-GB" smtClean="0"/>
              <a:t>02/08/2023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D830D8-F2FE-49DA-B5FC-7654E04F4B79}" type="slidenum">
              <a:rPr lang="en-GB" smtClean="0"/>
              <a:t>‹#›</a:t>
            </a:fld>
            <a:endParaRPr lang="en-GB"/>
          </a:p>
        </p:txBody>
      </p:sp>
    </p:spTree>
    <p:extLst>
      <p:ext uri="{BB962C8B-B14F-4D97-AF65-F5344CB8AC3E}">
        <p14:creationId xmlns:p14="http://schemas.microsoft.com/office/powerpoint/2010/main" val="3657532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7" y="2469625"/>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7" y="6629228"/>
            <a:ext cx="5915025" cy="2166937"/>
          </a:xfrm>
        </p:spPr>
        <p:txBody>
          <a:bodyPr/>
          <a:lstStyle>
            <a:lvl1pPr marL="0" indent="0">
              <a:buNone/>
              <a:defRPr sz="1800">
                <a:solidFill>
                  <a:schemeClr val="tx1"/>
                </a:solidFill>
              </a:defRPr>
            </a:lvl1pPr>
            <a:lvl2pPr marL="342886" indent="0">
              <a:buNone/>
              <a:defRPr sz="1500">
                <a:solidFill>
                  <a:schemeClr val="tx1">
                    <a:tint val="75000"/>
                  </a:schemeClr>
                </a:solidFill>
              </a:defRPr>
            </a:lvl2pPr>
            <a:lvl3pPr marL="685772" indent="0">
              <a:buNone/>
              <a:defRPr sz="1350">
                <a:solidFill>
                  <a:schemeClr val="tx1">
                    <a:tint val="75000"/>
                  </a:schemeClr>
                </a:solidFill>
              </a:defRPr>
            </a:lvl3pPr>
            <a:lvl4pPr marL="1028657" indent="0">
              <a:buNone/>
              <a:defRPr sz="1200">
                <a:solidFill>
                  <a:schemeClr val="tx1">
                    <a:tint val="75000"/>
                  </a:schemeClr>
                </a:solidFill>
              </a:defRPr>
            </a:lvl4pPr>
            <a:lvl5pPr marL="1371543" indent="0">
              <a:buNone/>
              <a:defRPr sz="1200">
                <a:solidFill>
                  <a:schemeClr val="tx1">
                    <a:tint val="75000"/>
                  </a:schemeClr>
                </a:solidFill>
              </a:defRPr>
            </a:lvl5pPr>
            <a:lvl6pPr marL="1714428" indent="0">
              <a:buNone/>
              <a:defRPr sz="1200">
                <a:solidFill>
                  <a:schemeClr val="tx1">
                    <a:tint val="75000"/>
                  </a:schemeClr>
                </a:solidFill>
              </a:defRPr>
            </a:lvl6pPr>
            <a:lvl7pPr marL="2057314" indent="0">
              <a:buNone/>
              <a:defRPr sz="1200">
                <a:solidFill>
                  <a:schemeClr val="tx1">
                    <a:tint val="75000"/>
                  </a:schemeClr>
                </a:solidFill>
              </a:defRPr>
            </a:lvl7pPr>
            <a:lvl8pPr marL="2400199" indent="0">
              <a:buNone/>
              <a:defRPr sz="1200">
                <a:solidFill>
                  <a:schemeClr val="tx1">
                    <a:tint val="75000"/>
                  </a:schemeClr>
                </a:solidFill>
              </a:defRPr>
            </a:lvl8pPr>
            <a:lvl9pPr marL="2743085"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621B59-C87B-4F40-A061-68B3076618B4}" type="datetime1">
              <a:rPr lang="en-GB" smtClean="0"/>
              <a:t>02/08/2023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D830D8-F2FE-49DA-B5FC-7654E04F4B79}" type="slidenum">
              <a:rPr lang="en-GB" smtClean="0"/>
              <a:t>‹#›</a:t>
            </a:fld>
            <a:endParaRPr lang="en-GB"/>
          </a:p>
        </p:txBody>
      </p:sp>
    </p:spTree>
    <p:extLst>
      <p:ext uri="{BB962C8B-B14F-4D97-AF65-F5344CB8AC3E}">
        <p14:creationId xmlns:p14="http://schemas.microsoft.com/office/powerpoint/2010/main" val="103650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278949-93C1-452D-9B8A-E980EAB1F2B0}" type="datetime1">
              <a:rPr lang="en-GB" smtClean="0"/>
              <a:t>02/08/2023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D830D8-F2FE-49DA-B5FC-7654E04F4B79}" type="slidenum">
              <a:rPr lang="en-GB" smtClean="0"/>
              <a:t>‹#›</a:t>
            </a:fld>
            <a:endParaRPr lang="en-GB"/>
          </a:p>
        </p:txBody>
      </p:sp>
    </p:spTree>
    <p:extLst>
      <p:ext uri="{BB962C8B-B14F-4D97-AF65-F5344CB8AC3E}">
        <p14:creationId xmlns:p14="http://schemas.microsoft.com/office/powerpoint/2010/main" val="3474006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2" y="527406"/>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2" y="2428348"/>
            <a:ext cx="2901255" cy="1190095"/>
          </a:xfrm>
        </p:spPr>
        <p:txBody>
          <a:bodyPr anchor="b"/>
          <a:lstStyle>
            <a:lvl1pPr marL="0" indent="0">
              <a:buNone/>
              <a:defRPr sz="1800" b="1"/>
            </a:lvl1pPr>
            <a:lvl2pPr marL="342886" indent="0">
              <a:buNone/>
              <a:defRPr sz="1500" b="1"/>
            </a:lvl2pPr>
            <a:lvl3pPr marL="685772" indent="0">
              <a:buNone/>
              <a:defRPr sz="1350" b="1"/>
            </a:lvl3pPr>
            <a:lvl4pPr marL="1028657" indent="0">
              <a:buNone/>
              <a:defRPr sz="1200" b="1"/>
            </a:lvl4pPr>
            <a:lvl5pPr marL="1371543" indent="0">
              <a:buNone/>
              <a:defRPr sz="1200" b="1"/>
            </a:lvl5pPr>
            <a:lvl6pPr marL="1714428" indent="0">
              <a:buNone/>
              <a:defRPr sz="1200" b="1"/>
            </a:lvl6pPr>
            <a:lvl7pPr marL="2057314" indent="0">
              <a:buNone/>
              <a:defRPr sz="1200" b="1"/>
            </a:lvl7pPr>
            <a:lvl8pPr marL="2400199" indent="0">
              <a:buNone/>
              <a:defRPr sz="1200" b="1"/>
            </a:lvl8pPr>
            <a:lvl9pPr marL="2743085"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2" y="3618443"/>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4" y="2428348"/>
            <a:ext cx="2915543" cy="1190095"/>
          </a:xfrm>
        </p:spPr>
        <p:txBody>
          <a:bodyPr anchor="b"/>
          <a:lstStyle>
            <a:lvl1pPr marL="0" indent="0">
              <a:buNone/>
              <a:defRPr sz="1800" b="1"/>
            </a:lvl1pPr>
            <a:lvl2pPr marL="342886" indent="0">
              <a:buNone/>
              <a:defRPr sz="1500" b="1"/>
            </a:lvl2pPr>
            <a:lvl3pPr marL="685772" indent="0">
              <a:buNone/>
              <a:defRPr sz="1350" b="1"/>
            </a:lvl3pPr>
            <a:lvl4pPr marL="1028657" indent="0">
              <a:buNone/>
              <a:defRPr sz="1200" b="1"/>
            </a:lvl4pPr>
            <a:lvl5pPr marL="1371543" indent="0">
              <a:buNone/>
              <a:defRPr sz="1200" b="1"/>
            </a:lvl5pPr>
            <a:lvl6pPr marL="1714428" indent="0">
              <a:buNone/>
              <a:defRPr sz="1200" b="1"/>
            </a:lvl6pPr>
            <a:lvl7pPr marL="2057314" indent="0">
              <a:buNone/>
              <a:defRPr sz="1200" b="1"/>
            </a:lvl7pPr>
            <a:lvl8pPr marL="2400199" indent="0">
              <a:buNone/>
              <a:defRPr sz="1200" b="1"/>
            </a:lvl8pPr>
            <a:lvl9pPr marL="2743085"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4" y="3618443"/>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19E9B6-1A2F-4A1A-8F52-32F5189D4039}" type="datetime1">
              <a:rPr lang="en-GB" smtClean="0"/>
              <a:t>02/08/2023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D830D8-F2FE-49DA-B5FC-7654E04F4B79}" type="slidenum">
              <a:rPr lang="en-GB" smtClean="0"/>
              <a:t>‹#›</a:t>
            </a:fld>
            <a:endParaRPr lang="en-GB"/>
          </a:p>
        </p:txBody>
      </p:sp>
    </p:spTree>
    <p:extLst>
      <p:ext uri="{BB962C8B-B14F-4D97-AF65-F5344CB8AC3E}">
        <p14:creationId xmlns:p14="http://schemas.microsoft.com/office/powerpoint/2010/main" val="2173713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E0F1BE-95D9-48DD-B1DA-9FE7C56C5A2C}" type="datetime1">
              <a:rPr lang="en-GB" smtClean="0"/>
              <a:t>02/08/2023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D830D8-F2FE-49DA-B5FC-7654E04F4B79}" type="slidenum">
              <a:rPr lang="en-GB" smtClean="0"/>
              <a:t>‹#›</a:t>
            </a:fld>
            <a:endParaRPr lang="en-GB"/>
          </a:p>
        </p:txBody>
      </p:sp>
    </p:spTree>
    <p:extLst>
      <p:ext uri="{BB962C8B-B14F-4D97-AF65-F5344CB8AC3E}">
        <p14:creationId xmlns:p14="http://schemas.microsoft.com/office/powerpoint/2010/main" val="4281929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3458E7-FA31-4B75-B123-703744DC6498}" type="datetime1">
              <a:rPr lang="en-GB" smtClean="0"/>
              <a:t>02/08/2023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D830D8-F2FE-49DA-B5FC-7654E04F4B79}" type="slidenum">
              <a:rPr lang="en-GB" smtClean="0"/>
              <a:t>‹#›</a:t>
            </a:fld>
            <a:endParaRPr lang="en-GB"/>
          </a:p>
        </p:txBody>
      </p:sp>
    </p:spTree>
    <p:extLst>
      <p:ext uri="{BB962C8B-B14F-4D97-AF65-F5344CB8AC3E}">
        <p14:creationId xmlns:p14="http://schemas.microsoft.com/office/powerpoint/2010/main" val="1735304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4" y="1426284"/>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86" indent="0">
              <a:buNone/>
              <a:defRPr sz="1050"/>
            </a:lvl2pPr>
            <a:lvl3pPr marL="685772" indent="0">
              <a:buNone/>
              <a:defRPr sz="900"/>
            </a:lvl3pPr>
            <a:lvl4pPr marL="1028657" indent="0">
              <a:buNone/>
              <a:defRPr sz="750"/>
            </a:lvl4pPr>
            <a:lvl5pPr marL="1371543" indent="0">
              <a:buNone/>
              <a:defRPr sz="750"/>
            </a:lvl5pPr>
            <a:lvl6pPr marL="1714428" indent="0">
              <a:buNone/>
              <a:defRPr sz="750"/>
            </a:lvl6pPr>
            <a:lvl7pPr marL="2057314" indent="0">
              <a:buNone/>
              <a:defRPr sz="750"/>
            </a:lvl7pPr>
            <a:lvl8pPr marL="2400199" indent="0">
              <a:buNone/>
              <a:defRPr sz="750"/>
            </a:lvl8pPr>
            <a:lvl9pPr marL="2743085"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8C797B-E7CF-4B39-9501-D1DB840FFC70}" type="datetime1">
              <a:rPr lang="en-GB" smtClean="0"/>
              <a:t>02/08/2023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D830D8-F2FE-49DA-B5FC-7654E04F4B79}" type="slidenum">
              <a:rPr lang="en-GB" smtClean="0"/>
              <a:t>‹#›</a:t>
            </a:fld>
            <a:endParaRPr lang="en-GB"/>
          </a:p>
        </p:txBody>
      </p:sp>
    </p:spTree>
    <p:extLst>
      <p:ext uri="{BB962C8B-B14F-4D97-AF65-F5344CB8AC3E}">
        <p14:creationId xmlns:p14="http://schemas.microsoft.com/office/powerpoint/2010/main" val="93659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4" y="1426284"/>
            <a:ext cx="3471863" cy="7039681"/>
          </a:xfrm>
        </p:spPr>
        <p:txBody>
          <a:bodyPr anchor="t"/>
          <a:lstStyle>
            <a:lvl1pPr marL="0" indent="0">
              <a:buNone/>
              <a:defRPr sz="2400"/>
            </a:lvl1pPr>
            <a:lvl2pPr marL="342886" indent="0">
              <a:buNone/>
              <a:defRPr sz="2100"/>
            </a:lvl2pPr>
            <a:lvl3pPr marL="685772" indent="0">
              <a:buNone/>
              <a:defRPr sz="1800"/>
            </a:lvl3pPr>
            <a:lvl4pPr marL="1028657" indent="0">
              <a:buNone/>
              <a:defRPr sz="1500"/>
            </a:lvl4pPr>
            <a:lvl5pPr marL="1371543" indent="0">
              <a:buNone/>
              <a:defRPr sz="1500"/>
            </a:lvl5pPr>
            <a:lvl6pPr marL="1714428" indent="0">
              <a:buNone/>
              <a:defRPr sz="1500"/>
            </a:lvl6pPr>
            <a:lvl7pPr marL="2057314" indent="0">
              <a:buNone/>
              <a:defRPr sz="1500"/>
            </a:lvl7pPr>
            <a:lvl8pPr marL="2400199" indent="0">
              <a:buNone/>
              <a:defRPr sz="1500"/>
            </a:lvl8pPr>
            <a:lvl9pPr marL="2743085"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86" indent="0">
              <a:buNone/>
              <a:defRPr sz="1050"/>
            </a:lvl2pPr>
            <a:lvl3pPr marL="685772" indent="0">
              <a:buNone/>
              <a:defRPr sz="900"/>
            </a:lvl3pPr>
            <a:lvl4pPr marL="1028657" indent="0">
              <a:buNone/>
              <a:defRPr sz="750"/>
            </a:lvl4pPr>
            <a:lvl5pPr marL="1371543" indent="0">
              <a:buNone/>
              <a:defRPr sz="750"/>
            </a:lvl5pPr>
            <a:lvl6pPr marL="1714428" indent="0">
              <a:buNone/>
              <a:defRPr sz="750"/>
            </a:lvl6pPr>
            <a:lvl7pPr marL="2057314" indent="0">
              <a:buNone/>
              <a:defRPr sz="750"/>
            </a:lvl7pPr>
            <a:lvl8pPr marL="2400199" indent="0">
              <a:buNone/>
              <a:defRPr sz="750"/>
            </a:lvl8pPr>
            <a:lvl9pPr marL="2743085"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B50CBB1-2BB8-4301-AF61-801F5D29FF15}" type="datetime1">
              <a:rPr lang="en-GB" smtClean="0"/>
              <a:t>02/08/2023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D830D8-F2FE-49DA-B5FC-7654E04F4B79}" type="slidenum">
              <a:rPr lang="en-GB" smtClean="0"/>
              <a:t>‹#›</a:t>
            </a:fld>
            <a:endParaRPr lang="en-GB"/>
          </a:p>
        </p:txBody>
      </p:sp>
    </p:spTree>
    <p:extLst>
      <p:ext uri="{BB962C8B-B14F-4D97-AF65-F5344CB8AC3E}">
        <p14:creationId xmlns:p14="http://schemas.microsoft.com/office/powerpoint/2010/main" val="1449602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527406"/>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9"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8"/>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725258C-E860-48BF-A6CF-7A6AE2E953B5}" type="datetime1">
              <a:rPr lang="en-GB" smtClean="0"/>
              <a:t>02/08/2023</a:t>
            </a:fld>
            <a:endParaRPr lang="en-GB"/>
          </a:p>
        </p:txBody>
      </p:sp>
      <p:sp>
        <p:nvSpPr>
          <p:cNvPr id="5" name="Footer Placeholder 4"/>
          <p:cNvSpPr>
            <a:spLocks noGrp="1"/>
          </p:cNvSpPr>
          <p:nvPr>
            <p:ph type="ftr" sz="quarter" idx="3"/>
          </p:nvPr>
        </p:nvSpPr>
        <p:spPr>
          <a:xfrm>
            <a:off x="2271714" y="9181398"/>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8"/>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CD830D8-F2FE-49DA-B5FC-7654E04F4B79}" type="slidenum">
              <a:rPr lang="en-GB" smtClean="0"/>
              <a:t>‹#›</a:t>
            </a:fld>
            <a:endParaRPr lang="en-GB"/>
          </a:p>
        </p:txBody>
      </p:sp>
    </p:spTree>
    <p:extLst>
      <p:ext uri="{BB962C8B-B14F-4D97-AF65-F5344CB8AC3E}">
        <p14:creationId xmlns:p14="http://schemas.microsoft.com/office/powerpoint/2010/main" val="4037007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772"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3" indent="-171443" algn="l" defTabSz="68577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8" indent="-171443" algn="l" defTabSz="68577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14" indent="-171443" algn="l" defTabSz="68577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00"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85"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71"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57"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43"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28"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72" rtl="0" eaLnBrk="1" latinLnBrk="0" hangingPunct="1">
        <a:defRPr sz="1350" kern="1200">
          <a:solidFill>
            <a:schemeClr val="tx1"/>
          </a:solidFill>
          <a:latin typeface="+mn-lt"/>
          <a:ea typeface="+mn-ea"/>
          <a:cs typeface="+mn-cs"/>
        </a:defRPr>
      </a:lvl1pPr>
      <a:lvl2pPr marL="342886" algn="l" defTabSz="685772" rtl="0" eaLnBrk="1" latinLnBrk="0" hangingPunct="1">
        <a:defRPr sz="1350" kern="1200">
          <a:solidFill>
            <a:schemeClr val="tx1"/>
          </a:solidFill>
          <a:latin typeface="+mn-lt"/>
          <a:ea typeface="+mn-ea"/>
          <a:cs typeface="+mn-cs"/>
        </a:defRPr>
      </a:lvl2pPr>
      <a:lvl3pPr marL="685772" algn="l" defTabSz="685772" rtl="0" eaLnBrk="1" latinLnBrk="0" hangingPunct="1">
        <a:defRPr sz="1350" kern="1200">
          <a:solidFill>
            <a:schemeClr val="tx1"/>
          </a:solidFill>
          <a:latin typeface="+mn-lt"/>
          <a:ea typeface="+mn-ea"/>
          <a:cs typeface="+mn-cs"/>
        </a:defRPr>
      </a:lvl3pPr>
      <a:lvl4pPr marL="1028657" algn="l" defTabSz="685772" rtl="0" eaLnBrk="1" latinLnBrk="0" hangingPunct="1">
        <a:defRPr sz="1350" kern="1200">
          <a:solidFill>
            <a:schemeClr val="tx1"/>
          </a:solidFill>
          <a:latin typeface="+mn-lt"/>
          <a:ea typeface="+mn-ea"/>
          <a:cs typeface="+mn-cs"/>
        </a:defRPr>
      </a:lvl4pPr>
      <a:lvl5pPr marL="1371543" algn="l" defTabSz="685772" rtl="0" eaLnBrk="1" latinLnBrk="0" hangingPunct="1">
        <a:defRPr sz="1350" kern="1200">
          <a:solidFill>
            <a:schemeClr val="tx1"/>
          </a:solidFill>
          <a:latin typeface="+mn-lt"/>
          <a:ea typeface="+mn-ea"/>
          <a:cs typeface="+mn-cs"/>
        </a:defRPr>
      </a:lvl5pPr>
      <a:lvl6pPr marL="1714428" algn="l" defTabSz="685772" rtl="0" eaLnBrk="1" latinLnBrk="0" hangingPunct="1">
        <a:defRPr sz="1350" kern="1200">
          <a:solidFill>
            <a:schemeClr val="tx1"/>
          </a:solidFill>
          <a:latin typeface="+mn-lt"/>
          <a:ea typeface="+mn-ea"/>
          <a:cs typeface="+mn-cs"/>
        </a:defRPr>
      </a:lvl6pPr>
      <a:lvl7pPr marL="2057314" algn="l" defTabSz="685772" rtl="0" eaLnBrk="1" latinLnBrk="0" hangingPunct="1">
        <a:defRPr sz="1350" kern="1200">
          <a:solidFill>
            <a:schemeClr val="tx1"/>
          </a:solidFill>
          <a:latin typeface="+mn-lt"/>
          <a:ea typeface="+mn-ea"/>
          <a:cs typeface="+mn-cs"/>
        </a:defRPr>
      </a:lvl7pPr>
      <a:lvl8pPr marL="2400199" algn="l" defTabSz="685772" rtl="0" eaLnBrk="1" latinLnBrk="0" hangingPunct="1">
        <a:defRPr sz="1350" kern="1200">
          <a:solidFill>
            <a:schemeClr val="tx1"/>
          </a:solidFill>
          <a:latin typeface="+mn-lt"/>
          <a:ea typeface="+mn-ea"/>
          <a:cs typeface="+mn-cs"/>
        </a:defRPr>
      </a:lvl8pPr>
      <a:lvl9pPr marL="2743085" algn="l" defTabSz="68577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firesafetyguides.communities.gov.u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hse.gov.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milton-keynes.gov.uk/environmental-health-and-trading-standards/licensing/event-public-safet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A8DB0989-2EC0-4181-8D22-6502B8D18C0C}"/>
              </a:ext>
            </a:extLst>
          </p:cNvPr>
          <p:cNvSpPr>
            <a:spLocks/>
          </p:cNvSpPr>
          <p:nvPr/>
        </p:nvSpPr>
        <p:spPr bwMode="auto">
          <a:xfrm rot="10800000">
            <a:off x="0" y="575500"/>
            <a:ext cx="6858000" cy="879903"/>
          </a:xfrm>
          <a:custGeom>
            <a:avLst/>
            <a:gdLst>
              <a:gd name="T0" fmla="*/ 11505 w 11505"/>
              <a:gd name="T1" fmla="*/ 75 h 593"/>
              <a:gd name="T2" fmla="*/ 8727 w 11505"/>
              <a:gd name="T3" fmla="*/ 67 h 593"/>
              <a:gd name="T4" fmla="*/ 5759 w 11505"/>
              <a:gd name="T5" fmla="*/ 71 h 593"/>
              <a:gd name="T6" fmla="*/ 4068 w 11505"/>
              <a:gd name="T7" fmla="*/ 65 h 593"/>
              <a:gd name="T8" fmla="*/ 2419 w 11505"/>
              <a:gd name="T9" fmla="*/ 36 h 593"/>
              <a:gd name="T10" fmla="*/ 2406 w 11505"/>
              <a:gd name="T11" fmla="*/ 27 h 593"/>
              <a:gd name="T12" fmla="*/ 2370 w 11505"/>
              <a:gd name="T13" fmla="*/ 0 h 593"/>
              <a:gd name="T14" fmla="*/ 2356 w 11505"/>
              <a:gd name="T15" fmla="*/ 4 h 593"/>
              <a:gd name="T16" fmla="*/ 2366 w 11505"/>
              <a:gd name="T17" fmla="*/ 6 h 593"/>
              <a:gd name="T18" fmla="*/ 2372 w 11505"/>
              <a:gd name="T19" fmla="*/ 17 h 593"/>
              <a:gd name="T20" fmla="*/ 2381 w 11505"/>
              <a:gd name="T21" fmla="*/ 19 h 593"/>
              <a:gd name="T22" fmla="*/ 1795 w 11505"/>
              <a:gd name="T23" fmla="*/ 32 h 593"/>
              <a:gd name="T24" fmla="*/ 1227 w 11505"/>
              <a:gd name="T25" fmla="*/ 29 h 593"/>
              <a:gd name="T26" fmla="*/ 142 w 11505"/>
              <a:gd name="T27" fmla="*/ 4 h 593"/>
              <a:gd name="T28" fmla="*/ 0 w 11505"/>
              <a:gd name="T29" fmla="*/ 9 h 593"/>
              <a:gd name="T30" fmla="*/ 0 w 11505"/>
              <a:gd name="T31" fmla="*/ 446 h 593"/>
              <a:gd name="T32" fmla="*/ 155 w 11505"/>
              <a:gd name="T33" fmla="*/ 455 h 593"/>
              <a:gd name="T34" fmla="*/ 924 w 11505"/>
              <a:gd name="T35" fmla="*/ 507 h 593"/>
              <a:gd name="T36" fmla="*/ 1175 w 11505"/>
              <a:gd name="T37" fmla="*/ 515 h 593"/>
              <a:gd name="T38" fmla="*/ 1645 w 11505"/>
              <a:gd name="T39" fmla="*/ 520 h 593"/>
              <a:gd name="T40" fmla="*/ 2592 w 11505"/>
              <a:gd name="T41" fmla="*/ 539 h 593"/>
              <a:gd name="T42" fmla="*/ 3067 w 11505"/>
              <a:gd name="T43" fmla="*/ 549 h 593"/>
              <a:gd name="T44" fmla="*/ 3848 w 11505"/>
              <a:gd name="T45" fmla="*/ 562 h 593"/>
              <a:gd name="T46" fmla="*/ 5362 w 11505"/>
              <a:gd name="T47" fmla="*/ 568 h 593"/>
              <a:gd name="T48" fmla="*/ 6052 w 11505"/>
              <a:gd name="T49" fmla="*/ 583 h 593"/>
              <a:gd name="T50" fmla="*/ 6307 w 11505"/>
              <a:gd name="T51" fmla="*/ 576 h 593"/>
              <a:gd name="T52" fmla="*/ 6712 w 11505"/>
              <a:gd name="T53" fmla="*/ 568 h 593"/>
              <a:gd name="T54" fmla="*/ 6986 w 11505"/>
              <a:gd name="T55" fmla="*/ 580 h 593"/>
              <a:gd name="T56" fmla="*/ 7124 w 11505"/>
              <a:gd name="T57" fmla="*/ 593 h 593"/>
              <a:gd name="T58" fmla="*/ 7697 w 11505"/>
              <a:gd name="T59" fmla="*/ 580 h 593"/>
              <a:gd name="T60" fmla="*/ 8851 w 11505"/>
              <a:gd name="T61" fmla="*/ 564 h 593"/>
              <a:gd name="T62" fmla="*/ 9444 w 11505"/>
              <a:gd name="T63" fmla="*/ 559 h 593"/>
              <a:gd name="T64" fmla="*/ 11505 w 11505"/>
              <a:gd name="T65" fmla="*/ 520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505" h="593">
                <a:moveTo>
                  <a:pt x="11505" y="75"/>
                </a:moveTo>
                <a:lnTo>
                  <a:pt x="11505" y="75"/>
                </a:lnTo>
                <a:lnTo>
                  <a:pt x="10111" y="67"/>
                </a:lnTo>
                <a:lnTo>
                  <a:pt x="8727" y="67"/>
                </a:lnTo>
                <a:lnTo>
                  <a:pt x="5759" y="71"/>
                </a:lnTo>
                <a:lnTo>
                  <a:pt x="5759" y="71"/>
                </a:lnTo>
                <a:lnTo>
                  <a:pt x="4908" y="71"/>
                </a:lnTo>
                <a:lnTo>
                  <a:pt x="4068" y="65"/>
                </a:lnTo>
                <a:lnTo>
                  <a:pt x="3236" y="53"/>
                </a:lnTo>
                <a:lnTo>
                  <a:pt x="2419" y="36"/>
                </a:lnTo>
                <a:lnTo>
                  <a:pt x="2419" y="36"/>
                </a:lnTo>
                <a:lnTo>
                  <a:pt x="2406" y="27"/>
                </a:lnTo>
                <a:lnTo>
                  <a:pt x="2391" y="9"/>
                </a:lnTo>
                <a:lnTo>
                  <a:pt x="2370" y="0"/>
                </a:lnTo>
                <a:lnTo>
                  <a:pt x="2362" y="0"/>
                </a:lnTo>
                <a:lnTo>
                  <a:pt x="2356" y="4"/>
                </a:lnTo>
                <a:lnTo>
                  <a:pt x="2356" y="4"/>
                </a:lnTo>
                <a:lnTo>
                  <a:pt x="2366" y="6"/>
                </a:lnTo>
                <a:lnTo>
                  <a:pt x="2370" y="13"/>
                </a:lnTo>
                <a:lnTo>
                  <a:pt x="2372" y="17"/>
                </a:lnTo>
                <a:lnTo>
                  <a:pt x="2381" y="19"/>
                </a:lnTo>
                <a:lnTo>
                  <a:pt x="2381" y="19"/>
                </a:lnTo>
                <a:lnTo>
                  <a:pt x="2086" y="29"/>
                </a:lnTo>
                <a:lnTo>
                  <a:pt x="1795" y="32"/>
                </a:lnTo>
                <a:lnTo>
                  <a:pt x="1511" y="32"/>
                </a:lnTo>
                <a:lnTo>
                  <a:pt x="1227" y="29"/>
                </a:lnTo>
                <a:lnTo>
                  <a:pt x="679" y="19"/>
                </a:lnTo>
                <a:lnTo>
                  <a:pt x="142" y="4"/>
                </a:lnTo>
                <a:lnTo>
                  <a:pt x="142" y="4"/>
                </a:lnTo>
                <a:lnTo>
                  <a:pt x="0" y="9"/>
                </a:lnTo>
                <a:lnTo>
                  <a:pt x="0" y="446"/>
                </a:lnTo>
                <a:lnTo>
                  <a:pt x="0" y="446"/>
                </a:lnTo>
                <a:lnTo>
                  <a:pt x="155" y="455"/>
                </a:lnTo>
                <a:lnTo>
                  <a:pt x="155" y="455"/>
                </a:lnTo>
                <a:lnTo>
                  <a:pt x="671" y="493"/>
                </a:lnTo>
                <a:lnTo>
                  <a:pt x="924" y="507"/>
                </a:lnTo>
                <a:lnTo>
                  <a:pt x="1051" y="515"/>
                </a:lnTo>
                <a:lnTo>
                  <a:pt x="1175" y="515"/>
                </a:lnTo>
                <a:lnTo>
                  <a:pt x="1175" y="515"/>
                </a:lnTo>
                <a:lnTo>
                  <a:pt x="1645" y="520"/>
                </a:lnTo>
                <a:lnTo>
                  <a:pt x="2117" y="528"/>
                </a:lnTo>
                <a:lnTo>
                  <a:pt x="2592" y="539"/>
                </a:lnTo>
                <a:lnTo>
                  <a:pt x="3067" y="549"/>
                </a:lnTo>
                <a:lnTo>
                  <a:pt x="3067" y="549"/>
                </a:lnTo>
                <a:lnTo>
                  <a:pt x="3457" y="559"/>
                </a:lnTo>
                <a:lnTo>
                  <a:pt x="3848" y="562"/>
                </a:lnTo>
                <a:lnTo>
                  <a:pt x="4620" y="564"/>
                </a:lnTo>
                <a:lnTo>
                  <a:pt x="5362" y="568"/>
                </a:lnTo>
                <a:lnTo>
                  <a:pt x="5713" y="576"/>
                </a:lnTo>
                <a:lnTo>
                  <a:pt x="6052" y="583"/>
                </a:lnTo>
                <a:lnTo>
                  <a:pt x="6052" y="583"/>
                </a:lnTo>
                <a:lnTo>
                  <a:pt x="6307" y="576"/>
                </a:lnTo>
                <a:lnTo>
                  <a:pt x="6574" y="568"/>
                </a:lnTo>
                <a:lnTo>
                  <a:pt x="6712" y="568"/>
                </a:lnTo>
                <a:lnTo>
                  <a:pt x="6852" y="574"/>
                </a:lnTo>
                <a:lnTo>
                  <a:pt x="6986" y="580"/>
                </a:lnTo>
                <a:lnTo>
                  <a:pt x="7124" y="593"/>
                </a:lnTo>
                <a:lnTo>
                  <a:pt x="7124" y="593"/>
                </a:lnTo>
                <a:lnTo>
                  <a:pt x="7412" y="587"/>
                </a:lnTo>
                <a:lnTo>
                  <a:pt x="7697" y="580"/>
                </a:lnTo>
                <a:lnTo>
                  <a:pt x="8272" y="574"/>
                </a:lnTo>
                <a:lnTo>
                  <a:pt x="8851" y="564"/>
                </a:lnTo>
                <a:lnTo>
                  <a:pt x="9444" y="559"/>
                </a:lnTo>
                <a:lnTo>
                  <a:pt x="9444" y="559"/>
                </a:lnTo>
                <a:lnTo>
                  <a:pt x="10496" y="539"/>
                </a:lnTo>
                <a:lnTo>
                  <a:pt x="11505" y="520"/>
                </a:lnTo>
                <a:lnTo>
                  <a:pt x="11505" y="75"/>
                </a:lnTo>
                <a:close/>
              </a:path>
            </a:pathLst>
          </a:custGeom>
          <a:solidFill>
            <a:srgbClr val="599F46"/>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Freeform 5">
            <a:extLst>
              <a:ext uri="{FF2B5EF4-FFF2-40B4-BE49-F238E27FC236}">
                <a16:creationId xmlns:a16="http://schemas.microsoft.com/office/drawing/2014/main" id="{5860B599-B792-4C4B-A81A-7949CA03DBEB}"/>
              </a:ext>
            </a:extLst>
          </p:cNvPr>
          <p:cNvSpPr>
            <a:spLocks/>
          </p:cNvSpPr>
          <p:nvPr/>
        </p:nvSpPr>
        <p:spPr bwMode="auto">
          <a:xfrm rot="10800000">
            <a:off x="0" y="820380"/>
            <a:ext cx="6858000" cy="879903"/>
          </a:xfrm>
          <a:custGeom>
            <a:avLst/>
            <a:gdLst>
              <a:gd name="T0" fmla="*/ 11505 w 11505"/>
              <a:gd name="T1" fmla="*/ 75 h 593"/>
              <a:gd name="T2" fmla="*/ 8727 w 11505"/>
              <a:gd name="T3" fmla="*/ 67 h 593"/>
              <a:gd name="T4" fmla="*/ 5759 w 11505"/>
              <a:gd name="T5" fmla="*/ 71 h 593"/>
              <a:gd name="T6" fmla="*/ 4068 w 11505"/>
              <a:gd name="T7" fmla="*/ 65 h 593"/>
              <a:gd name="T8" fmla="*/ 2419 w 11505"/>
              <a:gd name="T9" fmla="*/ 36 h 593"/>
              <a:gd name="T10" fmla="*/ 2406 w 11505"/>
              <a:gd name="T11" fmla="*/ 27 h 593"/>
              <a:gd name="T12" fmla="*/ 2370 w 11505"/>
              <a:gd name="T13" fmla="*/ 0 h 593"/>
              <a:gd name="T14" fmla="*/ 2356 w 11505"/>
              <a:gd name="T15" fmla="*/ 4 h 593"/>
              <a:gd name="T16" fmla="*/ 2366 w 11505"/>
              <a:gd name="T17" fmla="*/ 6 h 593"/>
              <a:gd name="T18" fmla="*/ 2372 w 11505"/>
              <a:gd name="T19" fmla="*/ 17 h 593"/>
              <a:gd name="T20" fmla="*/ 2381 w 11505"/>
              <a:gd name="T21" fmla="*/ 19 h 593"/>
              <a:gd name="T22" fmla="*/ 1795 w 11505"/>
              <a:gd name="T23" fmla="*/ 32 h 593"/>
              <a:gd name="T24" fmla="*/ 1227 w 11505"/>
              <a:gd name="T25" fmla="*/ 29 h 593"/>
              <a:gd name="T26" fmla="*/ 142 w 11505"/>
              <a:gd name="T27" fmla="*/ 4 h 593"/>
              <a:gd name="T28" fmla="*/ 0 w 11505"/>
              <a:gd name="T29" fmla="*/ 9 h 593"/>
              <a:gd name="T30" fmla="*/ 0 w 11505"/>
              <a:gd name="T31" fmla="*/ 446 h 593"/>
              <a:gd name="T32" fmla="*/ 155 w 11505"/>
              <a:gd name="T33" fmla="*/ 455 h 593"/>
              <a:gd name="T34" fmla="*/ 924 w 11505"/>
              <a:gd name="T35" fmla="*/ 507 h 593"/>
              <a:gd name="T36" fmla="*/ 1175 w 11505"/>
              <a:gd name="T37" fmla="*/ 515 h 593"/>
              <a:gd name="T38" fmla="*/ 1645 w 11505"/>
              <a:gd name="T39" fmla="*/ 520 h 593"/>
              <a:gd name="T40" fmla="*/ 2592 w 11505"/>
              <a:gd name="T41" fmla="*/ 539 h 593"/>
              <a:gd name="T42" fmla="*/ 3067 w 11505"/>
              <a:gd name="T43" fmla="*/ 549 h 593"/>
              <a:gd name="T44" fmla="*/ 3848 w 11505"/>
              <a:gd name="T45" fmla="*/ 562 h 593"/>
              <a:gd name="T46" fmla="*/ 5362 w 11505"/>
              <a:gd name="T47" fmla="*/ 568 h 593"/>
              <a:gd name="T48" fmla="*/ 6052 w 11505"/>
              <a:gd name="T49" fmla="*/ 583 h 593"/>
              <a:gd name="T50" fmla="*/ 6307 w 11505"/>
              <a:gd name="T51" fmla="*/ 576 h 593"/>
              <a:gd name="T52" fmla="*/ 6712 w 11505"/>
              <a:gd name="T53" fmla="*/ 568 h 593"/>
              <a:gd name="T54" fmla="*/ 6986 w 11505"/>
              <a:gd name="T55" fmla="*/ 580 h 593"/>
              <a:gd name="T56" fmla="*/ 7124 w 11505"/>
              <a:gd name="T57" fmla="*/ 593 h 593"/>
              <a:gd name="T58" fmla="*/ 7697 w 11505"/>
              <a:gd name="T59" fmla="*/ 580 h 593"/>
              <a:gd name="T60" fmla="*/ 8851 w 11505"/>
              <a:gd name="T61" fmla="*/ 564 h 593"/>
              <a:gd name="T62" fmla="*/ 9444 w 11505"/>
              <a:gd name="T63" fmla="*/ 559 h 593"/>
              <a:gd name="T64" fmla="*/ 11505 w 11505"/>
              <a:gd name="T65" fmla="*/ 520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505" h="593">
                <a:moveTo>
                  <a:pt x="11505" y="75"/>
                </a:moveTo>
                <a:lnTo>
                  <a:pt x="11505" y="75"/>
                </a:lnTo>
                <a:lnTo>
                  <a:pt x="10111" y="67"/>
                </a:lnTo>
                <a:lnTo>
                  <a:pt x="8727" y="67"/>
                </a:lnTo>
                <a:lnTo>
                  <a:pt x="5759" y="71"/>
                </a:lnTo>
                <a:lnTo>
                  <a:pt x="5759" y="71"/>
                </a:lnTo>
                <a:lnTo>
                  <a:pt x="4908" y="71"/>
                </a:lnTo>
                <a:lnTo>
                  <a:pt x="4068" y="65"/>
                </a:lnTo>
                <a:lnTo>
                  <a:pt x="3236" y="53"/>
                </a:lnTo>
                <a:lnTo>
                  <a:pt x="2419" y="36"/>
                </a:lnTo>
                <a:lnTo>
                  <a:pt x="2419" y="36"/>
                </a:lnTo>
                <a:lnTo>
                  <a:pt x="2406" y="27"/>
                </a:lnTo>
                <a:lnTo>
                  <a:pt x="2391" y="9"/>
                </a:lnTo>
                <a:lnTo>
                  <a:pt x="2370" y="0"/>
                </a:lnTo>
                <a:lnTo>
                  <a:pt x="2362" y="0"/>
                </a:lnTo>
                <a:lnTo>
                  <a:pt x="2356" y="4"/>
                </a:lnTo>
                <a:lnTo>
                  <a:pt x="2356" y="4"/>
                </a:lnTo>
                <a:lnTo>
                  <a:pt x="2366" y="6"/>
                </a:lnTo>
                <a:lnTo>
                  <a:pt x="2370" y="13"/>
                </a:lnTo>
                <a:lnTo>
                  <a:pt x="2372" y="17"/>
                </a:lnTo>
                <a:lnTo>
                  <a:pt x="2381" y="19"/>
                </a:lnTo>
                <a:lnTo>
                  <a:pt x="2381" y="19"/>
                </a:lnTo>
                <a:lnTo>
                  <a:pt x="2086" y="29"/>
                </a:lnTo>
                <a:lnTo>
                  <a:pt x="1795" y="32"/>
                </a:lnTo>
                <a:lnTo>
                  <a:pt x="1511" y="32"/>
                </a:lnTo>
                <a:lnTo>
                  <a:pt x="1227" y="29"/>
                </a:lnTo>
                <a:lnTo>
                  <a:pt x="679" y="19"/>
                </a:lnTo>
                <a:lnTo>
                  <a:pt x="142" y="4"/>
                </a:lnTo>
                <a:lnTo>
                  <a:pt x="142" y="4"/>
                </a:lnTo>
                <a:lnTo>
                  <a:pt x="0" y="9"/>
                </a:lnTo>
                <a:lnTo>
                  <a:pt x="0" y="446"/>
                </a:lnTo>
                <a:lnTo>
                  <a:pt x="0" y="446"/>
                </a:lnTo>
                <a:lnTo>
                  <a:pt x="155" y="455"/>
                </a:lnTo>
                <a:lnTo>
                  <a:pt x="155" y="455"/>
                </a:lnTo>
                <a:lnTo>
                  <a:pt x="671" y="493"/>
                </a:lnTo>
                <a:lnTo>
                  <a:pt x="924" y="507"/>
                </a:lnTo>
                <a:lnTo>
                  <a:pt x="1051" y="515"/>
                </a:lnTo>
                <a:lnTo>
                  <a:pt x="1175" y="515"/>
                </a:lnTo>
                <a:lnTo>
                  <a:pt x="1175" y="515"/>
                </a:lnTo>
                <a:lnTo>
                  <a:pt x="1645" y="520"/>
                </a:lnTo>
                <a:lnTo>
                  <a:pt x="2117" y="528"/>
                </a:lnTo>
                <a:lnTo>
                  <a:pt x="2592" y="539"/>
                </a:lnTo>
                <a:lnTo>
                  <a:pt x="3067" y="549"/>
                </a:lnTo>
                <a:lnTo>
                  <a:pt x="3067" y="549"/>
                </a:lnTo>
                <a:lnTo>
                  <a:pt x="3457" y="559"/>
                </a:lnTo>
                <a:lnTo>
                  <a:pt x="3848" y="562"/>
                </a:lnTo>
                <a:lnTo>
                  <a:pt x="4620" y="564"/>
                </a:lnTo>
                <a:lnTo>
                  <a:pt x="5362" y="568"/>
                </a:lnTo>
                <a:lnTo>
                  <a:pt x="5713" y="576"/>
                </a:lnTo>
                <a:lnTo>
                  <a:pt x="6052" y="583"/>
                </a:lnTo>
                <a:lnTo>
                  <a:pt x="6052" y="583"/>
                </a:lnTo>
                <a:lnTo>
                  <a:pt x="6307" y="576"/>
                </a:lnTo>
                <a:lnTo>
                  <a:pt x="6574" y="568"/>
                </a:lnTo>
                <a:lnTo>
                  <a:pt x="6712" y="568"/>
                </a:lnTo>
                <a:lnTo>
                  <a:pt x="6852" y="574"/>
                </a:lnTo>
                <a:lnTo>
                  <a:pt x="6986" y="580"/>
                </a:lnTo>
                <a:lnTo>
                  <a:pt x="7124" y="593"/>
                </a:lnTo>
                <a:lnTo>
                  <a:pt x="7124" y="593"/>
                </a:lnTo>
                <a:lnTo>
                  <a:pt x="7412" y="587"/>
                </a:lnTo>
                <a:lnTo>
                  <a:pt x="7697" y="580"/>
                </a:lnTo>
                <a:lnTo>
                  <a:pt x="8272" y="574"/>
                </a:lnTo>
                <a:lnTo>
                  <a:pt x="8851" y="564"/>
                </a:lnTo>
                <a:lnTo>
                  <a:pt x="9444" y="559"/>
                </a:lnTo>
                <a:lnTo>
                  <a:pt x="9444" y="559"/>
                </a:lnTo>
                <a:lnTo>
                  <a:pt x="10496" y="539"/>
                </a:lnTo>
                <a:lnTo>
                  <a:pt x="11505" y="520"/>
                </a:lnTo>
                <a:lnTo>
                  <a:pt x="11505" y="75"/>
                </a:lnTo>
                <a:close/>
              </a:path>
            </a:pathLst>
          </a:custGeom>
          <a:solidFill>
            <a:srgbClr val="599F46"/>
          </a:solidFill>
          <a:ln>
            <a:noFill/>
          </a:ln>
        </p:spPr>
        <p:txBody>
          <a:bodyPr vert="horz" wrap="square" lIns="91440" tIns="45720" rIns="91440" bIns="45720" numCol="1" anchor="t" anchorCtr="0" compatLnSpc="1">
            <a:prstTxWarp prst="textNoShape">
              <a:avLst/>
            </a:prstTxWarp>
          </a:bodyPr>
          <a:lstStyle/>
          <a:p>
            <a:endParaRPr lang="en-GB"/>
          </a:p>
        </p:txBody>
      </p:sp>
      <p:sp>
        <p:nvSpPr>
          <p:cNvPr id="7" name="TextBox 6">
            <a:extLst>
              <a:ext uri="{FF2B5EF4-FFF2-40B4-BE49-F238E27FC236}">
                <a16:creationId xmlns:a16="http://schemas.microsoft.com/office/drawing/2014/main" id="{4B32A9C1-3AB8-4819-B155-81C66FA476A7}"/>
              </a:ext>
            </a:extLst>
          </p:cNvPr>
          <p:cNvSpPr txBox="1"/>
          <p:nvPr/>
        </p:nvSpPr>
        <p:spPr>
          <a:xfrm>
            <a:off x="707136" y="811702"/>
            <a:ext cx="5218176" cy="646331"/>
          </a:xfrm>
          <a:prstGeom prst="rect">
            <a:avLst/>
          </a:prstGeom>
          <a:noFill/>
        </p:spPr>
        <p:txBody>
          <a:bodyPr wrap="square" rtlCol="0">
            <a:spAutoFit/>
          </a:bodyPr>
          <a:lstStyle/>
          <a:p>
            <a:r>
              <a:rPr lang="en-GB" sz="3600" b="1" dirty="0">
                <a:solidFill>
                  <a:schemeClr val="bg1"/>
                </a:solidFill>
              </a:rPr>
              <a:t>Safety at Public Events </a:t>
            </a:r>
            <a:endParaRPr lang="en-GB" sz="3600" dirty="0">
              <a:solidFill>
                <a:schemeClr val="bg1"/>
              </a:solidFill>
            </a:endParaRPr>
          </a:p>
        </p:txBody>
      </p:sp>
      <p:grpSp>
        <p:nvGrpSpPr>
          <p:cNvPr id="13" name="Group 12">
            <a:extLst>
              <a:ext uri="{FF2B5EF4-FFF2-40B4-BE49-F238E27FC236}">
                <a16:creationId xmlns:a16="http://schemas.microsoft.com/office/drawing/2014/main" id="{A1D0FDEC-409C-470F-BDF0-14214E419515}"/>
              </a:ext>
            </a:extLst>
          </p:cNvPr>
          <p:cNvGrpSpPr/>
          <p:nvPr/>
        </p:nvGrpSpPr>
        <p:grpSpPr>
          <a:xfrm>
            <a:off x="34798" y="1945164"/>
            <a:ext cx="6605905" cy="5761488"/>
            <a:chOff x="416686" y="1841595"/>
            <a:chExt cx="6902450" cy="6000115"/>
          </a:xfrm>
        </p:grpSpPr>
        <p:pic>
          <p:nvPicPr>
            <p:cNvPr id="11" name="Picture 10" descr="A group of people standing in front of a building&#10;&#10;Description automatically generated">
              <a:extLst>
                <a:ext uri="{FF2B5EF4-FFF2-40B4-BE49-F238E27FC236}">
                  <a16:creationId xmlns:a16="http://schemas.microsoft.com/office/drawing/2014/main" id="{237CE31D-1C14-40EB-AA0E-BB97EA70B7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519" r="2695"/>
            <a:stretch/>
          </p:blipFill>
          <p:spPr>
            <a:xfrm>
              <a:off x="621791" y="2007043"/>
              <a:ext cx="6400800" cy="5596040"/>
            </a:xfrm>
            <a:prstGeom prst="ellipse">
              <a:avLst/>
            </a:prstGeom>
          </p:spPr>
        </p:pic>
        <p:sp>
          <p:nvSpPr>
            <p:cNvPr id="12" name="Freeform 2">
              <a:extLst>
                <a:ext uri="{FF2B5EF4-FFF2-40B4-BE49-F238E27FC236}">
                  <a16:creationId xmlns:a16="http://schemas.microsoft.com/office/drawing/2014/main" id="{91D3AB59-79EF-4027-B2B0-E251D4A0B01A}"/>
                </a:ext>
              </a:extLst>
            </p:cNvPr>
            <p:cNvSpPr>
              <a:spLocks noEditPoints="1"/>
            </p:cNvSpPr>
            <p:nvPr/>
          </p:nvSpPr>
          <p:spPr bwMode="auto">
            <a:xfrm rot="663374" flipH="1">
              <a:off x="416686" y="1841595"/>
              <a:ext cx="6902450" cy="6000115"/>
            </a:xfrm>
            <a:custGeom>
              <a:avLst/>
              <a:gdLst>
                <a:gd name="T0" fmla="*/ 1236 w 1241"/>
                <a:gd name="T1" fmla="*/ 444 h 864"/>
                <a:gd name="T2" fmla="*/ 1226 w 1241"/>
                <a:gd name="T3" fmla="*/ 483 h 864"/>
                <a:gd name="T4" fmla="*/ 1203 w 1241"/>
                <a:gd name="T5" fmla="*/ 549 h 864"/>
                <a:gd name="T6" fmla="*/ 1205 w 1241"/>
                <a:gd name="T7" fmla="*/ 504 h 864"/>
                <a:gd name="T8" fmla="*/ 1212 w 1241"/>
                <a:gd name="T9" fmla="*/ 387 h 864"/>
                <a:gd name="T10" fmla="*/ 1172 w 1241"/>
                <a:gd name="T11" fmla="*/ 270 h 864"/>
                <a:gd name="T12" fmla="*/ 1033 w 1241"/>
                <a:gd name="T13" fmla="*/ 132 h 864"/>
                <a:gd name="T14" fmla="*/ 791 w 1241"/>
                <a:gd name="T15" fmla="*/ 37 h 864"/>
                <a:gd name="T16" fmla="*/ 652 w 1241"/>
                <a:gd name="T17" fmla="*/ 15 h 864"/>
                <a:gd name="T18" fmla="*/ 651 w 1241"/>
                <a:gd name="T19" fmla="*/ 11 h 864"/>
                <a:gd name="T20" fmla="*/ 628 w 1241"/>
                <a:gd name="T21" fmla="*/ 6 h 864"/>
                <a:gd name="T22" fmla="*/ 612 w 1241"/>
                <a:gd name="T23" fmla="*/ 4 h 864"/>
                <a:gd name="T24" fmla="*/ 484 w 1241"/>
                <a:gd name="T25" fmla="*/ 9 h 864"/>
                <a:gd name="T26" fmla="*/ 255 w 1241"/>
                <a:gd name="T27" fmla="*/ 80 h 864"/>
                <a:gd name="T28" fmla="*/ 120 w 1241"/>
                <a:gd name="T29" fmla="*/ 173 h 864"/>
                <a:gd name="T30" fmla="*/ 32 w 1241"/>
                <a:gd name="T31" fmla="*/ 292 h 864"/>
                <a:gd name="T32" fmla="*/ 0 w 1241"/>
                <a:gd name="T33" fmla="*/ 438 h 864"/>
                <a:gd name="T34" fmla="*/ 39 w 1241"/>
                <a:gd name="T35" fmla="*/ 580 h 864"/>
                <a:gd name="T36" fmla="*/ 153 w 1241"/>
                <a:gd name="T37" fmla="*/ 714 h 864"/>
                <a:gd name="T38" fmla="*/ 303 w 1241"/>
                <a:gd name="T39" fmla="*/ 801 h 864"/>
                <a:gd name="T40" fmla="*/ 578 w 1241"/>
                <a:gd name="T41" fmla="*/ 863 h 864"/>
                <a:gd name="T42" fmla="*/ 876 w 1241"/>
                <a:gd name="T43" fmla="*/ 828 h 864"/>
                <a:gd name="T44" fmla="*/ 1089 w 1241"/>
                <a:gd name="T45" fmla="*/ 718 h 864"/>
                <a:gd name="T46" fmla="*/ 1191 w 1241"/>
                <a:gd name="T47" fmla="*/ 608 h 864"/>
                <a:gd name="T48" fmla="*/ 1239 w 1241"/>
                <a:gd name="T49" fmla="*/ 474 h 864"/>
                <a:gd name="T50" fmla="*/ 1241 w 1241"/>
                <a:gd name="T51" fmla="*/ 428 h 864"/>
                <a:gd name="T52" fmla="*/ 199 w 1241"/>
                <a:gd name="T53" fmla="*/ 179 h 864"/>
                <a:gd name="T54" fmla="*/ 129 w 1241"/>
                <a:gd name="T55" fmla="*/ 245 h 864"/>
                <a:gd name="T56" fmla="*/ 1178 w 1241"/>
                <a:gd name="T57" fmla="*/ 529 h 864"/>
                <a:gd name="T58" fmla="*/ 1139 w 1241"/>
                <a:gd name="T59" fmla="*/ 594 h 864"/>
                <a:gd name="T60" fmla="*/ 1058 w 1241"/>
                <a:gd name="T61" fmla="*/ 674 h 864"/>
                <a:gd name="T62" fmla="*/ 918 w 1241"/>
                <a:gd name="T63" fmla="*/ 749 h 864"/>
                <a:gd name="T64" fmla="*/ 867 w 1241"/>
                <a:gd name="T65" fmla="*/ 751 h 864"/>
                <a:gd name="T66" fmla="*/ 629 w 1241"/>
                <a:gd name="T67" fmla="*/ 778 h 864"/>
                <a:gd name="T68" fmla="*/ 401 w 1241"/>
                <a:gd name="T69" fmla="*/ 745 h 864"/>
                <a:gd name="T70" fmla="*/ 304 w 1241"/>
                <a:gd name="T71" fmla="*/ 707 h 864"/>
                <a:gd name="T72" fmla="*/ 181 w 1241"/>
                <a:gd name="T73" fmla="*/ 624 h 864"/>
                <a:gd name="T74" fmla="*/ 97 w 1241"/>
                <a:gd name="T75" fmla="*/ 499 h 864"/>
                <a:gd name="T76" fmla="*/ 94 w 1241"/>
                <a:gd name="T77" fmla="*/ 369 h 864"/>
                <a:gd name="T78" fmla="*/ 170 w 1241"/>
                <a:gd name="T79" fmla="*/ 241 h 864"/>
                <a:gd name="T80" fmla="*/ 347 w 1241"/>
                <a:gd name="T81" fmla="*/ 130 h 864"/>
                <a:gd name="T82" fmla="*/ 459 w 1241"/>
                <a:gd name="T83" fmla="*/ 96 h 864"/>
                <a:gd name="T84" fmla="*/ 730 w 1241"/>
                <a:gd name="T85" fmla="*/ 86 h 864"/>
                <a:gd name="T86" fmla="*/ 987 w 1241"/>
                <a:gd name="T87" fmla="*/ 167 h 864"/>
                <a:gd name="T88" fmla="*/ 1057 w 1241"/>
                <a:gd name="T89" fmla="*/ 214 h 864"/>
                <a:gd name="T90" fmla="*/ 1053 w 1241"/>
                <a:gd name="T91" fmla="*/ 202 h 864"/>
                <a:gd name="T92" fmla="*/ 1036 w 1241"/>
                <a:gd name="T93" fmla="*/ 184 h 864"/>
                <a:gd name="T94" fmla="*/ 966 w 1241"/>
                <a:gd name="T95" fmla="*/ 137 h 864"/>
                <a:gd name="T96" fmla="*/ 872 w 1241"/>
                <a:gd name="T97" fmla="*/ 94 h 864"/>
                <a:gd name="T98" fmla="*/ 714 w 1241"/>
                <a:gd name="T99" fmla="*/ 59 h 864"/>
                <a:gd name="T100" fmla="*/ 621 w 1241"/>
                <a:gd name="T101" fmla="*/ 54 h 864"/>
                <a:gd name="T102" fmla="*/ 416 w 1241"/>
                <a:gd name="T103" fmla="*/ 77 h 864"/>
                <a:gd name="T104" fmla="*/ 264 w 1241"/>
                <a:gd name="T105" fmla="*/ 138 h 864"/>
                <a:gd name="T106" fmla="*/ 460 w 1241"/>
                <a:gd name="T107" fmla="*/ 66 h 864"/>
                <a:gd name="T108" fmla="*/ 746 w 1241"/>
                <a:gd name="T109" fmla="*/ 60 h 864"/>
                <a:gd name="T110" fmla="*/ 968 w 1241"/>
                <a:gd name="T111" fmla="*/ 129 h 864"/>
                <a:gd name="T112" fmla="*/ 1137 w 1241"/>
                <a:gd name="T113" fmla="*/ 270 h 864"/>
                <a:gd name="T114" fmla="*/ 1193 w 1241"/>
                <a:gd name="T115" fmla="*/ 408 h 864"/>
                <a:gd name="T116" fmla="*/ 1196 w 1241"/>
                <a:gd name="T117" fmla="*/ 47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41" h="864">
                  <a:moveTo>
                    <a:pt x="1241" y="428"/>
                  </a:moveTo>
                  <a:lnTo>
                    <a:pt x="1241" y="428"/>
                  </a:lnTo>
                  <a:lnTo>
                    <a:pt x="1240" y="452"/>
                  </a:lnTo>
                  <a:lnTo>
                    <a:pt x="1240" y="452"/>
                  </a:lnTo>
                  <a:lnTo>
                    <a:pt x="1237" y="468"/>
                  </a:lnTo>
                  <a:lnTo>
                    <a:pt x="1237" y="468"/>
                  </a:lnTo>
                  <a:lnTo>
                    <a:pt x="1237" y="453"/>
                  </a:lnTo>
                  <a:lnTo>
                    <a:pt x="1237" y="453"/>
                  </a:lnTo>
                  <a:lnTo>
                    <a:pt x="1237" y="447"/>
                  </a:lnTo>
                  <a:lnTo>
                    <a:pt x="1236" y="444"/>
                  </a:lnTo>
                  <a:lnTo>
                    <a:pt x="1236" y="444"/>
                  </a:lnTo>
                  <a:lnTo>
                    <a:pt x="1234" y="466"/>
                  </a:lnTo>
                  <a:lnTo>
                    <a:pt x="1229" y="487"/>
                  </a:lnTo>
                  <a:lnTo>
                    <a:pt x="1229" y="487"/>
                  </a:lnTo>
                  <a:lnTo>
                    <a:pt x="1229" y="480"/>
                  </a:lnTo>
                  <a:lnTo>
                    <a:pt x="1228" y="484"/>
                  </a:lnTo>
                  <a:lnTo>
                    <a:pt x="1226" y="490"/>
                  </a:lnTo>
                  <a:lnTo>
                    <a:pt x="1224" y="495"/>
                  </a:lnTo>
                  <a:lnTo>
                    <a:pt x="1224" y="495"/>
                  </a:lnTo>
                  <a:lnTo>
                    <a:pt x="1226" y="483"/>
                  </a:lnTo>
                  <a:lnTo>
                    <a:pt x="1226" y="476"/>
                  </a:lnTo>
                  <a:lnTo>
                    <a:pt x="1226" y="476"/>
                  </a:lnTo>
                  <a:lnTo>
                    <a:pt x="1224" y="489"/>
                  </a:lnTo>
                  <a:lnTo>
                    <a:pt x="1221" y="502"/>
                  </a:lnTo>
                  <a:lnTo>
                    <a:pt x="1221" y="502"/>
                  </a:lnTo>
                  <a:lnTo>
                    <a:pt x="1218" y="515"/>
                  </a:lnTo>
                  <a:lnTo>
                    <a:pt x="1218" y="515"/>
                  </a:lnTo>
                  <a:lnTo>
                    <a:pt x="1213" y="527"/>
                  </a:lnTo>
                  <a:lnTo>
                    <a:pt x="1213" y="527"/>
                  </a:lnTo>
                  <a:lnTo>
                    <a:pt x="1203" y="549"/>
                  </a:lnTo>
                  <a:lnTo>
                    <a:pt x="1193" y="569"/>
                  </a:lnTo>
                  <a:lnTo>
                    <a:pt x="1193" y="569"/>
                  </a:lnTo>
                  <a:lnTo>
                    <a:pt x="1202" y="548"/>
                  </a:lnTo>
                  <a:lnTo>
                    <a:pt x="1208" y="527"/>
                  </a:lnTo>
                  <a:lnTo>
                    <a:pt x="1212" y="511"/>
                  </a:lnTo>
                  <a:lnTo>
                    <a:pt x="1213" y="504"/>
                  </a:lnTo>
                  <a:lnTo>
                    <a:pt x="1213" y="499"/>
                  </a:lnTo>
                  <a:lnTo>
                    <a:pt x="1213" y="499"/>
                  </a:lnTo>
                  <a:lnTo>
                    <a:pt x="1208" y="502"/>
                  </a:lnTo>
                  <a:lnTo>
                    <a:pt x="1205" y="504"/>
                  </a:lnTo>
                  <a:lnTo>
                    <a:pt x="1204" y="501"/>
                  </a:lnTo>
                  <a:lnTo>
                    <a:pt x="1204" y="501"/>
                  </a:lnTo>
                  <a:lnTo>
                    <a:pt x="1209" y="484"/>
                  </a:lnTo>
                  <a:lnTo>
                    <a:pt x="1212" y="466"/>
                  </a:lnTo>
                  <a:lnTo>
                    <a:pt x="1214" y="446"/>
                  </a:lnTo>
                  <a:lnTo>
                    <a:pt x="1214" y="428"/>
                  </a:lnTo>
                  <a:lnTo>
                    <a:pt x="1214" y="428"/>
                  </a:lnTo>
                  <a:lnTo>
                    <a:pt x="1214" y="408"/>
                  </a:lnTo>
                  <a:lnTo>
                    <a:pt x="1212" y="387"/>
                  </a:lnTo>
                  <a:lnTo>
                    <a:pt x="1212" y="387"/>
                  </a:lnTo>
                  <a:lnTo>
                    <a:pt x="1212" y="386"/>
                  </a:lnTo>
                  <a:lnTo>
                    <a:pt x="1212" y="386"/>
                  </a:lnTo>
                  <a:lnTo>
                    <a:pt x="1210" y="371"/>
                  </a:lnTo>
                  <a:lnTo>
                    <a:pt x="1207" y="351"/>
                  </a:lnTo>
                  <a:lnTo>
                    <a:pt x="1199" y="326"/>
                  </a:lnTo>
                  <a:lnTo>
                    <a:pt x="1193" y="313"/>
                  </a:lnTo>
                  <a:lnTo>
                    <a:pt x="1187" y="298"/>
                  </a:lnTo>
                  <a:lnTo>
                    <a:pt x="1187" y="298"/>
                  </a:lnTo>
                  <a:lnTo>
                    <a:pt x="1180" y="284"/>
                  </a:lnTo>
                  <a:lnTo>
                    <a:pt x="1172" y="270"/>
                  </a:lnTo>
                  <a:lnTo>
                    <a:pt x="1164" y="256"/>
                  </a:lnTo>
                  <a:lnTo>
                    <a:pt x="1154" y="244"/>
                  </a:lnTo>
                  <a:lnTo>
                    <a:pt x="1134" y="219"/>
                  </a:lnTo>
                  <a:lnTo>
                    <a:pt x="1115" y="199"/>
                  </a:lnTo>
                  <a:lnTo>
                    <a:pt x="1115" y="199"/>
                  </a:lnTo>
                  <a:lnTo>
                    <a:pt x="1102" y="186"/>
                  </a:lnTo>
                  <a:lnTo>
                    <a:pt x="1089" y="174"/>
                  </a:lnTo>
                  <a:lnTo>
                    <a:pt x="1062" y="152"/>
                  </a:lnTo>
                  <a:lnTo>
                    <a:pt x="1062" y="152"/>
                  </a:lnTo>
                  <a:lnTo>
                    <a:pt x="1033" y="132"/>
                  </a:lnTo>
                  <a:lnTo>
                    <a:pt x="1003" y="114"/>
                  </a:lnTo>
                  <a:lnTo>
                    <a:pt x="1003" y="114"/>
                  </a:lnTo>
                  <a:lnTo>
                    <a:pt x="974" y="99"/>
                  </a:lnTo>
                  <a:lnTo>
                    <a:pt x="943" y="85"/>
                  </a:lnTo>
                  <a:lnTo>
                    <a:pt x="914" y="72"/>
                  </a:lnTo>
                  <a:lnTo>
                    <a:pt x="883" y="61"/>
                  </a:lnTo>
                  <a:lnTo>
                    <a:pt x="883" y="61"/>
                  </a:lnTo>
                  <a:lnTo>
                    <a:pt x="852" y="51"/>
                  </a:lnTo>
                  <a:lnTo>
                    <a:pt x="822" y="43"/>
                  </a:lnTo>
                  <a:lnTo>
                    <a:pt x="791" y="37"/>
                  </a:lnTo>
                  <a:lnTo>
                    <a:pt x="762" y="31"/>
                  </a:lnTo>
                  <a:lnTo>
                    <a:pt x="732" y="26"/>
                  </a:lnTo>
                  <a:lnTo>
                    <a:pt x="703" y="22"/>
                  </a:lnTo>
                  <a:lnTo>
                    <a:pt x="673" y="20"/>
                  </a:lnTo>
                  <a:lnTo>
                    <a:pt x="644" y="18"/>
                  </a:lnTo>
                  <a:lnTo>
                    <a:pt x="644" y="18"/>
                  </a:lnTo>
                  <a:lnTo>
                    <a:pt x="644" y="17"/>
                  </a:lnTo>
                  <a:lnTo>
                    <a:pt x="645" y="17"/>
                  </a:lnTo>
                  <a:lnTo>
                    <a:pt x="649" y="16"/>
                  </a:lnTo>
                  <a:lnTo>
                    <a:pt x="652" y="15"/>
                  </a:lnTo>
                  <a:lnTo>
                    <a:pt x="654" y="15"/>
                  </a:lnTo>
                  <a:lnTo>
                    <a:pt x="654" y="13"/>
                  </a:lnTo>
                  <a:lnTo>
                    <a:pt x="654" y="13"/>
                  </a:lnTo>
                  <a:lnTo>
                    <a:pt x="647" y="13"/>
                  </a:lnTo>
                  <a:lnTo>
                    <a:pt x="641" y="12"/>
                  </a:lnTo>
                  <a:lnTo>
                    <a:pt x="641" y="12"/>
                  </a:lnTo>
                  <a:lnTo>
                    <a:pt x="647" y="12"/>
                  </a:lnTo>
                  <a:lnTo>
                    <a:pt x="650" y="12"/>
                  </a:lnTo>
                  <a:lnTo>
                    <a:pt x="651" y="11"/>
                  </a:lnTo>
                  <a:lnTo>
                    <a:pt x="651" y="11"/>
                  </a:lnTo>
                  <a:lnTo>
                    <a:pt x="651" y="11"/>
                  </a:lnTo>
                  <a:lnTo>
                    <a:pt x="643" y="11"/>
                  </a:lnTo>
                  <a:lnTo>
                    <a:pt x="641" y="10"/>
                  </a:lnTo>
                  <a:lnTo>
                    <a:pt x="641" y="10"/>
                  </a:lnTo>
                  <a:lnTo>
                    <a:pt x="643" y="10"/>
                  </a:lnTo>
                  <a:lnTo>
                    <a:pt x="643" y="9"/>
                  </a:lnTo>
                  <a:lnTo>
                    <a:pt x="641" y="9"/>
                  </a:lnTo>
                  <a:lnTo>
                    <a:pt x="641" y="9"/>
                  </a:lnTo>
                  <a:lnTo>
                    <a:pt x="628" y="6"/>
                  </a:lnTo>
                  <a:lnTo>
                    <a:pt x="628" y="6"/>
                  </a:lnTo>
                  <a:lnTo>
                    <a:pt x="622" y="6"/>
                  </a:lnTo>
                  <a:lnTo>
                    <a:pt x="621" y="5"/>
                  </a:lnTo>
                  <a:lnTo>
                    <a:pt x="623" y="5"/>
                  </a:lnTo>
                  <a:lnTo>
                    <a:pt x="623" y="5"/>
                  </a:lnTo>
                  <a:lnTo>
                    <a:pt x="633" y="5"/>
                  </a:lnTo>
                  <a:lnTo>
                    <a:pt x="633" y="5"/>
                  </a:lnTo>
                  <a:lnTo>
                    <a:pt x="632" y="5"/>
                  </a:lnTo>
                  <a:lnTo>
                    <a:pt x="629" y="5"/>
                  </a:lnTo>
                  <a:lnTo>
                    <a:pt x="621" y="4"/>
                  </a:lnTo>
                  <a:lnTo>
                    <a:pt x="612" y="4"/>
                  </a:lnTo>
                  <a:lnTo>
                    <a:pt x="608" y="4"/>
                  </a:lnTo>
                  <a:lnTo>
                    <a:pt x="608" y="4"/>
                  </a:lnTo>
                  <a:lnTo>
                    <a:pt x="609" y="2"/>
                  </a:lnTo>
                  <a:lnTo>
                    <a:pt x="609" y="1"/>
                  </a:lnTo>
                  <a:lnTo>
                    <a:pt x="607" y="0"/>
                  </a:lnTo>
                  <a:lnTo>
                    <a:pt x="607" y="0"/>
                  </a:lnTo>
                  <a:lnTo>
                    <a:pt x="570" y="0"/>
                  </a:lnTo>
                  <a:lnTo>
                    <a:pt x="529" y="2"/>
                  </a:lnTo>
                  <a:lnTo>
                    <a:pt x="529" y="2"/>
                  </a:lnTo>
                  <a:lnTo>
                    <a:pt x="484" y="9"/>
                  </a:lnTo>
                  <a:lnTo>
                    <a:pt x="438" y="16"/>
                  </a:lnTo>
                  <a:lnTo>
                    <a:pt x="438" y="16"/>
                  </a:lnTo>
                  <a:lnTo>
                    <a:pt x="414" y="22"/>
                  </a:lnTo>
                  <a:lnTo>
                    <a:pt x="391" y="28"/>
                  </a:lnTo>
                  <a:lnTo>
                    <a:pt x="368" y="34"/>
                  </a:lnTo>
                  <a:lnTo>
                    <a:pt x="345" y="43"/>
                  </a:lnTo>
                  <a:lnTo>
                    <a:pt x="321" y="50"/>
                  </a:lnTo>
                  <a:lnTo>
                    <a:pt x="299" y="60"/>
                  </a:lnTo>
                  <a:lnTo>
                    <a:pt x="277" y="70"/>
                  </a:lnTo>
                  <a:lnTo>
                    <a:pt x="255" y="80"/>
                  </a:lnTo>
                  <a:lnTo>
                    <a:pt x="255" y="80"/>
                  </a:lnTo>
                  <a:lnTo>
                    <a:pt x="240" y="87"/>
                  </a:lnTo>
                  <a:lnTo>
                    <a:pt x="240" y="87"/>
                  </a:lnTo>
                  <a:lnTo>
                    <a:pt x="208" y="105"/>
                  </a:lnTo>
                  <a:lnTo>
                    <a:pt x="193" y="115"/>
                  </a:lnTo>
                  <a:lnTo>
                    <a:pt x="178" y="126"/>
                  </a:lnTo>
                  <a:lnTo>
                    <a:pt x="178" y="126"/>
                  </a:lnTo>
                  <a:lnTo>
                    <a:pt x="148" y="148"/>
                  </a:lnTo>
                  <a:lnTo>
                    <a:pt x="134" y="159"/>
                  </a:lnTo>
                  <a:lnTo>
                    <a:pt x="120" y="173"/>
                  </a:lnTo>
                  <a:lnTo>
                    <a:pt x="120" y="173"/>
                  </a:lnTo>
                  <a:lnTo>
                    <a:pt x="107" y="185"/>
                  </a:lnTo>
                  <a:lnTo>
                    <a:pt x="94" y="199"/>
                  </a:lnTo>
                  <a:lnTo>
                    <a:pt x="82" y="213"/>
                  </a:lnTo>
                  <a:lnTo>
                    <a:pt x="71" y="228"/>
                  </a:lnTo>
                  <a:lnTo>
                    <a:pt x="60" y="243"/>
                  </a:lnTo>
                  <a:lnTo>
                    <a:pt x="49" y="259"/>
                  </a:lnTo>
                  <a:lnTo>
                    <a:pt x="40" y="275"/>
                  </a:lnTo>
                  <a:lnTo>
                    <a:pt x="32" y="292"/>
                  </a:lnTo>
                  <a:lnTo>
                    <a:pt x="32" y="292"/>
                  </a:lnTo>
                  <a:lnTo>
                    <a:pt x="25" y="309"/>
                  </a:lnTo>
                  <a:lnTo>
                    <a:pt x="17" y="326"/>
                  </a:lnTo>
                  <a:lnTo>
                    <a:pt x="12" y="344"/>
                  </a:lnTo>
                  <a:lnTo>
                    <a:pt x="7" y="363"/>
                  </a:lnTo>
                  <a:lnTo>
                    <a:pt x="7" y="363"/>
                  </a:lnTo>
                  <a:lnTo>
                    <a:pt x="4" y="381"/>
                  </a:lnTo>
                  <a:lnTo>
                    <a:pt x="1" y="400"/>
                  </a:lnTo>
                  <a:lnTo>
                    <a:pt x="0" y="419"/>
                  </a:lnTo>
                  <a:lnTo>
                    <a:pt x="0" y="438"/>
                  </a:lnTo>
                  <a:lnTo>
                    <a:pt x="0" y="438"/>
                  </a:lnTo>
                  <a:lnTo>
                    <a:pt x="1" y="456"/>
                  </a:lnTo>
                  <a:lnTo>
                    <a:pt x="4" y="476"/>
                  </a:lnTo>
                  <a:lnTo>
                    <a:pt x="7" y="494"/>
                  </a:lnTo>
                  <a:lnTo>
                    <a:pt x="7" y="494"/>
                  </a:lnTo>
                  <a:lnTo>
                    <a:pt x="11" y="511"/>
                  </a:lnTo>
                  <a:lnTo>
                    <a:pt x="11" y="511"/>
                  </a:lnTo>
                  <a:lnTo>
                    <a:pt x="17" y="529"/>
                  </a:lnTo>
                  <a:lnTo>
                    <a:pt x="23" y="547"/>
                  </a:lnTo>
                  <a:lnTo>
                    <a:pt x="31" y="564"/>
                  </a:lnTo>
                  <a:lnTo>
                    <a:pt x="39" y="580"/>
                  </a:lnTo>
                  <a:lnTo>
                    <a:pt x="39" y="580"/>
                  </a:lnTo>
                  <a:lnTo>
                    <a:pt x="48" y="596"/>
                  </a:lnTo>
                  <a:lnTo>
                    <a:pt x="58" y="612"/>
                  </a:lnTo>
                  <a:lnTo>
                    <a:pt x="67" y="626"/>
                  </a:lnTo>
                  <a:lnTo>
                    <a:pt x="78" y="640"/>
                  </a:lnTo>
                  <a:lnTo>
                    <a:pt x="78" y="640"/>
                  </a:lnTo>
                  <a:lnTo>
                    <a:pt x="102" y="667"/>
                  </a:lnTo>
                  <a:lnTo>
                    <a:pt x="126" y="692"/>
                  </a:lnTo>
                  <a:lnTo>
                    <a:pt x="126" y="692"/>
                  </a:lnTo>
                  <a:lnTo>
                    <a:pt x="153" y="714"/>
                  </a:lnTo>
                  <a:lnTo>
                    <a:pt x="181" y="735"/>
                  </a:lnTo>
                  <a:lnTo>
                    <a:pt x="181" y="735"/>
                  </a:lnTo>
                  <a:lnTo>
                    <a:pt x="196" y="745"/>
                  </a:lnTo>
                  <a:lnTo>
                    <a:pt x="210" y="755"/>
                  </a:lnTo>
                  <a:lnTo>
                    <a:pt x="226" y="764"/>
                  </a:lnTo>
                  <a:lnTo>
                    <a:pt x="226" y="764"/>
                  </a:lnTo>
                  <a:lnTo>
                    <a:pt x="240" y="772"/>
                  </a:lnTo>
                  <a:lnTo>
                    <a:pt x="240" y="772"/>
                  </a:lnTo>
                  <a:lnTo>
                    <a:pt x="271" y="788"/>
                  </a:lnTo>
                  <a:lnTo>
                    <a:pt x="303" y="801"/>
                  </a:lnTo>
                  <a:lnTo>
                    <a:pt x="335" y="815"/>
                  </a:lnTo>
                  <a:lnTo>
                    <a:pt x="368" y="826"/>
                  </a:lnTo>
                  <a:lnTo>
                    <a:pt x="368" y="826"/>
                  </a:lnTo>
                  <a:lnTo>
                    <a:pt x="401" y="836"/>
                  </a:lnTo>
                  <a:lnTo>
                    <a:pt x="435" y="843"/>
                  </a:lnTo>
                  <a:lnTo>
                    <a:pt x="470" y="851"/>
                  </a:lnTo>
                  <a:lnTo>
                    <a:pt x="504" y="857"/>
                  </a:lnTo>
                  <a:lnTo>
                    <a:pt x="504" y="857"/>
                  </a:lnTo>
                  <a:lnTo>
                    <a:pt x="541" y="860"/>
                  </a:lnTo>
                  <a:lnTo>
                    <a:pt x="578" y="863"/>
                  </a:lnTo>
                  <a:lnTo>
                    <a:pt x="616" y="864"/>
                  </a:lnTo>
                  <a:lnTo>
                    <a:pt x="652" y="864"/>
                  </a:lnTo>
                  <a:lnTo>
                    <a:pt x="652" y="864"/>
                  </a:lnTo>
                  <a:lnTo>
                    <a:pt x="690" y="862"/>
                  </a:lnTo>
                  <a:lnTo>
                    <a:pt x="727" y="859"/>
                  </a:lnTo>
                  <a:lnTo>
                    <a:pt x="765" y="853"/>
                  </a:lnTo>
                  <a:lnTo>
                    <a:pt x="802" y="847"/>
                  </a:lnTo>
                  <a:lnTo>
                    <a:pt x="802" y="847"/>
                  </a:lnTo>
                  <a:lnTo>
                    <a:pt x="839" y="838"/>
                  </a:lnTo>
                  <a:lnTo>
                    <a:pt x="876" y="828"/>
                  </a:lnTo>
                  <a:lnTo>
                    <a:pt x="911" y="816"/>
                  </a:lnTo>
                  <a:lnTo>
                    <a:pt x="945" y="803"/>
                  </a:lnTo>
                  <a:lnTo>
                    <a:pt x="981" y="787"/>
                  </a:lnTo>
                  <a:lnTo>
                    <a:pt x="1014" y="770"/>
                  </a:lnTo>
                  <a:lnTo>
                    <a:pt x="1046" y="750"/>
                  </a:lnTo>
                  <a:lnTo>
                    <a:pt x="1077" y="729"/>
                  </a:lnTo>
                  <a:lnTo>
                    <a:pt x="1077" y="729"/>
                  </a:lnTo>
                  <a:lnTo>
                    <a:pt x="1084" y="723"/>
                  </a:lnTo>
                  <a:lnTo>
                    <a:pt x="1089" y="718"/>
                  </a:lnTo>
                  <a:lnTo>
                    <a:pt x="1089" y="718"/>
                  </a:lnTo>
                  <a:lnTo>
                    <a:pt x="1102" y="707"/>
                  </a:lnTo>
                  <a:lnTo>
                    <a:pt x="1116" y="696"/>
                  </a:lnTo>
                  <a:lnTo>
                    <a:pt x="1143" y="669"/>
                  </a:lnTo>
                  <a:lnTo>
                    <a:pt x="1143" y="669"/>
                  </a:lnTo>
                  <a:lnTo>
                    <a:pt x="1156" y="656"/>
                  </a:lnTo>
                  <a:lnTo>
                    <a:pt x="1156" y="656"/>
                  </a:lnTo>
                  <a:lnTo>
                    <a:pt x="1169" y="641"/>
                  </a:lnTo>
                  <a:lnTo>
                    <a:pt x="1180" y="625"/>
                  </a:lnTo>
                  <a:lnTo>
                    <a:pt x="1180" y="625"/>
                  </a:lnTo>
                  <a:lnTo>
                    <a:pt x="1191" y="608"/>
                  </a:lnTo>
                  <a:lnTo>
                    <a:pt x="1191" y="608"/>
                  </a:lnTo>
                  <a:lnTo>
                    <a:pt x="1201" y="592"/>
                  </a:lnTo>
                  <a:lnTo>
                    <a:pt x="1210" y="575"/>
                  </a:lnTo>
                  <a:lnTo>
                    <a:pt x="1218" y="558"/>
                  </a:lnTo>
                  <a:lnTo>
                    <a:pt x="1225" y="540"/>
                  </a:lnTo>
                  <a:lnTo>
                    <a:pt x="1225" y="540"/>
                  </a:lnTo>
                  <a:lnTo>
                    <a:pt x="1230" y="523"/>
                  </a:lnTo>
                  <a:lnTo>
                    <a:pt x="1234" y="506"/>
                  </a:lnTo>
                  <a:lnTo>
                    <a:pt x="1237" y="490"/>
                  </a:lnTo>
                  <a:lnTo>
                    <a:pt x="1239" y="474"/>
                  </a:lnTo>
                  <a:lnTo>
                    <a:pt x="1239" y="474"/>
                  </a:lnTo>
                  <a:lnTo>
                    <a:pt x="1236" y="490"/>
                  </a:lnTo>
                  <a:lnTo>
                    <a:pt x="1235" y="496"/>
                  </a:lnTo>
                  <a:lnTo>
                    <a:pt x="1234" y="501"/>
                  </a:lnTo>
                  <a:lnTo>
                    <a:pt x="1234" y="501"/>
                  </a:lnTo>
                  <a:lnTo>
                    <a:pt x="1237" y="479"/>
                  </a:lnTo>
                  <a:lnTo>
                    <a:pt x="1240" y="461"/>
                  </a:lnTo>
                  <a:lnTo>
                    <a:pt x="1240" y="461"/>
                  </a:lnTo>
                  <a:lnTo>
                    <a:pt x="1241" y="445"/>
                  </a:lnTo>
                  <a:lnTo>
                    <a:pt x="1241" y="428"/>
                  </a:lnTo>
                  <a:lnTo>
                    <a:pt x="1241" y="428"/>
                  </a:lnTo>
                  <a:close/>
                  <a:moveTo>
                    <a:pt x="199" y="179"/>
                  </a:moveTo>
                  <a:lnTo>
                    <a:pt x="199" y="179"/>
                  </a:lnTo>
                  <a:lnTo>
                    <a:pt x="190" y="185"/>
                  </a:lnTo>
                  <a:lnTo>
                    <a:pt x="183" y="191"/>
                  </a:lnTo>
                  <a:lnTo>
                    <a:pt x="183" y="191"/>
                  </a:lnTo>
                  <a:lnTo>
                    <a:pt x="186" y="188"/>
                  </a:lnTo>
                  <a:lnTo>
                    <a:pt x="191" y="184"/>
                  </a:lnTo>
                  <a:lnTo>
                    <a:pt x="196" y="180"/>
                  </a:lnTo>
                  <a:lnTo>
                    <a:pt x="199" y="179"/>
                  </a:lnTo>
                  <a:lnTo>
                    <a:pt x="199" y="179"/>
                  </a:lnTo>
                  <a:close/>
                  <a:moveTo>
                    <a:pt x="180" y="192"/>
                  </a:moveTo>
                  <a:lnTo>
                    <a:pt x="180" y="192"/>
                  </a:lnTo>
                  <a:lnTo>
                    <a:pt x="164" y="208"/>
                  </a:lnTo>
                  <a:lnTo>
                    <a:pt x="146" y="225"/>
                  </a:lnTo>
                  <a:lnTo>
                    <a:pt x="146" y="225"/>
                  </a:lnTo>
                  <a:lnTo>
                    <a:pt x="137" y="235"/>
                  </a:lnTo>
                  <a:lnTo>
                    <a:pt x="137" y="235"/>
                  </a:lnTo>
                  <a:lnTo>
                    <a:pt x="129" y="245"/>
                  </a:lnTo>
                  <a:lnTo>
                    <a:pt x="129" y="245"/>
                  </a:lnTo>
                  <a:lnTo>
                    <a:pt x="113" y="263"/>
                  </a:lnTo>
                  <a:lnTo>
                    <a:pt x="113" y="263"/>
                  </a:lnTo>
                  <a:lnTo>
                    <a:pt x="128" y="245"/>
                  </a:lnTo>
                  <a:lnTo>
                    <a:pt x="143" y="227"/>
                  </a:lnTo>
                  <a:lnTo>
                    <a:pt x="162" y="208"/>
                  </a:lnTo>
                  <a:lnTo>
                    <a:pt x="180" y="192"/>
                  </a:lnTo>
                  <a:lnTo>
                    <a:pt x="180" y="192"/>
                  </a:lnTo>
                  <a:close/>
                  <a:moveTo>
                    <a:pt x="1181" y="526"/>
                  </a:moveTo>
                  <a:lnTo>
                    <a:pt x="1181" y="526"/>
                  </a:lnTo>
                  <a:lnTo>
                    <a:pt x="1178" y="529"/>
                  </a:lnTo>
                  <a:lnTo>
                    <a:pt x="1178" y="529"/>
                  </a:lnTo>
                  <a:lnTo>
                    <a:pt x="1174" y="540"/>
                  </a:lnTo>
                  <a:lnTo>
                    <a:pt x="1174" y="540"/>
                  </a:lnTo>
                  <a:lnTo>
                    <a:pt x="1166" y="553"/>
                  </a:lnTo>
                  <a:lnTo>
                    <a:pt x="1166" y="553"/>
                  </a:lnTo>
                  <a:lnTo>
                    <a:pt x="1158" y="566"/>
                  </a:lnTo>
                  <a:lnTo>
                    <a:pt x="1158" y="566"/>
                  </a:lnTo>
                  <a:lnTo>
                    <a:pt x="1149" y="580"/>
                  </a:lnTo>
                  <a:lnTo>
                    <a:pt x="1149" y="580"/>
                  </a:lnTo>
                  <a:lnTo>
                    <a:pt x="1139" y="594"/>
                  </a:lnTo>
                  <a:lnTo>
                    <a:pt x="1139" y="594"/>
                  </a:lnTo>
                  <a:lnTo>
                    <a:pt x="1128" y="608"/>
                  </a:lnTo>
                  <a:lnTo>
                    <a:pt x="1128" y="608"/>
                  </a:lnTo>
                  <a:lnTo>
                    <a:pt x="1116" y="621"/>
                  </a:lnTo>
                  <a:lnTo>
                    <a:pt x="1116" y="621"/>
                  </a:lnTo>
                  <a:lnTo>
                    <a:pt x="1104" y="634"/>
                  </a:lnTo>
                  <a:lnTo>
                    <a:pt x="1104" y="634"/>
                  </a:lnTo>
                  <a:lnTo>
                    <a:pt x="1082" y="656"/>
                  </a:lnTo>
                  <a:lnTo>
                    <a:pt x="1058" y="674"/>
                  </a:lnTo>
                  <a:lnTo>
                    <a:pt x="1058" y="674"/>
                  </a:lnTo>
                  <a:lnTo>
                    <a:pt x="1034" y="691"/>
                  </a:lnTo>
                  <a:lnTo>
                    <a:pt x="1008" y="707"/>
                  </a:lnTo>
                  <a:lnTo>
                    <a:pt x="1008" y="707"/>
                  </a:lnTo>
                  <a:lnTo>
                    <a:pt x="983" y="721"/>
                  </a:lnTo>
                  <a:lnTo>
                    <a:pt x="959" y="733"/>
                  </a:lnTo>
                  <a:lnTo>
                    <a:pt x="934" y="744"/>
                  </a:lnTo>
                  <a:lnTo>
                    <a:pt x="911" y="754"/>
                  </a:lnTo>
                  <a:lnTo>
                    <a:pt x="911" y="754"/>
                  </a:lnTo>
                  <a:lnTo>
                    <a:pt x="917" y="751"/>
                  </a:lnTo>
                  <a:lnTo>
                    <a:pt x="918" y="749"/>
                  </a:lnTo>
                  <a:lnTo>
                    <a:pt x="918" y="749"/>
                  </a:lnTo>
                  <a:lnTo>
                    <a:pt x="918" y="749"/>
                  </a:lnTo>
                  <a:lnTo>
                    <a:pt x="918" y="749"/>
                  </a:lnTo>
                  <a:lnTo>
                    <a:pt x="910" y="748"/>
                  </a:lnTo>
                  <a:lnTo>
                    <a:pt x="899" y="746"/>
                  </a:lnTo>
                  <a:lnTo>
                    <a:pt x="899" y="746"/>
                  </a:lnTo>
                  <a:lnTo>
                    <a:pt x="889" y="749"/>
                  </a:lnTo>
                  <a:lnTo>
                    <a:pt x="882" y="750"/>
                  </a:lnTo>
                  <a:lnTo>
                    <a:pt x="876" y="750"/>
                  </a:lnTo>
                  <a:lnTo>
                    <a:pt x="867" y="751"/>
                  </a:lnTo>
                  <a:lnTo>
                    <a:pt x="867" y="751"/>
                  </a:lnTo>
                  <a:lnTo>
                    <a:pt x="818" y="760"/>
                  </a:lnTo>
                  <a:lnTo>
                    <a:pt x="789" y="765"/>
                  </a:lnTo>
                  <a:lnTo>
                    <a:pt x="758" y="770"/>
                  </a:lnTo>
                  <a:lnTo>
                    <a:pt x="758" y="770"/>
                  </a:lnTo>
                  <a:lnTo>
                    <a:pt x="725" y="773"/>
                  </a:lnTo>
                  <a:lnTo>
                    <a:pt x="692" y="776"/>
                  </a:lnTo>
                  <a:lnTo>
                    <a:pt x="660" y="777"/>
                  </a:lnTo>
                  <a:lnTo>
                    <a:pt x="629" y="778"/>
                  </a:lnTo>
                  <a:lnTo>
                    <a:pt x="629" y="778"/>
                  </a:lnTo>
                  <a:lnTo>
                    <a:pt x="607" y="776"/>
                  </a:lnTo>
                  <a:lnTo>
                    <a:pt x="581" y="775"/>
                  </a:lnTo>
                  <a:lnTo>
                    <a:pt x="556" y="773"/>
                  </a:lnTo>
                  <a:lnTo>
                    <a:pt x="530" y="771"/>
                  </a:lnTo>
                  <a:lnTo>
                    <a:pt x="530" y="771"/>
                  </a:lnTo>
                  <a:lnTo>
                    <a:pt x="498" y="766"/>
                  </a:lnTo>
                  <a:lnTo>
                    <a:pt x="465" y="760"/>
                  </a:lnTo>
                  <a:lnTo>
                    <a:pt x="433" y="752"/>
                  </a:lnTo>
                  <a:lnTo>
                    <a:pt x="401" y="745"/>
                  </a:lnTo>
                  <a:lnTo>
                    <a:pt x="401" y="745"/>
                  </a:lnTo>
                  <a:lnTo>
                    <a:pt x="386" y="740"/>
                  </a:lnTo>
                  <a:lnTo>
                    <a:pt x="386" y="740"/>
                  </a:lnTo>
                  <a:lnTo>
                    <a:pt x="373" y="734"/>
                  </a:lnTo>
                  <a:lnTo>
                    <a:pt x="373" y="734"/>
                  </a:lnTo>
                  <a:lnTo>
                    <a:pt x="345" y="724"/>
                  </a:lnTo>
                  <a:lnTo>
                    <a:pt x="345" y="724"/>
                  </a:lnTo>
                  <a:lnTo>
                    <a:pt x="318" y="713"/>
                  </a:lnTo>
                  <a:lnTo>
                    <a:pt x="318" y="713"/>
                  </a:lnTo>
                  <a:lnTo>
                    <a:pt x="304" y="707"/>
                  </a:lnTo>
                  <a:lnTo>
                    <a:pt x="304" y="707"/>
                  </a:lnTo>
                  <a:lnTo>
                    <a:pt x="291" y="700"/>
                  </a:lnTo>
                  <a:lnTo>
                    <a:pt x="291" y="700"/>
                  </a:lnTo>
                  <a:lnTo>
                    <a:pt x="266" y="686"/>
                  </a:lnTo>
                  <a:lnTo>
                    <a:pt x="242" y="670"/>
                  </a:lnTo>
                  <a:lnTo>
                    <a:pt x="218" y="654"/>
                  </a:lnTo>
                  <a:lnTo>
                    <a:pt x="208" y="646"/>
                  </a:lnTo>
                  <a:lnTo>
                    <a:pt x="197" y="637"/>
                  </a:lnTo>
                  <a:lnTo>
                    <a:pt x="197" y="637"/>
                  </a:lnTo>
                  <a:lnTo>
                    <a:pt x="190" y="632"/>
                  </a:lnTo>
                  <a:lnTo>
                    <a:pt x="181" y="624"/>
                  </a:lnTo>
                  <a:lnTo>
                    <a:pt x="161" y="603"/>
                  </a:lnTo>
                  <a:lnTo>
                    <a:pt x="161" y="603"/>
                  </a:lnTo>
                  <a:lnTo>
                    <a:pt x="141" y="578"/>
                  </a:lnTo>
                  <a:lnTo>
                    <a:pt x="131" y="566"/>
                  </a:lnTo>
                  <a:lnTo>
                    <a:pt x="123" y="553"/>
                  </a:lnTo>
                  <a:lnTo>
                    <a:pt x="115" y="539"/>
                  </a:lnTo>
                  <a:lnTo>
                    <a:pt x="108" y="526"/>
                  </a:lnTo>
                  <a:lnTo>
                    <a:pt x="102" y="512"/>
                  </a:lnTo>
                  <a:lnTo>
                    <a:pt x="97" y="499"/>
                  </a:lnTo>
                  <a:lnTo>
                    <a:pt x="97" y="499"/>
                  </a:lnTo>
                  <a:lnTo>
                    <a:pt x="93" y="484"/>
                  </a:lnTo>
                  <a:lnTo>
                    <a:pt x="90" y="471"/>
                  </a:lnTo>
                  <a:lnTo>
                    <a:pt x="88" y="457"/>
                  </a:lnTo>
                  <a:lnTo>
                    <a:pt x="86" y="444"/>
                  </a:lnTo>
                  <a:lnTo>
                    <a:pt x="86" y="444"/>
                  </a:lnTo>
                  <a:lnTo>
                    <a:pt x="86" y="419"/>
                  </a:lnTo>
                  <a:lnTo>
                    <a:pt x="88" y="397"/>
                  </a:lnTo>
                  <a:lnTo>
                    <a:pt x="88" y="397"/>
                  </a:lnTo>
                  <a:lnTo>
                    <a:pt x="91" y="382"/>
                  </a:lnTo>
                  <a:lnTo>
                    <a:pt x="94" y="369"/>
                  </a:lnTo>
                  <a:lnTo>
                    <a:pt x="98" y="354"/>
                  </a:lnTo>
                  <a:lnTo>
                    <a:pt x="103" y="341"/>
                  </a:lnTo>
                  <a:lnTo>
                    <a:pt x="109" y="327"/>
                  </a:lnTo>
                  <a:lnTo>
                    <a:pt x="115" y="314"/>
                  </a:lnTo>
                  <a:lnTo>
                    <a:pt x="123" y="301"/>
                  </a:lnTo>
                  <a:lnTo>
                    <a:pt x="131" y="288"/>
                  </a:lnTo>
                  <a:lnTo>
                    <a:pt x="131" y="288"/>
                  </a:lnTo>
                  <a:lnTo>
                    <a:pt x="150" y="263"/>
                  </a:lnTo>
                  <a:lnTo>
                    <a:pt x="159" y="252"/>
                  </a:lnTo>
                  <a:lnTo>
                    <a:pt x="170" y="241"/>
                  </a:lnTo>
                  <a:lnTo>
                    <a:pt x="170" y="241"/>
                  </a:lnTo>
                  <a:lnTo>
                    <a:pt x="194" y="219"/>
                  </a:lnTo>
                  <a:lnTo>
                    <a:pt x="218" y="200"/>
                  </a:lnTo>
                  <a:lnTo>
                    <a:pt x="218" y="200"/>
                  </a:lnTo>
                  <a:lnTo>
                    <a:pt x="244" y="181"/>
                  </a:lnTo>
                  <a:lnTo>
                    <a:pt x="272" y="164"/>
                  </a:lnTo>
                  <a:lnTo>
                    <a:pt x="302" y="150"/>
                  </a:lnTo>
                  <a:lnTo>
                    <a:pt x="331" y="136"/>
                  </a:lnTo>
                  <a:lnTo>
                    <a:pt x="331" y="136"/>
                  </a:lnTo>
                  <a:lnTo>
                    <a:pt x="347" y="130"/>
                  </a:lnTo>
                  <a:lnTo>
                    <a:pt x="363" y="124"/>
                  </a:lnTo>
                  <a:lnTo>
                    <a:pt x="378" y="118"/>
                  </a:lnTo>
                  <a:lnTo>
                    <a:pt x="386" y="115"/>
                  </a:lnTo>
                  <a:lnTo>
                    <a:pt x="394" y="113"/>
                  </a:lnTo>
                  <a:lnTo>
                    <a:pt x="410" y="108"/>
                  </a:lnTo>
                  <a:lnTo>
                    <a:pt x="427" y="104"/>
                  </a:lnTo>
                  <a:lnTo>
                    <a:pt x="427" y="104"/>
                  </a:lnTo>
                  <a:lnTo>
                    <a:pt x="443" y="99"/>
                  </a:lnTo>
                  <a:lnTo>
                    <a:pt x="459" y="96"/>
                  </a:lnTo>
                  <a:lnTo>
                    <a:pt x="459" y="96"/>
                  </a:lnTo>
                  <a:lnTo>
                    <a:pt x="493" y="89"/>
                  </a:lnTo>
                  <a:lnTo>
                    <a:pt x="526" y="86"/>
                  </a:lnTo>
                  <a:lnTo>
                    <a:pt x="559" y="82"/>
                  </a:lnTo>
                  <a:lnTo>
                    <a:pt x="594" y="80"/>
                  </a:lnTo>
                  <a:lnTo>
                    <a:pt x="594" y="80"/>
                  </a:lnTo>
                  <a:lnTo>
                    <a:pt x="628" y="80"/>
                  </a:lnTo>
                  <a:lnTo>
                    <a:pt x="662" y="80"/>
                  </a:lnTo>
                  <a:lnTo>
                    <a:pt x="697" y="82"/>
                  </a:lnTo>
                  <a:lnTo>
                    <a:pt x="730" y="86"/>
                  </a:lnTo>
                  <a:lnTo>
                    <a:pt x="730" y="86"/>
                  </a:lnTo>
                  <a:lnTo>
                    <a:pt x="764" y="91"/>
                  </a:lnTo>
                  <a:lnTo>
                    <a:pt x="797" y="97"/>
                  </a:lnTo>
                  <a:lnTo>
                    <a:pt x="830" y="105"/>
                  </a:lnTo>
                  <a:lnTo>
                    <a:pt x="863" y="114"/>
                  </a:lnTo>
                  <a:lnTo>
                    <a:pt x="863" y="114"/>
                  </a:lnTo>
                  <a:lnTo>
                    <a:pt x="895" y="125"/>
                  </a:lnTo>
                  <a:lnTo>
                    <a:pt x="927" y="137"/>
                  </a:lnTo>
                  <a:lnTo>
                    <a:pt x="958" y="151"/>
                  </a:lnTo>
                  <a:lnTo>
                    <a:pt x="987" y="167"/>
                  </a:lnTo>
                  <a:lnTo>
                    <a:pt x="987" y="167"/>
                  </a:lnTo>
                  <a:lnTo>
                    <a:pt x="995" y="170"/>
                  </a:lnTo>
                  <a:lnTo>
                    <a:pt x="1004" y="175"/>
                  </a:lnTo>
                  <a:lnTo>
                    <a:pt x="1004" y="175"/>
                  </a:lnTo>
                  <a:lnTo>
                    <a:pt x="1014" y="181"/>
                  </a:lnTo>
                  <a:lnTo>
                    <a:pt x="1014" y="181"/>
                  </a:lnTo>
                  <a:lnTo>
                    <a:pt x="1025" y="190"/>
                  </a:lnTo>
                  <a:lnTo>
                    <a:pt x="1025" y="190"/>
                  </a:lnTo>
                  <a:lnTo>
                    <a:pt x="1047" y="206"/>
                  </a:lnTo>
                  <a:lnTo>
                    <a:pt x="1047" y="206"/>
                  </a:lnTo>
                  <a:lnTo>
                    <a:pt x="1057" y="214"/>
                  </a:lnTo>
                  <a:lnTo>
                    <a:pt x="1067" y="221"/>
                  </a:lnTo>
                  <a:lnTo>
                    <a:pt x="1067" y="221"/>
                  </a:lnTo>
                  <a:lnTo>
                    <a:pt x="1064" y="217"/>
                  </a:lnTo>
                  <a:lnTo>
                    <a:pt x="1061" y="212"/>
                  </a:lnTo>
                  <a:lnTo>
                    <a:pt x="1050" y="202"/>
                  </a:lnTo>
                  <a:lnTo>
                    <a:pt x="1050" y="202"/>
                  </a:lnTo>
                  <a:lnTo>
                    <a:pt x="1056" y="206"/>
                  </a:lnTo>
                  <a:lnTo>
                    <a:pt x="1060" y="208"/>
                  </a:lnTo>
                  <a:lnTo>
                    <a:pt x="1060" y="208"/>
                  </a:lnTo>
                  <a:lnTo>
                    <a:pt x="1053" y="202"/>
                  </a:lnTo>
                  <a:lnTo>
                    <a:pt x="1053" y="202"/>
                  </a:lnTo>
                  <a:lnTo>
                    <a:pt x="1045" y="195"/>
                  </a:lnTo>
                  <a:lnTo>
                    <a:pt x="1045" y="195"/>
                  </a:lnTo>
                  <a:lnTo>
                    <a:pt x="1037" y="188"/>
                  </a:lnTo>
                  <a:lnTo>
                    <a:pt x="1037" y="188"/>
                  </a:lnTo>
                  <a:lnTo>
                    <a:pt x="1030" y="181"/>
                  </a:lnTo>
                  <a:lnTo>
                    <a:pt x="1030" y="181"/>
                  </a:lnTo>
                  <a:lnTo>
                    <a:pt x="1034" y="183"/>
                  </a:lnTo>
                  <a:lnTo>
                    <a:pt x="1035" y="184"/>
                  </a:lnTo>
                  <a:lnTo>
                    <a:pt x="1036" y="184"/>
                  </a:lnTo>
                  <a:lnTo>
                    <a:pt x="1036" y="184"/>
                  </a:lnTo>
                  <a:lnTo>
                    <a:pt x="1017" y="169"/>
                  </a:lnTo>
                  <a:lnTo>
                    <a:pt x="999" y="157"/>
                  </a:lnTo>
                  <a:lnTo>
                    <a:pt x="999" y="157"/>
                  </a:lnTo>
                  <a:lnTo>
                    <a:pt x="981" y="147"/>
                  </a:lnTo>
                  <a:lnTo>
                    <a:pt x="981" y="147"/>
                  </a:lnTo>
                  <a:lnTo>
                    <a:pt x="963" y="136"/>
                  </a:lnTo>
                  <a:lnTo>
                    <a:pt x="963" y="136"/>
                  </a:lnTo>
                  <a:lnTo>
                    <a:pt x="966" y="137"/>
                  </a:lnTo>
                  <a:lnTo>
                    <a:pt x="966" y="137"/>
                  </a:lnTo>
                  <a:lnTo>
                    <a:pt x="964" y="135"/>
                  </a:lnTo>
                  <a:lnTo>
                    <a:pt x="964" y="134"/>
                  </a:lnTo>
                  <a:lnTo>
                    <a:pt x="964" y="134"/>
                  </a:lnTo>
                  <a:lnTo>
                    <a:pt x="971" y="138"/>
                  </a:lnTo>
                  <a:lnTo>
                    <a:pt x="975" y="140"/>
                  </a:lnTo>
                  <a:lnTo>
                    <a:pt x="976" y="140"/>
                  </a:lnTo>
                  <a:lnTo>
                    <a:pt x="976" y="140"/>
                  </a:lnTo>
                  <a:lnTo>
                    <a:pt x="934" y="119"/>
                  </a:lnTo>
                  <a:lnTo>
                    <a:pt x="893" y="102"/>
                  </a:lnTo>
                  <a:lnTo>
                    <a:pt x="872" y="94"/>
                  </a:lnTo>
                  <a:lnTo>
                    <a:pt x="850" y="87"/>
                  </a:lnTo>
                  <a:lnTo>
                    <a:pt x="829" y="81"/>
                  </a:lnTo>
                  <a:lnTo>
                    <a:pt x="807" y="75"/>
                  </a:lnTo>
                  <a:lnTo>
                    <a:pt x="807" y="75"/>
                  </a:lnTo>
                  <a:lnTo>
                    <a:pt x="768" y="66"/>
                  </a:lnTo>
                  <a:lnTo>
                    <a:pt x="768" y="66"/>
                  </a:lnTo>
                  <a:lnTo>
                    <a:pt x="748" y="63"/>
                  </a:lnTo>
                  <a:lnTo>
                    <a:pt x="727" y="60"/>
                  </a:lnTo>
                  <a:lnTo>
                    <a:pt x="727" y="60"/>
                  </a:lnTo>
                  <a:lnTo>
                    <a:pt x="714" y="59"/>
                  </a:lnTo>
                  <a:lnTo>
                    <a:pt x="714" y="59"/>
                  </a:lnTo>
                  <a:lnTo>
                    <a:pt x="685" y="56"/>
                  </a:lnTo>
                  <a:lnTo>
                    <a:pt x="685" y="56"/>
                  </a:lnTo>
                  <a:lnTo>
                    <a:pt x="663" y="55"/>
                  </a:lnTo>
                  <a:lnTo>
                    <a:pt x="663" y="55"/>
                  </a:lnTo>
                  <a:lnTo>
                    <a:pt x="652" y="54"/>
                  </a:lnTo>
                  <a:lnTo>
                    <a:pt x="640" y="53"/>
                  </a:lnTo>
                  <a:lnTo>
                    <a:pt x="640" y="53"/>
                  </a:lnTo>
                  <a:lnTo>
                    <a:pt x="621" y="54"/>
                  </a:lnTo>
                  <a:lnTo>
                    <a:pt x="621" y="54"/>
                  </a:lnTo>
                  <a:lnTo>
                    <a:pt x="587" y="54"/>
                  </a:lnTo>
                  <a:lnTo>
                    <a:pt x="557" y="55"/>
                  </a:lnTo>
                  <a:lnTo>
                    <a:pt x="557" y="55"/>
                  </a:lnTo>
                  <a:lnTo>
                    <a:pt x="533" y="59"/>
                  </a:lnTo>
                  <a:lnTo>
                    <a:pt x="533" y="59"/>
                  </a:lnTo>
                  <a:lnTo>
                    <a:pt x="504" y="61"/>
                  </a:lnTo>
                  <a:lnTo>
                    <a:pt x="475" y="66"/>
                  </a:lnTo>
                  <a:lnTo>
                    <a:pt x="444" y="71"/>
                  </a:lnTo>
                  <a:lnTo>
                    <a:pt x="416" y="77"/>
                  </a:lnTo>
                  <a:lnTo>
                    <a:pt x="416" y="77"/>
                  </a:lnTo>
                  <a:lnTo>
                    <a:pt x="397" y="83"/>
                  </a:lnTo>
                  <a:lnTo>
                    <a:pt x="380" y="89"/>
                  </a:lnTo>
                  <a:lnTo>
                    <a:pt x="380" y="89"/>
                  </a:lnTo>
                  <a:lnTo>
                    <a:pt x="362" y="96"/>
                  </a:lnTo>
                  <a:lnTo>
                    <a:pt x="342" y="102"/>
                  </a:lnTo>
                  <a:lnTo>
                    <a:pt x="323" y="109"/>
                  </a:lnTo>
                  <a:lnTo>
                    <a:pt x="303" y="118"/>
                  </a:lnTo>
                  <a:lnTo>
                    <a:pt x="303" y="118"/>
                  </a:lnTo>
                  <a:lnTo>
                    <a:pt x="283" y="127"/>
                  </a:lnTo>
                  <a:lnTo>
                    <a:pt x="264" y="138"/>
                  </a:lnTo>
                  <a:lnTo>
                    <a:pt x="224" y="161"/>
                  </a:lnTo>
                  <a:lnTo>
                    <a:pt x="224" y="161"/>
                  </a:lnTo>
                  <a:lnTo>
                    <a:pt x="243" y="148"/>
                  </a:lnTo>
                  <a:lnTo>
                    <a:pt x="261" y="138"/>
                  </a:lnTo>
                  <a:lnTo>
                    <a:pt x="299" y="119"/>
                  </a:lnTo>
                  <a:lnTo>
                    <a:pt x="337" y="102"/>
                  </a:lnTo>
                  <a:lnTo>
                    <a:pt x="376" y="88"/>
                  </a:lnTo>
                  <a:lnTo>
                    <a:pt x="376" y="88"/>
                  </a:lnTo>
                  <a:lnTo>
                    <a:pt x="418" y="76"/>
                  </a:lnTo>
                  <a:lnTo>
                    <a:pt x="460" y="66"/>
                  </a:lnTo>
                  <a:lnTo>
                    <a:pt x="502" y="60"/>
                  </a:lnTo>
                  <a:lnTo>
                    <a:pt x="542" y="55"/>
                  </a:lnTo>
                  <a:lnTo>
                    <a:pt x="542" y="55"/>
                  </a:lnTo>
                  <a:lnTo>
                    <a:pt x="565" y="53"/>
                  </a:lnTo>
                  <a:lnTo>
                    <a:pt x="565" y="53"/>
                  </a:lnTo>
                  <a:lnTo>
                    <a:pt x="611" y="50"/>
                  </a:lnTo>
                  <a:lnTo>
                    <a:pt x="656" y="51"/>
                  </a:lnTo>
                  <a:lnTo>
                    <a:pt x="656" y="51"/>
                  </a:lnTo>
                  <a:lnTo>
                    <a:pt x="701" y="54"/>
                  </a:lnTo>
                  <a:lnTo>
                    <a:pt x="746" y="60"/>
                  </a:lnTo>
                  <a:lnTo>
                    <a:pt x="746" y="60"/>
                  </a:lnTo>
                  <a:lnTo>
                    <a:pt x="791" y="67"/>
                  </a:lnTo>
                  <a:lnTo>
                    <a:pt x="836" y="78"/>
                  </a:lnTo>
                  <a:lnTo>
                    <a:pt x="858" y="85"/>
                  </a:lnTo>
                  <a:lnTo>
                    <a:pt x="880" y="92"/>
                  </a:lnTo>
                  <a:lnTo>
                    <a:pt x="903" y="100"/>
                  </a:lnTo>
                  <a:lnTo>
                    <a:pt x="925" y="109"/>
                  </a:lnTo>
                  <a:lnTo>
                    <a:pt x="925" y="109"/>
                  </a:lnTo>
                  <a:lnTo>
                    <a:pt x="945" y="119"/>
                  </a:lnTo>
                  <a:lnTo>
                    <a:pt x="968" y="129"/>
                  </a:lnTo>
                  <a:lnTo>
                    <a:pt x="988" y="141"/>
                  </a:lnTo>
                  <a:lnTo>
                    <a:pt x="1009" y="153"/>
                  </a:lnTo>
                  <a:lnTo>
                    <a:pt x="1030" y="165"/>
                  </a:lnTo>
                  <a:lnTo>
                    <a:pt x="1050" y="180"/>
                  </a:lnTo>
                  <a:lnTo>
                    <a:pt x="1069" y="196"/>
                  </a:lnTo>
                  <a:lnTo>
                    <a:pt x="1088" y="213"/>
                  </a:lnTo>
                  <a:lnTo>
                    <a:pt x="1088" y="213"/>
                  </a:lnTo>
                  <a:lnTo>
                    <a:pt x="1105" y="230"/>
                  </a:lnTo>
                  <a:lnTo>
                    <a:pt x="1122" y="250"/>
                  </a:lnTo>
                  <a:lnTo>
                    <a:pt x="1137" y="270"/>
                  </a:lnTo>
                  <a:lnTo>
                    <a:pt x="1150" y="292"/>
                  </a:lnTo>
                  <a:lnTo>
                    <a:pt x="1150" y="292"/>
                  </a:lnTo>
                  <a:lnTo>
                    <a:pt x="1156" y="303"/>
                  </a:lnTo>
                  <a:lnTo>
                    <a:pt x="1163" y="315"/>
                  </a:lnTo>
                  <a:lnTo>
                    <a:pt x="1172" y="338"/>
                  </a:lnTo>
                  <a:lnTo>
                    <a:pt x="1172" y="338"/>
                  </a:lnTo>
                  <a:lnTo>
                    <a:pt x="1180" y="364"/>
                  </a:lnTo>
                  <a:lnTo>
                    <a:pt x="1186" y="390"/>
                  </a:lnTo>
                  <a:lnTo>
                    <a:pt x="1186" y="390"/>
                  </a:lnTo>
                  <a:lnTo>
                    <a:pt x="1193" y="408"/>
                  </a:lnTo>
                  <a:lnTo>
                    <a:pt x="1193" y="408"/>
                  </a:lnTo>
                  <a:lnTo>
                    <a:pt x="1199" y="425"/>
                  </a:lnTo>
                  <a:lnTo>
                    <a:pt x="1199" y="425"/>
                  </a:lnTo>
                  <a:lnTo>
                    <a:pt x="1199" y="425"/>
                  </a:lnTo>
                  <a:lnTo>
                    <a:pt x="1199" y="423"/>
                  </a:lnTo>
                  <a:lnTo>
                    <a:pt x="1199" y="423"/>
                  </a:lnTo>
                  <a:lnTo>
                    <a:pt x="1199" y="428"/>
                  </a:lnTo>
                  <a:lnTo>
                    <a:pt x="1199" y="428"/>
                  </a:lnTo>
                  <a:lnTo>
                    <a:pt x="1199" y="452"/>
                  </a:lnTo>
                  <a:lnTo>
                    <a:pt x="1196" y="478"/>
                  </a:lnTo>
                  <a:lnTo>
                    <a:pt x="1189" y="501"/>
                  </a:lnTo>
                  <a:lnTo>
                    <a:pt x="1181" y="526"/>
                  </a:lnTo>
                  <a:lnTo>
                    <a:pt x="1181" y="526"/>
                  </a:lnTo>
                  <a:close/>
                </a:path>
              </a:pathLst>
            </a:custGeom>
            <a:solidFill>
              <a:srgbClr val="599F46"/>
            </a:solidFill>
            <a:ln>
              <a:noFill/>
            </a:ln>
          </p:spPr>
          <p:txBody>
            <a:bodyPr vert="horz" wrap="square" lIns="91440" tIns="45720" rIns="91440" bIns="45720" numCol="1" anchor="t" anchorCtr="0" compatLnSpc="1">
              <a:prstTxWarp prst="textNoShape">
                <a:avLst/>
              </a:prstTxWarp>
            </a:bodyPr>
            <a:lstStyle/>
            <a:p>
              <a:endParaRPr lang="en-GB"/>
            </a:p>
          </p:txBody>
        </p:sp>
      </p:grpSp>
      <p:pic>
        <p:nvPicPr>
          <p:cNvPr id="3" name="Picture 2">
            <a:extLst>
              <a:ext uri="{FF2B5EF4-FFF2-40B4-BE49-F238E27FC236}">
                <a16:creationId xmlns:a16="http://schemas.microsoft.com/office/drawing/2014/main" id="{A52D5613-0AFD-8C5A-6ADE-0EB73D8FC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8704" y="9017951"/>
            <a:ext cx="2505456" cy="625099"/>
          </a:xfrm>
          <a:prstGeom prst="rect">
            <a:avLst/>
          </a:prstGeom>
        </p:spPr>
      </p:pic>
    </p:spTree>
    <p:extLst>
      <p:ext uri="{BB962C8B-B14F-4D97-AF65-F5344CB8AC3E}">
        <p14:creationId xmlns:p14="http://schemas.microsoft.com/office/powerpoint/2010/main" val="3815763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7A12B9-20C4-4EDA-94CA-877B6D10D217}"/>
              </a:ext>
            </a:extLst>
          </p:cNvPr>
          <p:cNvSpPr/>
          <p:nvPr/>
        </p:nvSpPr>
        <p:spPr>
          <a:xfrm>
            <a:off x="381000" y="774535"/>
            <a:ext cx="6096000" cy="8519576"/>
          </a:xfrm>
          <a:prstGeom prst="rect">
            <a:avLst/>
          </a:prstGeom>
        </p:spPr>
        <p:txBody>
          <a:bodyPr wrap="square">
            <a:spAutoFit/>
          </a:bodyPr>
          <a:lstStyle/>
          <a:p>
            <a:pPr>
              <a:lnSpc>
                <a:spcPct val="115000"/>
              </a:lnSpc>
              <a:spcAft>
                <a:spcPts val="1000"/>
              </a:spcAft>
            </a:pPr>
            <a:r>
              <a:rPr lang="en-GB" sz="1300" u="sng" dirty="0">
                <a:latin typeface="Calibri" panose="020F0502020204030204" pitchFamily="34" charset="0"/>
                <a:ea typeface="Calibri" panose="020F0502020204030204" pitchFamily="34" charset="0"/>
                <a:cs typeface="Arial" panose="020B0604020202020204" pitchFamily="34" charset="0"/>
              </a:rPr>
              <a:t>Land Owners Permission</a:t>
            </a:r>
            <a:br>
              <a:rPr lang="en-GB" sz="1300" u="sng" dirty="0">
                <a:latin typeface="Calibri" panose="020F0502020204030204" pitchFamily="34" charset="0"/>
                <a:ea typeface="Calibri" panose="020F0502020204030204" pitchFamily="34" charset="0"/>
                <a:cs typeface="Arial" panose="020B0604020202020204" pitchFamily="34" charset="0"/>
              </a:rPr>
            </a:br>
            <a:br>
              <a:rPr lang="en-GB" sz="1300" u="sng" dirty="0">
                <a:latin typeface="Calibri" panose="020F0502020204030204" pitchFamily="34" charset="0"/>
                <a:ea typeface="Calibri" panose="020F0502020204030204" pitchFamily="34" charset="0"/>
                <a:cs typeface="Arial" panose="020B0604020202020204" pitchFamily="34" charset="0"/>
              </a:rPr>
            </a:br>
            <a:r>
              <a:rPr lang="en-GB" sz="1300" dirty="0">
                <a:latin typeface="Calibri" panose="020F0502020204030204" pitchFamily="34" charset="0"/>
                <a:ea typeface="Calibri" panose="020F0502020204030204" pitchFamily="34" charset="0"/>
                <a:cs typeface="Arial" panose="020B0604020202020204" pitchFamily="34" charset="0"/>
              </a:rPr>
              <a:t>It is important to ensure you have the land owners permission to use the land your event will be held on. It is not always obvious who owns the land and you may find yourselves trespassing.</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u="sng" dirty="0">
                <a:latin typeface="Calibri" panose="020F0502020204030204" pitchFamily="34" charset="0"/>
                <a:ea typeface="Calibri" panose="020F0502020204030204" pitchFamily="34" charset="0"/>
                <a:cs typeface="Arial" panose="020B0604020202020204" pitchFamily="34" charset="0"/>
              </a:rPr>
              <a:t>Security</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dirty="0">
                <a:latin typeface="Calibri" panose="020F0502020204030204" pitchFamily="34" charset="0"/>
                <a:ea typeface="Calibri" panose="020F0502020204030204" pitchFamily="34" charset="0"/>
                <a:cs typeface="Arial" panose="020B0604020202020204" pitchFamily="34" charset="0"/>
              </a:rPr>
              <a:t>Will the attendees be safe? Are there enough stewards and/ or fully licensed SIA security staff? The Police and Environmental Health Officers will be able to provide advice. </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u="sng" dirty="0">
                <a:latin typeface="Calibri" panose="020F0502020204030204" pitchFamily="34" charset="0"/>
                <a:ea typeface="Calibri" panose="020F0502020204030204" pitchFamily="34" charset="0"/>
                <a:cs typeface="Arial" panose="020B0604020202020204" pitchFamily="34" charset="0"/>
              </a:rPr>
              <a:t>Infrastructure </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dirty="0">
                <a:latin typeface="Calibri" panose="020F0502020204030204" pitchFamily="34" charset="0"/>
                <a:ea typeface="Calibri" panose="020F0502020204030204" pitchFamily="34" charset="0"/>
                <a:cs typeface="Arial" panose="020B0604020202020204" pitchFamily="34" charset="0"/>
              </a:rPr>
              <a:t>Do you have adequate water, electricity, toilets, lighting, parking, temporary structures etc. Building Control and Environmental Health officers can assist. </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u="sng" dirty="0">
                <a:latin typeface="Calibri" panose="020F0502020204030204" pitchFamily="34" charset="0"/>
                <a:ea typeface="Calibri" panose="020F0502020204030204" pitchFamily="34" charset="0"/>
                <a:cs typeface="Arial" panose="020B0604020202020204" pitchFamily="34" charset="0"/>
              </a:rPr>
              <a:t>Policing</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dirty="0">
                <a:latin typeface="Calibri" panose="020F0502020204030204" pitchFamily="34" charset="0"/>
                <a:ea typeface="Calibri" panose="020F0502020204030204" pitchFamily="34" charset="0"/>
                <a:cs typeface="Arial" panose="020B0604020202020204" pitchFamily="34" charset="0"/>
              </a:rPr>
              <a:t>The role of the police is often misunderstood, with event organiser expecting a free crowd/ traffic/ security management team to be provided. The role of the police is to detect and prevent crime and provide a coordinated response in the event of a major incident. The police have vast levels of experience and are keen to provide advice and assistance in the early stages of planning to ensure your event is secure and safe.</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u="sng" dirty="0">
                <a:latin typeface="Calibri" panose="020F0502020204030204" pitchFamily="34" charset="0"/>
                <a:ea typeface="Calibri" panose="020F0502020204030204" pitchFamily="34" charset="0"/>
                <a:cs typeface="Arial" panose="020B0604020202020204" pitchFamily="34" charset="0"/>
              </a:rPr>
              <a:t>Fire Risk Assessment  </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dirty="0">
                <a:latin typeface="Calibri" panose="020F0502020204030204" pitchFamily="34" charset="0"/>
                <a:ea typeface="Calibri" panose="020F0502020204030204" pitchFamily="34" charset="0"/>
                <a:cs typeface="Arial" panose="020B0604020202020204" pitchFamily="34" charset="0"/>
              </a:rPr>
              <a:t>It is the responsibility of an event organiser to carry out a Fire Risk Assessment. Bucks Fire and Rescue Service are happy to provide assistance and advice where required. </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u="sng" dirty="0">
                <a:latin typeface="Calibri" panose="020F0502020204030204" pitchFamily="34" charset="0"/>
                <a:ea typeface="Calibri" panose="020F0502020204030204" pitchFamily="34" charset="0"/>
                <a:cs typeface="Arial" panose="020B0604020202020204" pitchFamily="34" charset="0"/>
              </a:rPr>
              <a:t>South Central Ambulance Service and First Aid provision</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dirty="0">
                <a:latin typeface="Calibri" panose="020F0502020204030204" pitchFamily="34" charset="0"/>
                <a:ea typeface="Calibri" panose="020F0502020204030204" pitchFamily="34" charset="0"/>
                <a:cs typeface="Arial" panose="020B0604020202020204" pitchFamily="34" charset="0"/>
              </a:rPr>
              <a:t>Depending on the number or attendees, it is likely that your event will require you to provide adequate first aid. South Central Ambulance and appropriate first aid provider will be able to provide you with assistance in determining what is required. </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u="sng" dirty="0">
                <a:latin typeface="Calibri" panose="020F0502020204030204" pitchFamily="34" charset="0"/>
                <a:ea typeface="Calibri" panose="020F0502020204030204" pitchFamily="34" charset="0"/>
                <a:cs typeface="Arial" panose="020B0604020202020204" pitchFamily="34" charset="0"/>
              </a:rPr>
              <a:t>Local residents and Businesses</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dirty="0">
                <a:latin typeface="Calibri" panose="020F0502020204030204" pitchFamily="34" charset="0"/>
                <a:ea typeface="Calibri" panose="020F0502020204030204" pitchFamily="34" charset="0"/>
                <a:cs typeface="Arial" panose="020B0604020202020204" pitchFamily="34" charset="0"/>
              </a:rPr>
              <a:t>If the event is likely to affect local residents and businesses it will be worth advising them what is going on. This will build public support and increase tolerance for the activities you are hoping to provide. You may even find willing volunteers to assist.</a:t>
            </a:r>
            <a:endParaRPr lang="en-GB"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6416A0A9-B1BA-4FB4-BD73-8AD6C0531127}"/>
              </a:ext>
            </a:extLst>
          </p:cNvPr>
          <p:cNvSpPr>
            <a:spLocks noGrp="1"/>
          </p:cNvSpPr>
          <p:nvPr>
            <p:ph type="sldNum" sz="quarter" idx="12"/>
          </p:nvPr>
        </p:nvSpPr>
        <p:spPr/>
        <p:txBody>
          <a:bodyPr/>
          <a:lstStyle/>
          <a:p>
            <a:r>
              <a:rPr lang="en-GB" sz="1400" dirty="0">
                <a:solidFill>
                  <a:schemeClr val="tx1"/>
                </a:solidFill>
              </a:rPr>
              <a:t>9</a:t>
            </a:r>
          </a:p>
        </p:txBody>
      </p:sp>
    </p:spTree>
    <p:extLst>
      <p:ext uri="{BB962C8B-B14F-4D97-AF65-F5344CB8AC3E}">
        <p14:creationId xmlns:p14="http://schemas.microsoft.com/office/powerpoint/2010/main" val="1836921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717B88-6C3A-4B6B-AB98-9B1C48B988A4}"/>
              </a:ext>
            </a:extLst>
          </p:cNvPr>
          <p:cNvSpPr/>
          <p:nvPr/>
        </p:nvSpPr>
        <p:spPr>
          <a:xfrm>
            <a:off x="402336" y="1292067"/>
            <a:ext cx="6455664" cy="8361071"/>
          </a:xfrm>
          <a:prstGeom prst="rect">
            <a:avLst/>
          </a:prstGeom>
        </p:spPr>
        <p:txBody>
          <a:bodyPr wrap="square">
            <a:spAutoFit/>
          </a:bodyPr>
          <a:lstStyle/>
          <a:p>
            <a:pPr marR="596900">
              <a:lnSpc>
                <a:spcPct val="115000"/>
              </a:lnSpc>
              <a:spcAft>
                <a:spcPts val="0"/>
              </a:spcAft>
            </a:pPr>
            <a:r>
              <a:rPr lang="en-GB" sz="1300" dirty="0">
                <a:latin typeface="Calibri" panose="020F0502020204030204" pitchFamily="34" charset="0"/>
                <a:ea typeface="Calibri" panose="020F0502020204030204" pitchFamily="34" charset="0"/>
                <a:cs typeface="Arial" panose="020B0604020202020204" pitchFamily="34" charset="0"/>
              </a:rPr>
              <a:t>Listed below are some additional documents to assist you.  For the larger events, we’d expect consideration of and reference to, for example the Green and Purple guides. For a smaller fete with fewer risks, we’d expect this level of consultation. </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R="596900">
              <a:lnSpc>
                <a:spcPct val="115000"/>
              </a:lnSpc>
              <a:spcAft>
                <a:spcPts val="0"/>
              </a:spcAft>
            </a:pPr>
            <a:r>
              <a:rPr lang="en-GB" sz="1300" b="1" dirty="0">
                <a:latin typeface="Calibri" panose="020F0502020204030204" pitchFamily="34" charset="0"/>
                <a:ea typeface="Calibri" panose="020F0502020204030204" pitchFamily="34" charset="0"/>
                <a:cs typeface="Arial" panose="020B0604020202020204" pitchFamily="34" charset="0"/>
              </a:rPr>
              <a:t> </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R="596900">
              <a:lnSpc>
                <a:spcPct val="115000"/>
              </a:lnSpc>
              <a:spcAft>
                <a:spcPts val="0"/>
              </a:spcAft>
            </a:pPr>
            <a:r>
              <a:rPr lang="en-GB" sz="1300" b="1" dirty="0">
                <a:latin typeface="Calibri" panose="020F0502020204030204" pitchFamily="34" charset="0"/>
                <a:ea typeface="Calibri" panose="020F0502020204030204" pitchFamily="34" charset="0"/>
                <a:cs typeface="Arial" panose="020B0604020202020204" pitchFamily="34" charset="0"/>
              </a:rPr>
              <a:t>Five steps to risk assessment</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R="596900">
              <a:lnSpc>
                <a:spcPct val="115000"/>
              </a:lnSpc>
              <a:spcAft>
                <a:spcPts val="0"/>
              </a:spcAft>
            </a:pPr>
            <a:r>
              <a:rPr lang="en-GB" sz="1300" dirty="0">
                <a:latin typeface="Calibri" panose="020F0502020204030204" pitchFamily="34" charset="0"/>
                <a:ea typeface="Calibri" panose="020F0502020204030204" pitchFamily="34" charset="0"/>
                <a:cs typeface="Arial" panose="020B0604020202020204" pitchFamily="34" charset="0"/>
              </a:rPr>
              <a:t>Produced by the Health and Safety Executive ISBN: 9780717661893</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R="596900">
              <a:lnSpc>
                <a:spcPct val="115000"/>
              </a:lnSpc>
              <a:spcAft>
                <a:spcPts val="0"/>
              </a:spcAft>
            </a:pPr>
            <a:r>
              <a:rPr lang="en-GB" sz="1300" b="1" dirty="0">
                <a:latin typeface="Calibri" panose="020F0502020204030204" pitchFamily="34" charset="0"/>
                <a:ea typeface="Calibri" panose="020F0502020204030204" pitchFamily="34" charset="0"/>
                <a:cs typeface="Arial" panose="020B0604020202020204" pitchFamily="34" charset="0"/>
              </a:rPr>
              <a:t> </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R="596900">
              <a:lnSpc>
                <a:spcPct val="115000"/>
              </a:lnSpc>
              <a:spcAft>
                <a:spcPts val="0"/>
              </a:spcAft>
            </a:pPr>
            <a:r>
              <a:rPr lang="en-GB" sz="1300" b="1" dirty="0">
                <a:latin typeface="Calibri" panose="020F0502020204030204" pitchFamily="34" charset="0"/>
                <a:ea typeface="Calibri" panose="020F0502020204030204" pitchFamily="34" charset="0"/>
                <a:cs typeface="Arial" panose="020B0604020202020204" pitchFamily="34" charset="0"/>
              </a:rPr>
              <a:t>The Event Safety Guide: A Guide to Health and Safety and Welfare at Music and Similar Events</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R="596900">
              <a:lnSpc>
                <a:spcPct val="115000"/>
              </a:lnSpc>
              <a:spcAft>
                <a:spcPts val="0"/>
              </a:spcAft>
            </a:pPr>
            <a:r>
              <a:rPr lang="en-GB" sz="1300" dirty="0">
                <a:latin typeface="Calibri" panose="020F0502020204030204" pitchFamily="34" charset="0"/>
                <a:ea typeface="Calibri" panose="020F0502020204030204" pitchFamily="34" charset="0"/>
                <a:cs typeface="Arial" panose="020B0604020202020204" pitchFamily="34" charset="0"/>
              </a:rPr>
              <a:t>Produced by the Health and Safety Executive ISBN: 9780717624539</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R="596900">
              <a:lnSpc>
                <a:spcPct val="115000"/>
              </a:lnSpc>
              <a:spcAft>
                <a:spcPts val="0"/>
              </a:spcAft>
            </a:pPr>
            <a:r>
              <a:rPr lang="en-GB" sz="1300" b="1" dirty="0">
                <a:latin typeface="Calibri" panose="020F0502020204030204" pitchFamily="34" charset="0"/>
                <a:ea typeface="Calibri" panose="020F0502020204030204" pitchFamily="34" charset="0"/>
                <a:cs typeface="Arial" panose="020B0604020202020204" pitchFamily="34" charset="0"/>
              </a:rPr>
              <a:t> </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R="596900">
              <a:lnSpc>
                <a:spcPct val="115000"/>
              </a:lnSpc>
              <a:spcAft>
                <a:spcPts val="0"/>
              </a:spcAft>
            </a:pPr>
            <a:r>
              <a:rPr lang="en-GB" sz="1300" b="1" dirty="0">
                <a:latin typeface="Calibri" panose="020F0502020204030204" pitchFamily="34" charset="0"/>
                <a:ea typeface="Calibri" panose="020F0502020204030204" pitchFamily="34" charset="0"/>
                <a:cs typeface="Arial" panose="020B0604020202020204" pitchFamily="34" charset="0"/>
              </a:rPr>
              <a:t>Guide to Safety at Sports Grounds</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R="596900">
              <a:lnSpc>
                <a:spcPct val="115000"/>
              </a:lnSpc>
              <a:spcAft>
                <a:spcPts val="0"/>
              </a:spcAft>
            </a:pPr>
            <a:r>
              <a:rPr lang="en-GB" sz="1300" dirty="0">
                <a:latin typeface="Calibri" panose="020F0502020204030204" pitchFamily="34" charset="0"/>
                <a:ea typeface="Calibri" panose="020F0502020204030204" pitchFamily="34" charset="0"/>
                <a:cs typeface="Arial" panose="020B0604020202020204" pitchFamily="34" charset="0"/>
              </a:rPr>
              <a:t>Produced by the Department for Culture, Media &amp; Sport ISBN: 978011702074</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R="596900">
              <a:lnSpc>
                <a:spcPct val="115000"/>
              </a:lnSpc>
              <a:spcAft>
                <a:spcPts val="0"/>
              </a:spcAft>
            </a:pPr>
            <a:r>
              <a:rPr lang="en-GB" sz="1300" b="1" dirty="0">
                <a:latin typeface="Calibri" panose="020F0502020204030204" pitchFamily="34" charset="0"/>
                <a:ea typeface="Calibri" panose="020F0502020204030204" pitchFamily="34" charset="0"/>
                <a:cs typeface="Arial" panose="020B0604020202020204" pitchFamily="34" charset="0"/>
              </a:rPr>
              <a:t> </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R="596900">
              <a:lnSpc>
                <a:spcPct val="115000"/>
              </a:lnSpc>
              <a:spcAft>
                <a:spcPts val="0"/>
              </a:spcAft>
            </a:pPr>
            <a:r>
              <a:rPr lang="en-GB" sz="1300" b="1" dirty="0">
                <a:latin typeface="Calibri" panose="020F0502020204030204" pitchFamily="34" charset="0"/>
                <a:ea typeface="Calibri" panose="020F0502020204030204" pitchFamily="34" charset="0"/>
                <a:cs typeface="Arial" panose="020B0604020202020204" pitchFamily="34" charset="0"/>
              </a:rPr>
              <a:t>Managing Crowds Safely</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R="596900">
              <a:lnSpc>
                <a:spcPct val="115000"/>
              </a:lnSpc>
              <a:spcAft>
                <a:spcPts val="0"/>
              </a:spcAft>
            </a:pPr>
            <a:r>
              <a:rPr lang="en-GB" sz="1300" dirty="0">
                <a:latin typeface="Calibri" panose="020F0502020204030204" pitchFamily="34" charset="0"/>
                <a:ea typeface="Calibri" panose="020F0502020204030204" pitchFamily="34" charset="0"/>
                <a:cs typeface="Arial" panose="020B0604020202020204" pitchFamily="34" charset="0"/>
              </a:rPr>
              <a:t>Produced by the Health and Safety Executive ISBN: 9780717618347</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R="596900">
              <a:lnSpc>
                <a:spcPct val="115000"/>
              </a:lnSpc>
              <a:spcAft>
                <a:spcPts val="0"/>
              </a:spcAft>
            </a:pPr>
            <a:r>
              <a:rPr lang="en-GB" sz="1300" b="1" dirty="0">
                <a:latin typeface="Calibri" panose="020F0502020204030204" pitchFamily="34" charset="0"/>
                <a:ea typeface="Calibri" panose="020F0502020204030204" pitchFamily="34" charset="0"/>
                <a:cs typeface="Arial" panose="020B0604020202020204" pitchFamily="34" charset="0"/>
              </a:rPr>
              <a:t> </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R="596900">
              <a:lnSpc>
                <a:spcPct val="115000"/>
              </a:lnSpc>
              <a:spcAft>
                <a:spcPts val="0"/>
              </a:spcAft>
            </a:pPr>
            <a:r>
              <a:rPr lang="en-GB" sz="1300" b="1" dirty="0">
                <a:latin typeface="Calibri" panose="020F0502020204030204" pitchFamily="34" charset="0"/>
                <a:ea typeface="Calibri" panose="020F0502020204030204" pitchFamily="34" charset="0"/>
                <a:cs typeface="Arial" panose="020B0604020202020204" pitchFamily="34" charset="0"/>
              </a:rPr>
              <a:t>The Highway Code</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R="596900">
              <a:lnSpc>
                <a:spcPct val="115000"/>
              </a:lnSpc>
              <a:spcAft>
                <a:spcPts val="0"/>
              </a:spcAft>
            </a:pPr>
            <a:r>
              <a:rPr lang="en-GB" sz="1300" dirty="0">
                <a:latin typeface="Calibri" panose="020F0502020204030204" pitchFamily="34" charset="0"/>
                <a:ea typeface="Calibri" panose="020F0502020204030204" pitchFamily="34" charset="0"/>
                <a:cs typeface="Arial" panose="020B0604020202020204" pitchFamily="34" charset="0"/>
              </a:rPr>
              <a:t>Produced by the Department of Transport (D of T) ISBN: 9780115528149</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R="596900">
              <a:lnSpc>
                <a:spcPct val="115000"/>
              </a:lnSpc>
              <a:spcAft>
                <a:spcPts val="0"/>
              </a:spcAft>
            </a:pPr>
            <a:r>
              <a:rPr lang="en-GB" sz="1300" b="1" dirty="0">
                <a:latin typeface="Calibri" panose="020F0502020204030204" pitchFamily="34" charset="0"/>
                <a:ea typeface="Calibri" panose="020F0502020204030204" pitchFamily="34" charset="0"/>
                <a:cs typeface="Arial" panose="020B0604020202020204" pitchFamily="34" charset="0"/>
              </a:rPr>
              <a:t> </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R="596900">
              <a:lnSpc>
                <a:spcPct val="115000"/>
              </a:lnSpc>
              <a:spcAft>
                <a:spcPts val="0"/>
              </a:spcAft>
            </a:pPr>
            <a:r>
              <a:rPr lang="en-GB" sz="1300" b="1" dirty="0">
                <a:latin typeface="Calibri" panose="020F0502020204030204" pitchFamily="34" charset="0"/>
                <a:ea typeface="Calibri" panose="020F0502020204030204" pitchFamily="34" charset="0"/>
                <a:cs typeface="Arial" panose="020B0604020202020204" pitchFamily="34" charset="0"/>
              </a:rPr>
              <a:t>Regulatory Reform (Fire Safety) Order 2005</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R="596900">
              <a:lnSpc>
                <a:spcPct val="115000"/>
              </a:lnSpc>
              <a:spcAft>
                <a:spcPts val="0"/>
              </a:spcAft>
            </a:pPr>
            <a:r>
              <a:rPr lang="en-GB" sz="1300" dirty="0">
                <a:latin typeface="Calibri" panose="020F0502020204030204" pitchFamily="34" charset="0"/>
                <a:ea typeface="Calibri" panose="020F0502020204030204" pitchFamily="34" charset="0"/>
                <a:cs typeface="Arial" panose="020B0604020202020204" pitchFamily="34" charset="0"/>
              </a:rPr>
              <a:t>Produced by the Department for Communities and Local Government (DCLG) ISBN: 0110729455</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R="596900">
              <a:lnSpc>
                <a:spcPct val="115000"/>
              </a:lnSpc>
              <a:spcAft>
                <a:spcPts val="0"/>
              </a:spcAft>
            </a:pPr>
            <a:r>
              <a:rPr lang="en-GB" sz="1300" u="sng" dirty="0">
                <a:solidFill>
                  <a:srgbClr val="0000FF"/>
                </a:solidFill>
                <a:latin typeface="Calibri" panose="020F0502020204030204" pitchFamily="34" charset="0"/>
                <a:ea typeface="Calibri" panose="020F0502020204030204" pitchFamily="34" charset="0"/>
                <a:cs typeface="Arial" panose="020B0604020202020204" pitchFamily="34" charset="0"/>
                <a:hlinkClick r:id="rId2"/>
              </a:rPr>
              <a:t>www.firesafetyguides.communities.gov.uk</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R="596900">
              <a:lnSpc>
                <a:spcPct val="115000"/>
              </a:lnSpc>
              <a:spcAft>
                <a:spcPts val="0"/>
              </a:spcAft>
            </a:pPr>
            <a:r>
              <a:rPr lang="en-GB" sz="1300" b="1" dirty="0">
                <a:latin typeface="Calibri" panose="020F0502020204030204" pitchFamily="34" charset="0"/>
                <a:ea typeface="Calibri" panose="020F0502020204030204" pitchFamily="34" charset="0"/>
                <a:cs typeface="Arial" panose="020B0604020202020204" pitchFamily="34" charset="0"/>
              </a:rPr>
              <a:t> </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R="596900">
              <a:lnSpc>
                <a:spcPct val="115000"/>
              </a:lnSpc>
              <a:spcAft>
                <a:spcPts val="0"/>
              </a:spcAft>
            </a:pPr>
            <a:r>
              <a:rPr lang="en-GB" sz="1300" b="1" dirty="0">
                <a:latin typeface="Calibri" panose="020F0502020204030204" pitchFamily="34" charset="0"/>
                <a:ea typeface="Calibri" panose="020F0502020204030204" pitchFamily="34" charset="0"/>
                <a:cs typeface="Arial" panose="020B0604020202020204" pitchFamily="34" charset="0"/>
              </a:rPr>
              <a:t>Fire Safety Risk Assessment - Open Air Events and Venues</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R="596900">
              <a:lnSpc>
                <a:spcPct val="115000"/>
              </a:lnSpc>
              <a:spcAft>
                <a:spcPts val="0"/>
              </a:spcAft>
            </a:pPr>
            <a:r>
              <a:rPr lang="en-GB" sz="1300" dirty="0">
                <a:latin typeface="Calibri" panose="020F0502020204030204" pitchFamily="34" charset="0"/>
                <a:ea typeface="Calibri" panose="020F0502020204030204" pitchFamily="34" charset="0"/>
                <a:cs typeface="Arial" panose="020B0604020202020204" pitchFamily="34" charset="0"/>
              </a:rPr>
              <a:t>Produced by the Department for Communities and Local Government.</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R="596900">
              <a:lnSpc>
                <a:spcPct val="115000"/>
              </a:lnSpc>
              <a:spcAft>
                <a:spcPts val="0"/>
              </a:spcAft>
            </a:pPr>
            <a:r>
              <a:rPr lang="en-GB" sz="1300" dirty="0">
                <a:latin typeface="Calibri" panose="020F0502020204030204" pitchFamily="34" charset="0"/>
                <a:ea typeface="Calibri" panose="020F0502020204030204" pitchFamily="34" charset="0"/>
                <a:cs typeface="Arial" panose="020B0604020202020204" pitchFamily="34" charset="0"/>
              </a:rPr>
              <a:t>ISBN: 9781851128235</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R="596900">
              <a:lnSpc>
                <a:spcPct val="115000"/>
              </a:lnSpc>
              <a:spcAft>
                <a:spcPts val="0"/>
              </a:spcAft>
            </a:pPr>
            <a:r>
              <a:rPr lang="en-GB" sz="1300" u="sng" dirty="0">
                <a:solidFill>
                  <a:srgbClr val="0000FF"/>
                </a:solidFill>
                <a:latin typeface="Calibri" panose="020F0502020204030204" pitchFamily="34" charset="0"/>
                <a:ea typeface="Calibri" panose="020F0502020204030204" pitchFamily="34" charset="0"/>
                <a:cs typeface="Arial" panose="020B0604020202020204" pitchFamily="34" charset="0"/>
                <a:hlinkClick r:id="rId2"/>
              </a:rPr>
              <a:t>www.firesafetyguides.communities.gov.uk</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R="596900">
              <a:lnSpc>
                <a:spcPct val="115000"/>
              </a:lnSpc>
              <a:spcAft>
                <a:spcPts val="0"/>
              </a:spcAft>
            </a:pPr>
            <a:r>
              <a:rPr lang="en-GB" sz="1300" b="1" dirty="0">
                <a:latin typeface="Calibri" panose="020F0502020204030204" pitchFamily="34" charset="0"/>
                <a:ea typeface="Calibri" panose="020F0502020204030204" pitchFamily="34" charset="0"/>
                <a:cs typeface="Arial" panose="020B0604020202020204" pitchFamily="34" charset="0"/>
              </a:rPr>
              <a:t> </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R="596900">
              <a:lnSpc>
                <a:spcPct val="115000"/>
              </a:lnSpc>
              <a:spcAft>
                <a:spcPts val="0"/>
              </a:spcAft>
            </a:pPr>
            <a:r>
              <a:rPr lang="en-GB" sz="1300" b="1" dirty="0">
                <a:latin typeface="Calibri" panose="020F0502020204030204" pitchFamily="34" charset="0"/>
                <a:ea typeface="Calibri" panose="020F0502020204030204" pitchFamily="34" charset="0"/>
                <a:cs typeface="Arial" panose="020B0604020202020204" pitchFamily="34" charset="0"/>
              </a:rPr>
              <a:t>Working Together on Firework Displays: A Guide to Safety for Firework Display Organisers and Operators</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R="596900">
              <a:lnSpc>
                <a:spcPct val="115000"/>
              </a:lnSpc>
              <a:spcAft>
                <a:spcPts val="0"/>
              </a:spcAft>
            </a:pPr>
            <a:r>
              <a:rPr lang="en-GB" sz="1300" dirty="0">
                <a:latin typeface="Calibri" panose="020F0502020204030204" pitchFamily="34" charset="0"/>
                <a:ea typeface="Calibri" panose="020F0502020204030204" pitchFamily="34" charset="0"/>
                <a:cs typeface="Arial" panose="020B0604020202020204" pitchFamily="34" charset="0"/>
              </a:rPr>
              <a:t>Produced by the Health and Safety Executive ISBN: 9780717661961</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R="596900">
              <a:lnSpc>
                <a:spcPct val="115000"/>
              </a:lnSpc>
              <a:spcAft>
                <a:spcPts val="0"/>
              </a:spcAft>
            </a:pPr>
            <a:r>
              <a:rPr lang="en-GB" sz="1300" b="1" dirty="0">
                <a:latin typeface="Calibri" panose="020F0502020204030204" pitchFamily="34" charset="0"/>
                <a:ea typeface="Calibri" panose="020F0502020204030204" pitchFamily="34" charset="0"/>
                <a:cs typeface="Arial" panose="020B0604020202020204" pitchFamily="34" charset="0"/>
              </a:rPr>
              <a:t> </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R="596900">
              <a:lnSpc>
                <a:spcPct val="115000"/>
              </a:lnSpc>
              <a:spcAft>
                <a:spcPts val="0"/>
              </a:spcAft>
            </a:pPr>
            <a:r>
              <a:rPr lang="en-GB" sz="1300" b="1" dirty="0">
                <a:latin typeface="Calibri" panose="020F0502020204030204" pitchFamily="34" charset="0"/>
                <a:ea typeface="Calibri" panose="020F0502020204030204" pitchFamily="34" charset="0"/>
                <a:cs typeface="Arial" panose="020B0604020202020204" pitchFamily="34" charset="0"/>
              </a:rPr>
              <a:t>Giving Your Own Firework Display</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R="596900">
              <a:lnSpc>
                <a:spcPct val="115000"/>
              </a:lnSpc>
              <a:spcAft>
                <a:spcPts val="0"/>
              </a:spcAft>
            </a:pPr>
            <a:r>
              <a:rPr lang="en-GB" sz="1300" dirty="0">
                <a:latin typeface="Calibri" panose="020F0502020204030204" pitchFamily="34" charset="0"/>
                <a:ea typeface="Calibri" panose="020F0502020204030204" pitchFamily="34" charset="0"/>
                <a:cs typeface="Arial" panose="020B0604020202020204" pitchFamily="34" charset="0"/>
              </a:rPr>
              <a:t>Produced by the Health and Safety Executive ISBN: 9780717661626</a:t>
            </a:r>
            <a:endParaRPr lang="en-GB"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Freeform 34">
            <a:extLst>
              <a:ext uri="{FF2B5EF4-FFF2-40B4-BE49-F238E27FC236}">
                <a16:creationId xmlns:a16="http://schemas.microsoft.com/office/drawing/2014/main" id="{8C4BA89D-1213-4F08-AF21-87DCEE978499}"/>
              </a:ext>
            </a:extLst>
          </p:cNvPr>
          <p:cNvSpPr>
            <a:spLocks/>
          </p:cNvSpPr>
          <p:nvPr/>
        </p:nvSpPr>
        <p:spPr bwMode="auto">
          <a:xfrm>
            <a:off x="-665480" y="447089"/>
            <a:ext cx="4409440" cy="663575"/>
          </a:xfrm>
          <a:custGeom>
            <a:avLst/>
            <a:gdLst>
              <a:gd name="T0" fmla="*/ 4136 w 4136"/>
              <a:gd name="T1" fmla="*/ 292 h 328"/>
              <a:gd name="T2" fmla="*/ 4126 w 4136"/>
              <a:gd name="T3" fmla="*/ 284 h 328"/>
              <a:gd name="T4" fmla="*/ 4106 w 4136"/>
              <a:gd name="T5" fmla="*/ 274 h 328"/>
              <a:gd name="T6" fmla="*/ 4102 w 4136"/>
              <a:gd name="T7" fmla="*/ 266 h 328"/>
              <a:gd name="T8" fmla="*/ 4084 w 4136"/>
              <a:gd name="T9" fmla="*/ 258 h 328"/>
              <a:gd name="T10" fmla="*/ 4084 w 4136"/>
              <a:gd name="T11" fmla="*/ 246 h 328"/>
              <a:gd name="T12" fmla="*/ 4096 w 4136"/>
              <a:gd name="T13" fmla="*/ 220 h 328"/>
              <a:gd name="T14" fmla="*/ 4096 w 4136"/>
              <a:gd name="T15" fmla="*/ 192 h 328"/>
              <a:gd name="T16" fmla="*/ 4078 w 4136"/>
              <a:gd name="T17" fmla="*/ 158 h 328"/>
              <a:gd name="T18" fmla="*/ 4004 w 4136"/>
              <a:gd name="T19" fmla="*/ 146 h 328"/>
              <a:gd name="T20" fmla="*/ 3914 w 4136"/>
              <a:gd name="T21" fmla="*/ 134 h 328"/>
              <a:gd name="T22" fmla="*/ 3884 w 4136"/>
              <a:gd name="T23" fmla="*/ 118 h 328"/>
              <a:gd name="T24" fmla="*/ 3872 w 4136"/>
              <a:gd name="T25" fmla="*/ 100 h 328"/>
              <a:gd name="T26" fmla="*/ 3854 w 4136"/>
              <a:gd name="T27" fmla="*/ 80 h 328"/>
              <a:gd name="T28" fmla="*/ 3754 w 4136"/>
              <a:gd name="T29" fmla="*/ 48 h 328"/>
              <a:gd name="T30" fmla="*/ 3690 w 4136"/>
              <a:gd name="T31" fmla="*/ 40 h 328"/>
              <a:gd name="T32" fmla="*/ 3604 w 4136"/>
              <a:gd name="T33" fmla="*/ 38 h 328"/>
              <a:gd name="T34" fmla="*/ 3534 w 4136"/>
              <a:gd name="T35" fmla="*/ 36 h 328"/>
              <a:gd name="T36" fmla="*/ 3466 w 4136"/>
              <a:gd name="T37" fmla="*/ 36 h 328"/>
              <a:gd name="T38" fmla="*/ 3418 w 4136"/>
              <a:gd name="T39" fmla="*/ 34 h 328"/>
              <a:gd name="T40" fmla="*/ 3296 w 4136"/>
              <a:gd name="T41" fmla="*/ 34 h 328"/>
              <a:gd name="T42" fmla="*/ 3186 w 4136"/>
              <a:gd name="T43" fmla="*/ 24 h 328"/>
              <a:gd name="T44" fmla="*/ 2610 w 4136"/>
              <a:gd name="T45" fmla="*/ 0 h 328"/>
              <a:gd name="T46" fmla="*/ 2296 w 4136"/>
              <a:gd name="T47" fmla="*/ 6 h 328"/>
              <a:gd name="T48" fmla="*/ 1980 w 4136"/>
              <a:gd name="T49" fmla="*/ 4 h 328"/>
              <a:gd name="T50" fmla="*/ 408 w 4136"/>
              <a:gd name="T51" fmla="*/ 4 h 328"/>
              <a:gd name="T52" fmla="*/ 304 w 4136"/>
              <a:gd name="T53" fmla="*/ 10 h 328"/>
              <a:gd name="T54" fmla="*/ 52 w 4136"/>
              <a:gd name="T55" fmla="*/ 28 h 328"/>
              <a:gd name="T56" fmla="*/ 38 w 4136"/>
              <a:gd name="T57" fmla="*/ 32 h 328"/>
              <a:gd name="T58" fmla="*/ 46 w 4136"/>
              <a:gd name="T59" fmla="*/ 38 h 328"/>
              <a:gd name="T60" fmla="*/ 44 w 4136"/>
              <a:gd name="T61" fmla="*/ 52 h 328"/>
              <a:gd name="T62" fmla="*/ 74 w 4136"/>
              <a:gd name="T63" fmla="*/ 60 h 328"/>
              <a:gd name="T64" fmla="*/ 56 w 4136"/>
              <a:gd name="T65" fmla="*/ 68 h 328"/>
              <a:gd name="T66" fmla="*/ 174 w 4136"/>
              <a:gd name="T67" fmla="*/ 74 h 328"/>
              <a:gd name="T68" fmla="*/ 86 w 4136"/>
              <a:gd name="T69" fmla="*/ 98 h 328"/>
              <a:gd name="T70" fmla="*/ 84 w 4136"/>
              <a:gd name="T71" fmla="*/ 132 h 328"/>
              <a:gd name="T72" fmla="*/ 120 w 4136"/>
              <a:gd name="T73" fmla="*/ 162 h 328"/>
              <a:gd name="T74" fmla="*/ 172 w 4136"/>
              <a:gd name="T75" fmla="*/ 176 h 328"/>
              <a:gd name="T76" fmla="*/ 538 w 4136"/>
              <a:gd name="T77" fmla="*/ 190 h 328"/>
              <a:gd name="T78" fmla="*/ 592 w 4136"/>
              <a:gd name="T79" fmla="*/ 196 h 328"/>
              <a:gd name="T80" fmla="*/ 616 w 4136"/>
              <a:gd name="T81" fmla="*/ 228 h 328"/>
              <a:gd name="T82" fmla="*/ 658 w 4136"/>
              <a:gd name="T83" fmla="*/ 246 h 328"/>
              <a:gd name="T84" fmla="*/ 806 w 4136"/>
              <a:gd name="T85" fmla="*/ 274 h 328"/>
              <a:gd name="T86" fmla="*/ 1008 w 4136"/>
              <a:gd name="T87" fmla="*/ 286 h 328"/>
              <a:gd name="T88" fmla="*/ 1200 w 4136"/>
              <a:gd name="T89" fmla="*/ 288 h 328"/>
              <a:gd name="T90" fmla="*/ 1370 w 4136"/>
              <a:gd name="T91" fmla="*/ 288 h 328"/>
              <a:gd name="T92" fmla="*/ 1530 w 4136"/>
              <a:gd name="T93" fmla="*/ 288 h 328"/>
              <a:gd name="T94" fmla="*/ 1638 w 4136"/>
              <a:gd name="T95" fmla="*/ 286 h 328"/>
              <a:gd name="T96" fmla="*/ 2016 w 4136"/>
              <a:gd name="T97" fmla="*/ 284 h 328"/>
              <a:gd name="T98" fmla="*/ 2546 w 4136"/>
              <a:gd name="T99" fmla="*/ 284 h 328"/>
              <a:gd name="T100" fmla="*/ 2600 w 4136"/>
              <a:gd name="T101" fmla="*/ 286 h 328"/>
              <a:gd name="T102" fmla="*/ 2676 w 4136"/>
              <a:gd name="T103" fmla="*/ 286 h 328"/>
              <a:gd name="T104" fmla="*/ 2744 w 4136"/>
              <a:gd name="T105" fmla="*/ 288 h 328"/>
              <a:gd name="T106" fmla="*/ 2810 w 4136"/>
              <a:gd name="T107" fmla="*/ 292 h 328"/>
              <a:gd name="T108" fmla="*/ 2930 w 4136"/>
              <a:gd name="T109" fmla="*/ 290 h 328"/>
              <a:gd name="T110" fmla="*/ 3064 w 4136"/>
              <a:gd name="T111" fmla="*/ 300 h 328"/>
              <a:gd name="T112" fmla="*/ 3364 w 4136"/>
              <a:gd name="T113" fmla="*/ 318 h 328"/>
              <a:gd name="T114" fmla="*/ 3806 w 4136"/>
              <a:gd name="T115" fmla="*/ 328 h 328"/>
              <a:gd name="T116" fmla="*/ 3968 w 4136"/>
              <a:gd name="T117" fmla="*/ 320 h 328"/>
              <a:gd name="T118" fmla="*/ 4112 w 4136"/>
              <a:gd name="T119" fmla="*/ 300 h 328"/>
              <a:gd name="T120" fmla="*/ 4100 w 4136"/>
              <a:gd name="T121" fmla="*/ 29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36" h="328">
                <a:moveTo>
                  <a:pt x="4100" y="298"/>
                </a:moveTo>
                <a:lnTo>
                  <a:pt x="4100" y="298"/>
                </a:lnTo>
                <a:lnTo>
                  <a:pt x="4120" y="296"/>
                </a:lnTo>
                <a:lnTo>
                  <a:pt x="4136" y="292"/>
                </a:lnTo>
                <a:lnTo>
                  <a:pt x="4136" y="292"/>
                </a:lnTo>
                <a:lnTo>
                  <a:pt x="4124" y="292"/>
                </a:lnTo>
                <a:lnTo>
                  <a:pt x="4116" y="290"/>
                </a:lnTo>
                <a:lnTo>
                  <a:pt x="4116" y="290"/>
                </a:lnTo>
                <a:lnTo>
                  <a:pt x="4124" y="286"/>
                </a:lnTo>
                <a:lnTo>
                  <a:pt x="4126" y="284"/>
                </a:lnTo>
                <a:lnTo>
                  <a:pt x="4128" y="278"/>
                </a:lnTo>
                <a:lnTo>
                  <a:pt x="4128" y="278"/>
                </a:lnTo>
                <a:lnTo>
                  <a:pt x="4116" y="276"/>
                </a:lnTo>
                <a:lnTo>
                  <a:pt x="4106" y="274"/>
                </a:lnTo>
                <a:lnTo>
                  <a:pt x="4106" y="274"/>
                </a:lnTo>
                <a:lnTo>
                  <a:pt x="4110" y="272"/>
                </a:lnTo>
                <a:lnTo>
                  <a:pt x="4108" y="270"/>
                </a:lnTo>
                <a:lnTo>
                  <a:pt x="4104" y="268"/>
                </a:lnTo>
                <a:lnTo>
                  <a:pt x="4102" y="266"/>
                </a:lnTo>
                <a:lnTo>
                  <a:pt x="4102" y="266"/>
                </a:lnTo>
                <a:lnTo>
                  <a:pt x="4108" y="264"/>
                </a:lnTo>
                <a:lnTo>
                  <a:pt x="4112" y="260"/>
                </a:lnTo>
                <a:lnTo>
                  <a:pt x="4112" y="260"/>
                </a:lnTo>
                <a:lnTo>
                  <a:pt x="4098" y="260"/>
                </a:lnTo>
                <a:lnTo>
                  <a:pt x="4084" y="258"/>
                </a:lnTo>
                <a:lnTo>
                  <a:pt x="4072" y="254"/>
                </a:lnTo>
                <a:lnTo>
                  <a:pt x="4062" y="252"/>
                </a:lnTo>
                <a:lnTo>
                  <a:pt x="4062" y="252"/>
                </a:lnTo>
                <a:lnTo>
                  <a:pt x="4072" y="250"/>
                </a:lnTo>
                <a:lnTo>
                  <a:pt x="4084" y="246"/>
                </a:lnTo>
                <a:lnTo>
                  <a:pt x="4092" y="240"/>
                </a:lnTo>
                <a:lnTo>
                  <a:pt x="4096" y="236"/>
                </a:lnTo>
                <a:lnTo>
                  <a:pt x="4098" y="230"/>
                </a:lnTo>
                <a:lnTo>
                  <a:pt x="4098" y="230"/>
                </a:lnTo>
                <a:lnTo>
                  <a:pt x="4096" y="220"/>
                </a:lnTo>
                <a:lnTo>
                  <a:pt x="4096" y="212"/>
                </a:lnTo>
                <a:lnTo>
                  <a:pt x="4096" y="204"/>
                </a:lnTo>
                <a:lnTo>
                  <a:pt x="4100" y="196"/>
                </a:lnTo>
                <a:lnTo>
                  <a:pt x="4100" y="196"/>
                </a:lnTo>
                <a:lnTo>
                  <a:pt x="4096" y="192"/>
                </a:lnTo>
                <a:lnTo>
                  <a:pt x="4094" y="188"/>
                </a:lnTo>
                <a:lnTo>
                  <a:pt x="4088" y="176"/>
                </a:lnTo>
                <a:lnTo>
                  <a:pt x="4084" y="166"/>
                </a:lnTo>
                <a:lnTo>
                  <a:pt x="4082" y="162"/>
                </a:lnTo>
                <a:lnTo>
                  <a:pt x="4078" y="158"/>
                </a:lnTo>
                <a:lnTo>
                  <a:pt x="4078" y="158"/>
                </a:lnTo>
                <a:lnTo>
                  <a:pt x="4070" y="154"/>
                </a:lnTo>
                <a:lnTo>
                  <a:pt x="4062" y="150"/>
                </a:lnTo>
                <a:lnTo>
                  <a:pt x="4044" y="148"/>
                </a:lnTo>
                <a:lnTo>
                  <a:pt x="4004" y="146"/>
                </a:lnTo>
                <a:lnTo>
                  <a:pt x="4004" y="146"/>
                </a:lnTo>
                <a:lnTo>
                  <a:pt x="3958" y="142"/>
                </a:lnTo>
                <a:lnTo>
                  <a:pt x="3914" y="138"/>
                </a:lnTo>
                <a:lnTo>
                  <a:pt x="3914" y="138"/>
                </a:lnTo>
                <a:lnTo>
                  <a:pt x="3914" y="134"/>
                </a:lnTo>
                <a:lnTo>
                  <a:pt x="3914" y="134"/>
                </a:lnTo>
                <a:lnTo>
                  <a:pt x="3902" y="132"/>
                </a:lnTo>
                <a:lnTo>
                  <a:pt x="3896" y="128"/>
                </a:lnTo>
                <a:lnTo>
                  <a:pt x="3890" y="122"/>
                </a:lnTo>
                <a:lnTo>
                  <a:pt x="3884" y="118"/>
                </a:lnTo>
                <a:lnTo>
                  <a:pt x="3884" y="118"/>
                </a:lnTo>
                <a:lnTo>
                  <a:pt x="3878" y="118"/>
                </a:lnTo>
                <a:lnTo>
                  <a:pt x="3878" y="118"/>
                </a:lnTo>
                <a:lnTo>
                  <a:pt x="3872" y="100"/>
                </a:lnTo>
                <a:lnTo>
                  <a:pt x="3872" y="100"/>
                </a:lnTo>
                <a:lnTo>
                  <a:pt x="3866" y="96"/>
                </a:lnTo>
                <a:lnTo>
                  <a:pt x="3862" y="90"/>
                </a:lnTo>
                <a:lnTo>
                  <a:pt x="3858" y="86"/>
                </a:lnTo>
                <a:lnTo>
                  <a:pt x="3854" y="80"/>
                </a:lnTo>
                <a:lnTo>
                  <a:pt x="3854" y="80"/>
                </a:lnTo>
                <a:lnTo>
                  <a:pt x="3842" y="70"/>
                </a:lnTo>
                <a:lnTo>
                  <a:pt x="3826" y="62"/>
                </a:lnTo>
                <a:lnTo>
                  <a:pt x="3810" y="56"/>
                </a:lnTo>
                <a:lnTo>
                  <a:pt x="3792" y="52"/>
                </a:lnTo>
                <a:lnTo>
                  <a:pt x="3754" y="48"/>
                </a:lnTo>
                <a:lnTo>
                  <a:pt x="3718" y="44"/>
                </a:lnTo>
                <a:lnTo>
                  <a:pt x="3718" y="44"/>
                </a:lnTo>
                <a:lnTo>
                  <a:pt x="3712" y="42"/>
                </a:lnTo>
                <a:lnTo>
                  <a:pt x="3704" y="40"/>
                </a:lnTo>
                <a:lnTo>
                  <a:pt x="3690" y="40"/>
                </a:lnTo>
                <a:lnTo>
                  <a:pt x="3676" y="42"/>
                </a:lnTo>
                <a:lnTo>
                  <a:pt x="3660" y="42"/>
                </a:lnTo>
                <a:lnTo>
                  <a:pt x="3660" y="42"/>
                </a:lnTo>
                <a:lnTo>
                  <a:pt x="3622" y="38"/>
                </a:lnTo>
                <a:lnTo>
                  <a:pt x="3604" y="38"/>
                </a:lnTo>
                <a:lnTo>
                  <a:pt x="3584" y="40"/>
                </a:lnTo>
                <a:lnTo>
                  <a:pt x="3584" y="40"/>
                </a:lnTo>
                <a:lnTo>
                  <a:pt x="3568" y="36"/>
                </a:lnTo>
                <a:lnTo>
                  <a:pt x="3550" y="36"/>
                </a:lnTo>
                <a:lnTo>
                  <a:pt x="3534" y="36"/>
                </a:lnTo>
                <a:lnTo>
                  <a:pt x="3516" y="40"/>
                </a:lnTo>
                <a:lnTo>
                  <a:pt x="3516" y="40"/>
                </a:lnTo>
                <a:lnTo>
                  <a:pt x="3500" y="36"/>
                </a:lnTo>
                <a:lnTo>
                  <a:pt x="3482" y="36"/>
                </a:lnTo>
                <a:lnTo>
                  <a:pt x="3466" y="36"/>
                </a:lnTo>
                <a:lnTo>
                  <a:pt x="3450" y="34"/>
                </a:lnTo>
                <a:lnTo>
                  <a:pt x="3450" y="34"/>
                </a:lnTo>
                <a:lnTo>
                  <a:pt x="3444" y="36"/>
                </a:lnTo>
                <a:lnTo>
                  <a:pt x="3436" y="36"/>
                </a:lnTo>
                <a:lnTo>
                  <a:pt x="3418" y="34"/>
                </a:lnTo>
                <a:lnTo>
                  <a:pt x="3418" y="34"/>
                </a:lnTo>
                <a:lnTo>
                  <a:pt x="3330" y="38"/>
                </a:lnTo>
                <a:lnTo>
                  <a:pt x="3330" y="38"/>
                </a:lnTo>
                <a:lnTo>
                  <a:pt x="3296" y="34"/>
                </a:lnTo>
                <a:lnTo>
                  <a:pt x="3296" y="34"/>
                </a:lnTo>
                <a:lnTo>
                  <a:pt x="3246" y="30"/>
                </a:lnTo>
                <a:lnTo>
                  <a:pt x="3196" y="26"/>
                </a:lnTo>
                <a:lnTo>
                  <a:pt x="3196" y="26"/>
                </a:lnTo>
                <a:lnTo>
                  <a:pt x="3186" y="24"/>
                </a:lnTo>
                <a:lnTo>
                  <a:pt x="3186" y="24"/>
                </a:lnTo>
                <a:lnTo>
                  <a:pt x="3038" y="14"/>
                </a:lnTo>
                <a:lnTo>
                  <a:pt x="2896" y="8"/>
                </a:lnTo>
                <a:lnTo>
                  <a:pt x="2754" y="4"/>
                </a:lnTo>
                <a:lnTo>
                  <a:pt x="2610" y="0"/>
                </a:lnTo>
                <a:lnTo>
                  <a:pt x="2610" y="0"/>
                </a:lnTo>
                <a:lnTo>
                  <a:pt x="2532" y="0"/>
                </a:lnTo>
                <a:lnTo>
                  <a:pt x="2454" y="0"/>
                </a:lnTo>
                <a:lnTo>
                  <a:pt x="2300" y="4"/>
                </a:lnTo>
                <a:lnTo>
                  <a:pt x="2300" y="4"/>
                </a:lnTo>
                <a:lnTo>
                  <a:pt x="2296" y="6"/>
                </a:lnTo>
                <a:lnTo>
                  <a:pt x="2292" y="8"/>
                </a:lnTo>
                <a:lnTo>
                  <a:pt x="2292" y="8"/>
                </a:lnTo>
                <a:lnTo>
                  <a:pt x="2268" y="8"/>
                </a:lnTo>
                <a:lnTo>
                  <a:pt x="2268" y="8"/>
                </a:lnTo>
                <a:lnTo>
                  <a:pt x="1980" y="4"/>
                </a:lnTo>
                <a:lnTo>
                  <a:pt x="1698" y="2"/>
                </a:lnTo>
                <a:lnTo>
                  <a:pt x="1130" y="0"/>
                </a:lnTo>
                <a:lnTo>
                  <a:pt x="1130" y="0"/>
                </a:lnTo>
                <a:lnTo>
                  <a:pt x="768" y="0"/>
                </a:lnTo>
                <a:lnTo>
                  <a:pt x="408" y="4"/>
                </a:lnTo>
                <a:lnTo>
                  <a:pt x="408" y="4"/>
                </a:lnTo>
                <a:lnTo>
                  <a:pt x="398" y="6"/>
                </a:lnTo>
                <a:lnTo>
                  <a:pt x="390" y="8"/>
                </a:lnTo>
                <a:lnTo>
                  <a:pt x="390" y="8"/>
                </a:lnTo>
                <a:lnTo>
                  <a:pt x="304" y="10"/>
                </a:lnTo>
                <a:lnTo>
                  <a:pt x="214" y="12"/>
                </a:lnTo>
                <a:lnTo>
                  <a:pt x="128" y="18"/>
                </a:lnTo>
                <a:lnTo>
                  <a:pt x="88" y="24"/>
                </a:lnTo>
                <a:lnTo>
                  <a:pt x="52" y="28"/>
                </a:lnTo>
                <a:lnTo>
                  <a:pt x="52" y="28"/>
                </a:lnTo>
                <a:lnTo>
                  <a:pt x="70" y="28"/>
                </a:lnTo>
                <a:lnTo>
                  <a:pt x="78" y="28"/>
                </a:lnTo>
                <a:lnTo>
                  <a:pt x="84" y="30"/>
                </a:lnTo>
                <a:lnTo>
                  <a:pt x="84" y="30"/>
                </a:lnTo>
                <a:lnTo>
                  <a:pt x="38" y="32"/>
                </a:lnTo>
                <a:lnTo>
                  <a:pt x="0" y="36"/>
                </a:lnTo>
                <a:lnTo>
                  <a:pt x="0" y="36"/>
                </a:lnTo>
                <a:lnTo>
                  <a:pt x="28" y="36"/>
                </a:lnTo>
                <a:lnTo>
                  <a:pt x="46" y="38"/>
                </a:lnTo>
                <a:lnTo>
                  <a:pt x="46" y="38"/>
                </a:lnTo>
                <a:lnTo>
                  <a:pt x="28" y="42"/>
                </a:lnTo>
                <a:lnTo>
                  <a:pt x="22" y="44"/>
                </a:lnTo>
                <a:lnTo>
                  <a:pt x="18" y="50"/>
                </a:lnTo>
                <a:lnTo>
                  <a:pt x="18" y="50"/>
                </a:lnTo>
                <a:lnTo>
                  <a:pt x="44" y="52"/>
                </a:lnTo>
                <a:lnTo>
                  <a:pt x="68" y="54"/>
                </a:lnTo>
                <a:lnTo>
                  <a:pt x="68" y="54"/>
                </a:lnTo>
                <a:lnTo>
                  <a:pt x="62" y="56"/>
                </a:lnTo>
                <a:lnTo>
                  <a:pt x="66" y="58"/>
                </a:lnTo>
                <a:lnTo>
                  <a:pt x="74" y="60"/>
                </a:lnTo>
                <a:lnTo>
                  <a:pt x="80" y="62"/>
                </a:lnTo>
                <a:lnTo>
                  <a:pt x="80" y="62"/>
                </a:lnTo>
                <a:lnTo>
                  <a:pt x="66" y="64"/>
                </a:lnTo>
                <a:lnTo>
                  <a:pt x="56" y="68"/>
                </a:lnTo>
                <a:lnTo>
                  <a:pt x="56" y="68"/>
                </a:lnTo>
                <a:lnTo>
                  <a:pt x="88" y="68"/>
                </a:lnTo>
                <a:lnTo>
                  <a:pt x="118" y="70"/>
                </a:lnTo>
                <a:lnTo>
                  <a:pt x="148" y="74"/>
                </a:lnTo>
                <a:lnTo>
                  <a:pt x="174" y="74"/>
                </a:lnTo>
                <a:lnTo>
                  <a:pt x="174" y="74"/>
                </a:lnTo>
                <a:lnTo>
                  <a:pt x="146" y="78"/>
                </a:lnTo>
                <a:lnTo>
                  <a:pt x="122" y="82"/>
                </a:lnTo>
                <a:lnTo>
                  <a:pt x="100" y="88"/>
                </a:lnTo>
                <a:lnTo>
                  <a:pt x="92" y="92"/>
                </a:lnTo>
                <a:lnTo>
                  <a:pt x="86" y="98"/>
                </a:lnTo>
                <a:lnTo>
                  <a:pt x="86" y="98"/>
                </a:lnTo>
                <a:lnTo>
                  <a:pt x="92" y="108"/>
                </a:lnTo>
                <a:lnTo>
                  <a:pt x="94" y="116"/>
                </a:lnTo>
                <a:lnTo>
                  <a:pt x="92" y="122"/>
                </a:lnTo>
                <a:lnTo>
                  <a:pt x="84" y="132"/>
                </a:lnTo>
                <a:lnTo>
                  <a:pt x="84" y="132"/>
                </a:lnTo>
                <a:lnTo>
                  <a:pt x="94" y="136"/>
                </a:lnTo>
                <a:lnTo>
                  <a:pt x="100" y="140"/>
                </a:lnTo>
                <a:lnTo>
                  <a:pt x="110" y="150"/>
                </a:lnTo>
                <a:lnTo>
                  <a:pt x="120" y="162"/>
                </a:lnTo>
                <a:lnTo>
                  <a:pt x="126" y="166"/>
                </a:lnTo>
                <a:lnTo>
                  <a:pt x="136" y="170"/>
                </a:lnTo>
                <a:lnTo>
                  <a:pt x="136" y="170"/>
                </a:lnTo>
                <a:lnTo>
                  <a:pt x="152" y="174"/>
                </a:lnTo>
                <a:lnTo>
                  <a:pt x="172" y="176"/>
                </a:lnTo>
                <a:lnTo>
                  <a:pt x="214" y="180"/>
                </a:lnTo>
                <a:lnTo>
                  <a:pt x="306" y="182"/>
                </a:lnTo>
                <a:lnTo>
                  <a:pt x="306" y="182"/>
                </a:lnTo>
                <a:lnTo>
                  <a:pt x="464" y="188"/>
                </a:lnTo>
                <a:lnTo>
                  <a:pt x="538" y="190"/>
                </a:lnTo>
                <a:lnTo>
                  <a:pt x="606" y="192"/>
                </a:lnTo>
                <a:lnTo>
                  <a:pt x="606" y="192"/>
                </a:lnTo>
                <a:lnTo>
                  <a:pt x="596" y="194"/>
                </a:lnTo>
                <a:lnTo>
                  <a:pt x="594" y="196"/>
                </a:lnTo>
                <a:lnTo>
                  <a:pt x="592" y="196"/>
                </a:lnTo>
                <a:lnTo>
                  <a:pt x="594" y="198"/>
                </a:lnTo>
                <a:lnTo>
                  <a:pt x="594" y="198"/>
                </a:lnTo>
                <a:lnTo>
                  <a:pt x="598" y="206"/>
                </a:lnTo>
                <a:lnTo>
                  <a:pt x="604" y="214"/>
                </a:lnTo>
                <a:lnTo>
                  <a:pt x="616" y="228"/>
                </a:lnTo>
                <a:lnTo>
                  <a:pt x="616" y="228"/>
                </a:lnTo>
                <a:lnTo>
                  <a:pt x="630" y="230"/>
                </a:lnTo>
                <a:lnTo>
                  <a:pt x="640" y="236"/>
                </a:lnTo>
                <a:lnTo>
                  <a:pt x="648" y="242"/>
                </a:lnTo>
                <a:lnTo>
                  <a:pt x="658" y="246"/>
                </a:lnTo>
                <a:lnTo>
                  <a:pt x="658" y="246"/>
                </a:lnTo>
                <a:lnTo>
                  <a:pt x="688" y="256"/>
                </a:lnTo>
                <a:lnTo>
                  <a:pt x="724" y="264"/>
                </a:lnTo>
                <a:lnTo>
                  <a:pt x="764" y="270"/>
                </a:lnTo>
                <a:lnTo>
                  <a:pt x="806" y="274"/>
                </a:lnTo>
                <a:lnTo>
                  <a:pt x="894" y="280"/>
                </a:lnTo>
                <a:lnTo>
                  <a:pt x="980" y="282"/>
                </a:lnTo>
                <a:lnTo>
                  <a:pt x="980" y="282"/>
                </a:lnTo>
                <a:lnTo>
                  <a:pt x="994" y="284"/>
                </a:lnTo>
                <a:lnTo>
                  <a:pt x="1008" y="286"/>
                </a:lnTo>
                <a:lnTo>
                  <a:pt x="1042" y="286"/>
                </a:lnTo>
                <a:lnTo>
                  <a:pt x="1078" y="284"/>
                </a:lnTo>
                <a:lnTo>
                  <a:pt x="1112" y="284"/>
                </a:lnTo>
                <a:lnTo>
                  <a:pt x="1112" y="284"/>
                </a:lnTo>
                <a:lnTo>
                  <a:pt x="1200" y="288"/>
                </a:lnTo>
                <a:lnTo>
                  <a:pt x="1246" y="288"/>
                </a:lnTo>
                <a:lnTo>
                  <a:pt x="1290" y="284"/>
                </a:lnTo>
                <a:lnTo>
                  <a:pt x="1290" y="284"/>
                </a:lnTo>
                <a:lnTo>
                  <a:pt x="1330" y="288"/>
                </a:lnTo>
                <a:lnTo>
                  <a:pt x="1370" y="288"/>
                </a:lnTo>
                <a:lnTo>
                  <a:pt x="1410" y="288"/>
                </a:lnTo>
                <a:lnTo>
                  <a:pt x="1452" y="284"/>
                </a:lnTo>
                <a:lnTo>
                  <a:pt x="1452" y="284"/>
                </a:lnTo>
                <a:lnTo>
                  <a:pt x="1490" y="288"/>
                </a:lnTo>
                <a:lnTo>
                  <a:pt x="1530" y="288"/>
                </a:lnTo>
                <a:lnTo>
                  <a:pt x="1570" y="288"/>
                </a:lnTo>
                <a:lnTo>
                  <a:pt x="1608" y="290"/>
                </a:lnTo>
                <a:lnTo>
                  <a:pt x="1608" y="290"/>
                </a:lnTo>
                <a:lnTo>
                  <a:pt x="1620" y="286"/>
                </a:lnTo>
                <a:lnTo>
                  <a:pt x="1638" y="286"/>
                </a:lnTo>
                <a:lnTo>
                  <a:pt x="1678" y="288"/>
                </a:lnTo>
                <a:lnTo>
                  <a:pt x="1678" y="288"/>
                </a:lnTo>
                <a:lnTo>
                  <a:pt x="1860" y="284"/>
                </a:lnTo>
                <a:lnTo>
                  <a:pt x="1944" y="284"/>
                </a:lnTo>
                <a:lnTo>
                  <a:pt x="2016" y="284"/>
                </a:lnTo>
                <a:lnTo>
                  <a:pt x="2016" y="284"/>
                </a:lnTo>
                <a:lnTo>
                  <a:pt x="2146" y="284"/>
                </a:lnTo>
                <a:lnTo>
                  <a:pt x="2278" y="282"/>
                </a:lnTo>
                <a:lnTo>
                  <a:pt x="2546" y="284"/>
                </a:lnTo>
                <a:lnTo>
                  <a:pt x="2546" y="284"/>
                </a:lnTo>
                <a:lnTo>
                  <a:pt x="2552" y="286"/>
                </a:lnTo>
                <a:lnTo>
                  <a:pt x="2558" y="288"/>
                </a:lnTo>
                <a:lnTo>
                  <a:pt x="2572" y="286"/>
                </a:lnTo>
                <a:lnTo>
                  <a:pt x="2586" y="286"/>
                </a:lnTo>
                <a:lnTo>
                  <a:pt x="2600" y="286"/>
                </a:lnTo>
                <a:lnTo>
                  <a:pt x="2600" y="286"/>
                </a:lnTo>
                <a:lnTo>
                  <a:pt x="2638" y="290"/>
                </a:lnTo>
                <a:lnTo>
                  <a:pt x="2656" y="288"/>
                </a:lnTo>
                <a:lnTo>
                  <a:pt x="2676" y="286"/>
                </a:lnTo>
                <a:lnTo>
                  <a:pt x="2676" y="286"/>
                </a:lnTo>
                <a:lnTo>
                  <a:pt x="2692" y="290"/>
                </a:lnTo>
                <a:lnTo>
                  <a:pt x="2710" y="290"/>
                </a:lnTo>
                <a:lnTo>
                  <a:pt x="2726" y="290"/>
                </a:lnTo>
                <a:lnTo>
                  <a:pt x="2744" y="288"/>
                </a:lnTo>
                <a:lnTo>
                  <a:pt x="2744" y="288"/>
                </a:lnTo>
                <a:lnTo>
                  <a:pt x="2760" y="290"/>
                </a:lnTo>
                <a:lnTo>
                  <a:pt x="2778" y="290"/>
                </a:lnTo>
                <a:lnTo>
                  <a:pt x="2794" y="290"/>
                </a:lnTo>
                <a:lnTo>
                  <a:pt x="2810" y="292"/>
                </a:lnTo>
                <a:lnTo>
                  <a:pt x="2810" y="292"/>
                </a:lnTo>
                <a:lnTo>
                  <a:pt x="2816" y="290"/>
                </a:lnTo>
                <a:lnTo>
                  <a:pt x="2824" y="290"/>
                </a:lnTo>
                <a:lnTo>
                  <a:pt x="2842" y="292"/>
                </a:lnTo>
                <a:lnTo>
                  <a:pt x="2842" y="292"/>
                </a:lnTo>
                <a:lnTo>
                  <a:pt x="2930" y="290"/>
                </a:lnTo>
                <a:lnTo>
                  <a:pt x="2930" y="290"/>
                </a:lnTo>
                <a:lnTo>
                  <a:pt x="2964" y="292"/>
                </a:lnTo>
                <a:lnTo>
                  <a:pt x="2964" y="292"/>
                </a:lnTo>
                <a:lnTo>
                  <a:pt x="3014" y="296"/>
                </a:lnTo>
                <a:lnTo>
                  <a:pt x="3064" y="300"/>
                </a:lnTo>
                <a:lnTo>
                  <a:pt x="3064" y="300"/>
                </a:lnTo>
                <a:lnTo>
                  <a:pt x="3074" y="302"/>
                </a:lnTo>
                <a:lnTo>
                  <a:pt x="3074" y="302"/>
                </a:lnTo>
                <a:lnTo>
                  <a:pt x="3222" y="312"/>
                </a:lnTo>
                <a:lnTo>
                  <a:pt x="3364" y="318"/>
                </a:lnTo>
                <a:lnTo>
                  <a:pt x="3506" y="322"/>
                </a:lnTo>
                <a:lnTo>
                  <a:pt x="3650" y="326"/>
                </a:lnTo>
                <a:lnTo>
                  <a:pt x="3650" y="326"/>
                </a:lnTo>
                <a:lnTo>
                  <a:pt x="3728" y="328"/>
                </a:lnTo>
                <a:lnTo>
                  <a:pt x="3806" y="328"/>
                </a:lnTo>
                <a:lnTo>
                  <a:pt x="3960" y="324"/>
                </a:lnTo>
                <a:lnTo>
                  <a:pt x="3960" y="324"/>
                </a:lnTo>
                <a:lnTo>
                  <a:pt x="3964" y="322"/>
                </a:lnTo>
                <a:lnTo>
                  <a:pt x="3968" y="320"/>
                </a:lnTo>
                <a:lnTo>
                  <a:pt x="3968" y="320"/>
                </a:lnTo>
                <a:lnTo>
                  <a:pt x="4006" y="318"/>
                </a:lnTo>
                <a:lnTo>
                  <a:pt x="4044" y="314"/>
                </a:lnTo>
                <a:lnTo>
                  <a:pt x="4080" y="308"/>
                </a:lnTo>
                <a:lnTo>
                  <a:pt x="4098" y="304"/>
                </a:lnTo>
                <a:lnTo>
                  <a:pt x="4112" y="300"/>
                </a:lnTo>
                <a:lnTo>
                  <a:pt x="4112" y="300"/>
                </a:lnTo>
                <a:lnTo>
                  <a:pt x="4106" y="300"/>
                </a:lnTo>
                <a:lnTo>
                  <a:pt x="4102" y="300"/>
                </a:lnTo>
                <a:lnTo>
                  <a:pt x="4100" y="298"/>
                </a:lnTo>
                <a:lnTo>
                  <a:pt x="4100" y="298"/>
                </a:lnTo>
                <a:close/>
              </a:path>
            </a:pathLst>
          </a:custGeom>
          <a:solidFill>
            <a:srgbClr val="599F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15000"/>
              </a:lnSpc>
              <a:spcAft>
                <a:spcPts val="1000"/>
              </a:spcAft>
            </a:pPr>
            <a:r>
              <a:rPr lang="en-GB" sz="1100">
                <a:latin typeface="Calibri" panose="020F0502020204030204" pitchFamily="34" charset="0"/>
                <a:ea typeface="Calibri" panose="020F0502020204030204" pitchFamily="34" charset="0"/>
                <a:cs typeface="Times New Roman" panose="02020603050405020304" pitchFamily="18" charset="0"/>
              </a:rPr>
              <a:t> </a:t>
            </a:r>
          </a:p>
        </p:txBody>
      </p:sp>
      <p:sp>
        <p:nvSpPr>
          <p:cNvPr id="7" name="TextBox 6">
            <a:extLst>
              <a:ext uri="{FF2B5EF4-FFF2-40B4-BE49-F238E27FC236}">
                <a16:creationId xmlns:a16="http://schemas.microsoft.com/office/drawing/2014/main" id="{F87F003D-CB38-4792-A49B-5E9311F122CD}"/>
              </a:ext>
            </a:extLst>
          </p:cNvPr>
          <p:cNvSpPr txBox="1"/>
          <p:nvPr/>
        </p:nvSpPr>
        <p:spPr>
          <a:xfrm>
            <a:off x="402336" y="560832"/>
            <a:ext cx="2767584" cy="338554"/>
          </a:xfrm>
          <a:prstGeom prst="rect">
            <a:avLst/>
          </a:prstGeom>
          <a:noFill/>
        </p:spPr>
        <p:txBody>
          <a:bodyPr wrap="square" rtlCol="0">
            <a:spAutoFit/>
          </a:bodyPr>
          <a:lstStyle/>
          <a:p>
            <a:r>
              <a:rPr lang="en-GB" sz="1600" b="1" dirty="0">
                <a:solidFill>
                  <a:schemeClr val="bg1"/>
                </a:solidFill>
              </a:rPr>
              <a:t>Further Guidance Documents</a:t>
            </a:r>
          </a:p>
        </p:txBody>
      </p:sp>
      <p:sp>
        <p:nvSpPr>
          <p:cNvPr id="8" name="Slide Number Placeholder 7">
            <a:extLst>
              <a:ext uri="{FF2B5EF4-FFF2-40B4-BE49-F238E27FC236}">
                <a16:creationId xmlns:a16="http://schemas.microsoft.com/office/drawing/2014/main" id="{472046E8-E795-4B91-AD52-C7921BAB151E}"/>
              </a:ext>
            </a:extLst>
          </p:cNvPr>
          <p:cNvSpPr>
            <a:spLocks noGrp="1"/>
          </p:cNvSpPr>
          <p:nvPr>
            <p:ph type="sldNum" sz="quarter" idx="12"/>
          </p:nvPr>
        </p:nvSpPr>
        <p:spPr/>
        <p:txBody>
          <a:bodyPr/>
          <a:lstStyle/>
          <a:p>
            <a:r>
              <a:rPr lang="en-GB" sz="1400" dirty="0">
                <a:solidFill>
                  <a:schemeClr val="tx1"/>
                </a:solidFill>
              </a:rPr>
              <a:t>10</a:t>
            </a:r>
          </a:p>
        </p:txBody>
      </p:sp>
    </p:spTree>
    <p:extLst>
      <p:ext uri="{BB962C8B-B14F-4D97-AF65-F5344CB8AC3E}">
        <p14:creationId xmlns:p14="http://schemas.microsoft.com/office/powerpoint/2010/main" val="321139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795C11-D49A-4229-8523-6745AB049A5A}"/>
              </a:ext>
            </a:extLst>
          </p:cNvPr>
          <p:cNvSpPr/>
          <p:nvPr/>
        </p:nvSpPr>
        <p:spPr>
          <a:xfrm>
            <a:off x="551688" y="529078"/>
            <a:ext cx="5754624" cy="7511352"/>
          </a:xfrm>
          <a:prstGeom prst="rect">
            <a:avLst/>
          </a:prstGeom>
        </p:spPr>
        <p:txBody>
          <a:bodyPr wrap="square">
            <a:spAutoFit/>
          </a:bodyPr>
          <a:lstStyle/>
          <a:p>
            <a:pPr>
              <a:lnSpc>
                <a:spcPct val="115000"/>
              </a:lnSpc>
              <a:spcAft>
                <a:spcPts val="1000"/>
              </a:spcAft>
            </a:pPr>
            <a:r>
              <a:rPr lang="en-GB" sz="1400" b="1" dirty="0">
                <a:latin typeface="Calibri" panose="020F0502020204030204" pitchFamily="34" charset="0"/>
                <a:ea typeface="Calibri" panose="020F0502020204030204" pitchFamily="34" charset="0"/>
                <a:cs typeface="Arial" panose="020B0604020202020204" pitchFamily="34" charset="0"/>
              </a:rPr>
              <a:t>The Milton Keynes Safety Advisory Group (MKSAG)</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dirty="0">
                <a:latin typeface="Calibri" panose="020F0502020204030204" pitchFamily="34" charset="0"/>
                <a:ea typeface="Calibri" panose="020F0502020204030204" pitchFamily="34" charset="0"/>
                <a:cs typeface="Arial" panose="020B0604020202020204" pitchFamily="34" charset="0"/>
              </a:rPr>
              <a:t>The MK SAG is made up of a number of agencies that regulate, enforce and advise on safety matters in many areas of the community. They include:</a:t>
            </a:r>
            <a:endParaRPr lang="en-GB" sz="1300" dirty="0">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15000"/>
              </a:lnSpc>
              <a:spcAft>
                <a:spcPts val="0"/>
              </a:spcAft>
              <a:buFont typeface="Arial" panose="020B0604020202020204" pitchFamily="34" charset="0"/>
              <a:buChar char="-"/>
              <a:tabLst>
                <a:tab pos="1143000" algn="l"/>
              </a:tabLst>
            </a:pPr>
            <a:r>
              <a:rPr lang="en-GB" sz="1300" dirty="0">
                <a:latin typeface="Calibri" panose="020F0502020204030204" pitchFamily="34" charset="0"/>
                <a:ea typeface="Calibri" panose="020F0502020204030204" pitchFamily="34" charset="0"/>
                <a:cs typeface="Arial" panose="020B0604020202020204" pitchFamily="34" charset="0"/>
              </a:rPr>
              <a:t>Milton Keynes Council</a:t>
            </a:r>
          </a:p>
          <a:p>
            <a:pPr marL="742950" lvl="1" indent="-285750">
              <a:lnSpc>
                <a:spcPct val="115000"/>
              </a:lnSpc>
              <a:spcAft>
                <a:spcPts val="0"/>
              </a:spcAft>
              <a:buFont typeface="Arial" panose="020B0604020202020204" pitchFamily="34" charset="0"/>
              <a:buChar char="-"/>
              <a:tabLst>
                <a:tab pos="1143000" algn="l"/>
              </a:tabLst>
            </a:pPr>
            <a:r>
              <a:rPr lang="en-GB" sz="1300" dirty="0">
                <a:latin typeface="Calibri" panose="020F0502020204030204" pitchFamily="34" charset="0"/>
                <a:ea typeface="Calibri" panose="020F0502020204030204" pitchFamily="34" charset="0"/>
                <a:cs typeface="Arial" panose="020B0604020202020204" pitchFamily="34" charset="0"/>
              </a:rPr>
              <a:t>Environmental Health</a:t>
            </a:r>
          </a:p>
          <a:p>
            <a:pPr marL="742950" lvl="1" indent="-285750">
              <a:lnSpc>
                <a:spcPct val="115000"/>
              </a:lnSpc>
              <a:spcAft>
                <a:spcPts val="0"/>
              </a:spcAft>
              <a:buFont typeface="Arial" panose="020B0604020202020204" pitchFamily="34" charset="0"/>
              <a:buChar char="-"/>
              <a:tabLst>
                <a:tab pos="1143000" algn="l"/>
              </a:tabLst>
            </a:pPr>
            <a:r>
              <a:rPr lang="en-GB" sz="1300" dirty="0">
                <a:latin typeface="Calibri" panose="020F0502020204030204" pitchFamily="34" charset="0"/>
                <a:ea typeface="Calibri" panose="020F0502020204030204" pitchFamily="34" charset="0"/>
                <a:cs typeface="Arial" panose="020B0604020202020204" pitchFamily="34" charset="0"/>
              </a:rPr>
              <a:t>Licensing</a:t>
            </a:r>
          </a:p>
          <a:p>
            <a:pPr marL="742950" lvl="1" indent="-285750">
              <a:lnSpc>
                <a:spcPct val="115000"/>
              </a:lnSpc>
              <a:spcAft>
                <a:spcPts val="0"/>
              </a:spcAft>
              <a:buFont typeface="Arial" panose="020B0604020202020204" pitchFamily="34" charset="0"/>
              <a:buChar char="-"/>
              <a:tabLst>
                <a:tab pos="1143000" algn="l"/>
              </a:tabLst>
            </a:pPr>
            <a:r>
              <a:rPr lang="en-GB" sz="1300" dirty="0">
                <a:latin typeface="Calibri" panose="020F0502020204030204" pitchFamily="34" charset="0"/>
                <a:ea typeface="Calibri" panose="020F0502020204030204" pitchFamily="34" charset="0"/>
                <a:cs typeface="Arial" panose="020B0604020202020204" pitchFamily="34" charset="0"/>
              </a:rPr>
              <a:t>Health and Safety</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Arial" panose="020B0604020202020204" pitchFamily="34" charset="0"/>
              <a:buChar char="-"/>
              <a:tabLst>
                <a:tab pos="1143000" algn="l"/>
              </a:tabLst>
            </a:pPr>
            <a:r>
              <a:rPr lang="en-GB" sz="1300" dirty="0">
                <a:latin typeface="Calibri" panose="020F0502020204030204" pitchFamily="34" charset="0"/>
                <a:ea typeface="Calibri" panose="020F0502020204030204" pitchFamily="34" charset="0"/>
                <a:cs typeface="Arial" panose="020B0604020202020204" pitchFamily="34" charset="0"/>
              </a:rPr>
              <a:t>Buckinghamshire Fire and Rescue Service</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Arial" panose="020B0604020202020204" pitchFamily="34" charset="0"/>
              <a:buChar char="-"/>
              <a:tabLst>
                <a:tab pos="1143000" algn="l"/>
              </a:tabLst>
            </a:pPr>
            <a:r>
              <a:rPr lang="en-GB" sz="1300" dirty="0">
                <a:latin typeface="Calibri" panose="020F0502020204030204" pitchFamily="34" charset="0"/>
                <a:ea typeface="Calibri" panose="020F0502020204030204" pitchFamily="34" charset="0"/>
                <a:cs typeface="Arial" panose="020B0604020202020204" pitchFamily="34" charset="0"/>
              </a:rPr>
              <a:t>South Central Ambulance Service</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Arial" panose="020B0604020202020204" pitchFamily="34" charset="0"/>
              <a:buChar char="-"/>
              <a:tabLst>
                <a:tab pos="1143000" algn="l"/>
              </a:tabLst>
            </a:pPr>
            <a:r>
              <a:rPr lang="en-GB" sz="1300" dirty="0">
                <a:latin typeface="Calibri" panose="020F0502020204030204" pitchFamily="34" charset="0"/>
                <a:ea typeface="Calibri" panose="020F0502020204030204" pitchFamily="34" charset="0"/>
                <a:cs typeface="Arial" panose="020B0604020202020204" pitchFamily="34" charset="0"/>
              </a:rPr>
              <a:t>St Johns Ambulance</a:t>
            </a:r>
            <a:endParaRPr lang="en-GB" sz="1300" dirty="0">
              <a:latin typeface="Calibri" panose="020F0502020204030204" pitchFamily="34" charset="0"/>
              <a:ea typeface="Times New Roman" panose="02020603050405020304" pitchFamily="18" charset="0"/>
              <a:cs typeface="Arial" panose="020B0604020202020204" pitchFamily="34" charset="0"/>
            </a:endParaRPr>
          </a:p>
          <a:p>
            <a:pPr marL="742950" lvl="1" indent="-285750">
              <a:lnSpc>
                <a:spcPct val="115000"/>
              </a:lnSpc>
              <a:spcAft>
                <a:spcPts val="0"/>
              </a:spcAft>
              <a:buFont typeface="Arial" panose="020B0604020202020204" pitchFamily="34" charset="0"/>
              <a:buChar char="-"/>
              <a:tabLst>
                <a:tab pos="1143000" algn="l"/>
              </a:tabLst>
            </a:pPr>
            <a:r>
              <a:rPr lang="en-GB" sz="1300" dirty="0">
                <a:latin typeface="Calibri" panose="020F0502020204030204" pitchFamily="34" charset="0"/>
                <a:ea typeface="Times New Roman" panose="02020603050405020304" pitchFamily="18" charset="0"/>
                <a:cs typeface="Arial" panose="020B0604020202020204" pitchFamily="34" charset="0"/>
              </a:rPr>
              <a:t>Emergency Planning</a:t>
            </a:r>
            <a:endParaRPr lang="en-GB" sz="1300" dirty="0">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15000"/>
              </a:lnSpc>
              <a:spcAft>
                <a:spcPts val="0"/>
              </a:spcAft>
              <a:buFont typeface="Arial" panose="020B0604020202020204" pitchFamily="34" charset="0"/>
              <a:buChar char="-"/>
              <a:tabLst>
                <a:tab pos="1143000" algn="l"/>
              </a:tabLst>
            </a:pPr>
            <a:r>
              <a:rPr lang="en-GB" sz="1300" dirty="0">
                <a:latin typeface="Calibri" panose="020F0502020204030204" pitchFamily="34" charset="0"/>
                <a:ea typeface="Times New Roman" panose="02020603050405020304" pitchFamily="18" charset="0"/>
                <a:cs typeface="Arial" panose="020B0604020202020204" pitchFamily="34" charset="0"/>
              </a:rPr>
              <a:t>Community and Leisure </a:t>
            </a:r>
            <a:endParaRPr lang="en-GB" sz="1300" dirty="0">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15000"/>
              </a:lnSpc>
              <a:spcAft>
                <a:spcPts val="0"/>
              </a:spcAft>
              <a:buFont typeface="Arial" panose="020B0604020202020204" pitchFamily="34" charset="0"/>
              <a:buChar char="-"/>
              <a:tabLst>
                <a:tab pos="1143000" algn="l"/>
              </a:tabLst>
            </a:pPr>
            <a:r>
              <a:rPr lang="en-GB" sz="1300" dirty="0">
                <a:latin typeface="Calibri" panose="020F0502020204030204" pitchFamily="34" charset="0"/>
                <a:ea typeface="Times New Roman" panose="02020603050405020304" pitchFamily="18" charset="0"/>
                <a:cs typeface="Arial" panose="020B0604020202020204" pitchFamily="34" charset="0"/>
              </a:rPr>
              <a:t>Building Control</a:t>
            </a:r>
            <a:endParaRPr lang="en-GB" sz="1300" dirty="0">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15000"/>
              </a:lnSpc>
              <a:spcAft>
                <a:spcPts val="0"/>
              </a:spcAft>
              <a:buFont typeface="Arial" panose="020B0604020202020204" pitchFamily="34" charset="0"/>
              <a:buChar char="-"/>
              <a:tabLst>
                <a:tab pos="1143000" algn="l"/>
              </a:tabLst>
            </a:pPr>
            <a:r>
              <a:rPr lang="en-GB" sz="1300" dirty="0">
                <a:latin typeface="Calibri" panose="020F0502020204030204" pitchFamily="34" charset="0"/>
                <a:ea typeface="Times New Roman" panose="02020603050405020304" pitchFamily="18" charset="0"/>
                <a:cs typeface="Arial" panose="020B0604020202020204" pitchFamily="34" charset="0"/>
              </a:rPr>
              <a:t>Transport</a:t>
            </a:r>
            <a:endParaRPr lang="en-GB" sz="1300" dirty="0">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15000"/>
              </a:lnSpc>
              <a:spcAft>
                <a:spcPts val="0"/>
              </a:spcAft>
              <a:buFont typeface="Arial" panose="020B0604020202020204" pitchFamily="34" charset="0"/>
              <a:buChar char="-"/>
              <a:tabLst>
                <a:tab pos="1143000" algn="l"/>
              </a:tabLst>
            </a:pPr>
            <a:r>
              <a:rPr lang="en-GB" sz="1300" dirty="0">
                <a:latin typeface="Calibri" panose="020F0502020204030204" pitchFamily="34" charset="0"/>
                <a:ea typeface="Times New Roman" panose="02020603050405020304" pitchFamily="18" charset="0"/>
                <a:cs typeface="Arial" panose="020B0604020202020204" pitchFamily="34" charset="0"/>
              </a:rPr>
              <a:t>Waste</a:t>
            </a:r>
            <a:endParaRPr lang="en-GB" sz="1300" dirty="0">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15000"/>
              </a:lnSpc>
              <a:spcAft>
                <a:spcPts val="0"/>
              </a:spcAft>
              <a:buFont typeface="Arial" panose="020B0604020202020204" pitchFamily="34" charset="0"/>
              <a:buChar char="-"/>
              <a:tabLst>
                <a:tab pos="1143000" algn="l"/>
              </a:tabLst>
            </a:pPr>
            <a:r>
              <a:rPr lang="en-GB" sz="1300" dirty="0">
                <a:latin typeface="Calibri" panose="020F0502020204030204" pitchFamily="34" charset="0"/>
                <a:ea typeface="Times New Roman" panose="02020603050405020304" pitchFamily="18" charset="0"/>
                <a:cs typeface="Arial" panose="020B0604020202020204" pitchFamily="34" charset="0"/>
              </a:rPr>
              <a:t>Highways</a:t>
            </a:r>
            <a:endParaRPr lang="en-GB" sz="1300" dirty="0">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15000"/>
              </a:lnSpc>
              <a:spcAft>
                <a:spcPts val="0"/>
              </a:spcAft>
              <a:buFont typeface="Arial" panose="020B0604020202020204" pitchFamily="34" charset="0"/>
              <a:buChar char="-"/>
              <a:tabLst>
                <a:tab pos="1143000" algn="l"/>
              </a:tabLst>
            </a:pPr>
            <a:r>
              <a:rPr lang="en-GB" sz="1300" dirty="0">
                <a:latin typeface="Calibri" panose="020F0502020204030204" pitchFamily="34" charset="0"/>
                <a:ea typeface="Calibri" panose="020F0502020204030204" pitchFamily="34" charset="0"/>
                <a:cs typeface="Arial" panose="020B0604020202020204" pitchFamily="34" charset="0"/>
              </a:rPr>
              <a:t>Thames Valley Police</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Arial" panose="020B0604020202020204" pitchFamily="34" charset="0"/>
              <a:buChar char="-"/>
              <a:tabLst>
                <a:tab pos="1143000" algn="l"/>
              </a:tabLst>
            </a:pPr>
            <a:r>
              <a:rPr lang="en-GB" sz="1300" dirty="0">
                <a:latin typeface="Calibri" panose="020F0502020204030204" pitchFamily="34" charset="0"/>
                <a:ea typeface="Calibri" panose="020F0502020204030204" pitchFamily="34" charset="0"/>
                <a:cs typeface="Arial" panose="020B0604020202020204" pitchFamily="34" charset="0"/>
              </a:rPr>
              <a:t>Buckinghamshire Fire and Rescue Service</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Arial" panose="020B0604020202020204" pitchFamily="34" charset="0"/>
              <a:buChar char="-"/>
              <a:tabLst>
                <a:tab pos="1143000" algn="l"/>
              </a:tabLst>
            </a:pPr>
            <a:r>
              <a:rPr lang="en-GB" sz="1300" dirty="0">
                <a:latin typeface="Calibri" panose="020F0502020204030204" pitchFamily="34" charset="0"/>
                <a:ea typeface="Calibri" panose="020F0502020204030204" pitchFamily="34" charset="0"/>
                <a:cs typeface="Arial" panose="020B0604020202020204" pitchFamily="34" charset="0"/>
              </a:rPr>
              <a:t>South Central Ambulance Service</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Arial" panose="020B0604020202020204" pitchFamily="34" charset="0"/>
              <a:buChar char="-"/>
              <a:tabLst>
                <a:tab pos="1143000" algn="l"/>
              </a:tabLst>
            </a:pPr>
            <a:r>
              <a:rPr lang="en-GB" sz="1300" dirty="0">
                <a:latin typeface="Calibri" panose="020F0502020204030204" pitchFamily="34" charset="0"/>
                <a:ea typeface="Calibri" panose="020F0502020204030204" pitchFamily="34" charset="0"/>
                <a:cs typeface="Arial" panose="020B0604020202020204" pitchFamily="34" charset="0"/>
              </a:rPr>
              <a:t>St Johns Ambulance</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Arial" panose="020B0604020202020204" pitchFamily="34" charset="0"/>
              <a:buChar char="-"/>
              <a:tabLst>
                <a:tab pos="1143000" algn="l"/>
              </a:tabLst>
            </a:pPr>
            <a:r>
              <a:rPr lang="en-GB" sz="1300" dirty="0">
                <a:latin typeface="Calibri" panose="020F0502020204030204" pitchFamily="34" charset="0"/>
                <a:ea typeface="Calibri" panose="020F0502020204030204" pitchFamily="34" charset="0"/>
                <a:cs typeface="Arial" panose="020B0604020202020204" pitchFamily="34" charset="0"/>
              </a:rPr>
              <a:t>Highways England</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dirty="0">
                <a:latin typeface="Calibri" panose="020F0502020204030204" pitchFamily="34" charset="0"/>
                <a:ea typeface="Calibri" panose="020F0502020204030204" pitchFamily="34" charset="0"/>
                <a:cs typeface="Arial" panose="020B0604020202020204" pitchFamily="34" charset="0"/>
              </a:rPr>
              <a:t> </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dirty="0">
                <a:latin typeface="Calibri" panose="020F0502020204030204" pitchFamily="34" charset="0"/>
                <a:ea typeface="Calibri" panose="020F0502020204030204" pitchFamily="34" charset="0"/>
                <a:cs typeface="Arial" panose="020B0604020202020204" pitchFamily="34" charset="0"/>
              </a:rPr>
              <a:t>As the MKSAG, this expertise is centralised allowing for one notification document to be circulated to all relevant agencies reducing the burden on event coordinators. </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dirty="0">
                <a:latin typeface="Calibri" panose="020F0502020204030204" pitchFamily="34" charset="0"/>
                <a:ea typeface="Calibri" panose="020F0502020204030204" pitchFamily="34" charset="0"/>
                <a:cs typeface="Arial" panose="020B0604020202020204" pitchFamily="34" charset="0"/>
              </a:rPr>
              <a:t>As a non-statutory body, the MKSAG don’t hold specific enforcement powers. The separate agencies can use their authority to take enforcement action if required.  It’s not the intention for the MKSAG to prevent events happening. The primary role of the MKSAG is to promote the safety of the general public at events in MK.</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reeform 29">
            <a:extLst>
              <a:ext uri="{FF2B5EF4-FFF2-40B4-BE49-F238E27FC236}">
                <a16:creationId xmlns:a16="http://schemas.microsoft.com/office/drawing/2014/main" id="{20DAE6B6-4A0F-4C02-ACB3-80D59424F620}"/>
              </a:ext>
            </a:extLst>
          </p:cNvPr>
          <p:cNvSpPr>
            <a:spLocks noEditPoints="1"/>
          </p:cNvSpPr>
          <p:nvPr/>
        </p:nvSpPr>
        <p:spPr bwMode="auto">
          <a:xfrm>
            <a:off x="-116586" y="8168515"/>
            <a:ext cx="7102868" cy="999869"/>
          </a:xfrm>
          <a:custGeom>
            <a:avLst/>
            <a:gdLst>
              <a:gd name="T0" fmla="*/ 8976 w 9199"/>
              <a:gd name="T1" fmla="*/ 67 h 494"/>
              <a:gd name="T2" fmla="*/ 8730 w 9199"/>
              <a:gd name="T3" fmla="*/ 59 h 494"/>
              <a:gd name="T4" fmla="*/ 8308 w 9199"/>
              <a:gd name="T5" fmla="*/ 51 h 494"/>
              <a:gd name="T6" fmla="*/ 8028 w 9199"/>
              <a:gd name="T7" fmla="*/ 31 h 494"/>
              <a:gd name="T8" fmla="*/ 7670 w 9199"/>
              <a:gd name="T9" fmla="*/ 31 h 494"/>
              <a:gd name="T10" fmla="*/ 4244 w 9199"/>
              <a:gd name="T11" fmla="*/ 27 h 494"/>
              <a:gd name="T12" fmla="*/ 2554 w 9199"/>
              <a:gd name="T13" fmla="*/ 16 h 494"/>
              <a:gd name="T14" fmla="*/ 2527 w 9199"/>
              <a:gd name="T15" fmla="*/ 0 h 494"/>
              <a:gd name="T16" fmla="*/ 2523 w 9199"/>
              <a:gd name="T17" fmla="*/ 4 h 494"/>
              <a:gd name="T18" fmla="*/ 2531 w 9199"/>
              <a:gd name="T19" fmla="*/ 8 h 494"/>
              <a:gd name="T20" fmla="*/ 1671 w 9199"/>
              <a:gd name="T21" fmla="*/ 8 h 494"/>
              <a:gd name="T22" fmla="*/ 1283 w 9199"/>
              <a:gd name="T23" fmla="*/ 8 h 494"/>
              <a:gd name="T24" fmla="*/ 914 w 9199"/>
              <a:gd name="T25" fmla="*/ 20 h 494"/>
              <a:gd name="T26" fmla="*/ 561 w 9199"/>
              <a:gd name="T27" fmla="*/ 24 h 494"/>
              <a:gd name="T28" fmla="*/ 449 w 9199"/>
              <a:gd name="T29" fmla="*/ 16 h 494"/>
              <a:gd name="T30" fmla="*/ 280 w 9199"/>
              <a:gd name="T31" fmla="*/ 27 h 494"/>
              <a:gd name="T32" fmla="*/ 146 w 9199"/>
              <a:gd name="T33" fmla="*/ 35 h 494"/>
              <a:gd name="T34" fmla="*/ 54 w 9199"/>
              <a:gd name="T35" fmla="*/ 59 h 494"/>
              <a:gd name="T36" fmla="*/ 31 w 9199"/>
              <a:gd name="T37" fmla="*/ 71 h 494"/>
              <a:gd name="T38" fmla="*/ 169 w 9199"/>
              <a:gd name="T39" fmla="*/ 114 h 494"/>
              <a:gd name="T40" fmla="*/ 38 w 9199"/>
              <a:gd name="T41" fmla="*/ 321 h 494"/>
              <a:gd name="T42" fmla="*/ 0 w 9199"/>
              <a:gd name="T43" fmla="*/ 337 h 494"/>
              <a:gd name="T44" fmla="*/ 38 w 9199"/>
              <a:gd name="T45" fmla="*/ 380 h 494"/>
              <a:gd name="T46" fmla="*/ 138 w 9199"/>
              <a:gd name="T47" fmla="*/ 380 h 494"/>
              <a:gd name="T48" fmla="*/ 200 w 9199"/>
              <a:gd name="T49" fmla="*/ 404 h 494"/>
              <a:gd name="T50" fmla="*/ 515 w 9199"/>
              <a:gd name="T51" fmla="*/ 412 h 494"/>
              <a:gd name="T52" fmla="*/ 803 w 9199"/>
              <a:gd name="T53" fmla="*/ 416 h 494"/>
              <a:gd name="T54" fmla="*/ 1102 w 9199"/>
              <a:gd name="T55" fmla="*/ 435 h 494"/>
              <a:gd name="T56" fmla="*/ 1375 w 9199"/>
              <a:gd name="T57" fmla="*/ 443 h 494"/>
              <a:gd name="T58" fmla="*/ 1763 w 9199"/>
              <a:gd name="T59" fmla="*/ 463 h 494"/>
              <a:gd name="T60" fmla="*/ 2366 w 9199"/>
              <a:gd name="T61" fmla="*/ 470 h 494"/>
              <a:gd name="T62" fmla="*/ 3246 w 9199"/>
              <a:gd name="T63" fmla="*/ 482 h 494"/>
              <a:gd name="T64" fmla="*/ 4363 w 9199"/>
              <a:gd name="T65" fmla="*/ 490 h 494"/>
              <a:gd name="T66" fmla="*/ 4767 w 9199"/>
              <a:gd name="T67" fmla="*/ 486 h 494"/>
              <a:gd name="T68" fmla="*/ 5197 w 9199"/>
              <a:gd name="T69" fmla="*/ 490 h 494"/>
              <a:gd name="T70" fmla="*/ 6084 w 9199"/>
              <a:gd name="T71" fmla="*/ 482 h 494"/>
              <a:gd name="T72" fmla="*/ 7378 w 9199"/>
              <a:gd name="T73" fmla="*/ 463 h 494"/>
              <a:gd name="T74" fmla="*/ 7570 w 9199"/>
              <a:gd name="T75" fmla="*/ 467 h 494"/>
              <a:gd name="T76" fmla="*/ 8085 w 9199"/>
              <a:gd name="T77" fmla="*/ 447 h 494"/>
              <a:gd name="T78" fmla="*/ 8062 w 9199"/>
              <a:gd name="T79" fmla="*/ 443 h 494"/>
              <a:gd name="T80" fmla="*/ 7978 w 9199"/>
              <a:gd name="T81" fmla="*/ 439 h 494"/>
              <a:gd name="T82" fmla="*/ 8154 w 9199"/>
              <a:gd name="T83" fmla="*/ 435 h 494"/>
              <a:gd name="T84" fmla="*/ 8665 w 9199"/>
              <a:gd name="T85" fmla="*/ 423 h 494"/>
              <a:gd name="T86" fmla="*/ 8680 w 9199"/>
              <a:gd name="T87" fmla="*/ 416 h 494"/>
              <a:gd name="T88" fmla="*/ 8677 w 9199"/>
              <a:gd name="T89" fmla="*/ 404 h 494"/>
              <a:gd name="T90" fmla="*/ 8846 w 9199"/>
              <a:gd name="T91" fmla="*/ 400 h 494"/>
              <a:gd name="T92" fmla="*/ 9011 w 9199"/>
              <a:gd name="T93" fmla="*/ 392 h 494"/>
              <a:gd name="T94" fmla="*/ 9130 w 9199"/>
              <a:gd name="T95" fmla="*/ 388 h 494"/>
              <a:gd name="T96" fmla="*/ 9199 w 9199"/>
              <a:gd name="T97" fmla="*/ 380 h 494"/>
              <a:gd name="T98" fmla="*/ 9176 w 9199"/>
              <a:gd name="T99" fmla="*/ 114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199" h="494">
                <a:moveTo>
                  <a:pt x="9199" y="380"/>
                </a:moveTo>
                <a:lnTo>
                  <a:pt x="9199" y="67"/>
                </a:lnTo>
                <a:lnTo>
                  <a:pt x="8976" y="67"/>
                </a:lnTo>
                <a:lnTo>
                  <a:pt x="8976" y="67"/>
                </a:lnTo>
                <a:lnTo>
                  <a:pt x="8849" y="63"/>
                </a:lnTo>
                <a:lnTo>
                  <a:pt x="8730" y="59"/>
                </a:lnTo>
                <a:lnTo>
                  <a:pt x="8492" y="55"/>
                </a:lnTo>
                <a:lnTo>
                  <a:pt x="8492" y="55"/>
                </a:lnTo>
                <a:lnTo>
                  <a:pt x="8308" y="51"/>
                </a:lnTo>
                <a:lnTo>
                  <a:pt x="8139" y="39"/>
                </a:lnTo>
                <a:lnTo>
                  <a:pt x="8139" y="39"/>
                </a:lnTo>
                <a:lnTo>
                  <a:pt x="8028" y="31"/>
                </a:lnTo>
                <a:lnTo>
                  <a:pt x="7908" y="31"/>
                </a:lnTo>
                <a:lnTo>
                  <a:pt x="7670" y="31"/>
                </a:lnTo>
                <a:lnTo>
                  <a:pt x="7670" y="31"/>
                </a:lnTo>
                <a:lnTo>
                  <a:pt x="6818" y="27"/>
                </a:lnTo>
                <a:lnTo>
                  <a:pt x="5992" y="27"/>
                </a:lnTo>
                <a:lnTo>
                  <a:pt x="4244" y="27"/>
                </a:lnTo>
                <a:lnTo>
                  <a:pt x="4244" y="27"/>
                </a:lnTo>
                <a:lnTo>
                  <a:pt x="3388" y="27"/>
                </a:lnTo>
                <a:lnTo>
                  <a:pt x="2554" y="16"/>
                </a:lnTo>
                <a:lnTo>
                  <a:pt x="2554" y="16"/>
                </a:lnTo>
                <a:lnTo>
                  <a:pt x="2535" y="4"/>
                </a:lnTo>
                <a:lnTo>
                  <a:pt x="2527" y="0"/>
                </a:lnTo>
                <a:lnTo>
                  <a:pt x="2520" y="4"/>
                </a:lnTo>
                <a:lnTo>
                  <a:pt x="2520" y="4"/>
                </a:lnTo>
                <a:lnTo>
                  <a:pt x="2523" y="4"/>
                </a:lnTo>
                <a:lnTo>
                  <a:pt x="2527" y="8"/>
                </a:lnTo>
                <a:lnTo>
                  <a:pt x="2531" y="8"/>
                </a:lnTo>
                <a:lnTo>
                  <a:pt x="2531" y="8"/>
                </a:lnTo>
                <a:lnTo>
                  <a:pt x="2235" y="16"/>
                </a:lnTo>
                <a:lnTo>
                  <a:pt x="1947" y="12"/>
                </a:lnTo>
                <a:lnTo>
                  <a:pt x="1671" y="8"/>
                </a:lnTo>
                <a:lnTo>
                  <a:pt x="1398" y="4"/>
                </a:lnTo>
                <a:lnTo>
                  <a:pt x="1398" y="4"/>
                </a:lnTo>
                <a:lnTo>
                  <a:pt x="1283" y="8"/>
                </a:lnTo>
                <a:lnTo>
                  <a:pt x="1168" y="12"/>
                </a:lnTo>
                <a:lnTo>
                  <a:pt x="1045" y="16"/>
                </a:lnTo>
                <a:lnTo>
                  <a:pt x="914" y="20"/>
                </a:lnTo>
                <a:lnTo>
                  <a:pt x="914" y="20"/>
                </a:lnTo>
                <a:lnTo>
                  <a:pt x="741" y="24"/>
                </a:lnTo>
                <a:lnTo>
                  <a:pt x="561" y="24"/>
                </a:lnTo>
                <a:lnTo>
                  <a:pt x="561" y="24"/>
                </a:lnTo>
                <a:lnTo>
                  <a:pt x="484" y="16"/>
                </a:lnTo>
                <a:lnTo>
                  <a:pt x="449" y="16"/>
                </a:lnTo>
                <a:lnTo>
                  <a:pt x="411" y="16"/>
                </a:lnTo>
                <a:lnTo>
                  <a:pt x="411" y="16"/>
                </a:lnTo>
                <a:lnTo>
                  <a:pt x="280" y="27"/>
                </a:lnTo>
                <a:lnTo>
                  <a:pt x="215" y="35"/>
                </a:lnTo>
                <a:lnTo>
                  <a:pt x="146" y="35"/>
                </a:lnTo>
                <a:lnTo>
                  <a:pt x="146" y="35"/>
                </a:lnTo>
                <a:lnTo>
                  <a:pt x="119" y="43"/>
                </a:lnTo>
                <a:lnTo>
                  <a:pt x="85" y="51"/>
                </a:lnTo>
                <a:lnTo>
                  <a:pt x="54" y="59"/>
                </a:lnTo>
                <a:lnTo>
                  <a:pt x="42" y="63"/>
                </a:lnTo>
                <a:lnTo>
                  <a:pt x="31" y="71"/>
                </a:lnTo>
                <a:lnTo>
                  <a:pt x="31" y="71"/>
                </a:lnTo>
                <a:lnTo>
                  <a:pt x="38" y="74"/>
                </a:lnTo>
                <a:lnTo>
                  <a:pt x="38" y="114"/>
                </a:lnTo>
                <a:lnTo>
                  <a:pt x="169" y="114"/>
                </a:lnTo>
                <a:lnTo>
                  <a:pt x="38" y="114"/>
                </a:lnTo>
                <a:lnTo>
                  <a:pt x="38" y="321"/>
                </a:lnTo>
                <a:lnTo>
                  <a:pt x="38" y="321"/>
                </a:lnTo>
                <a:lnTo>
                  <a:pt x="15" y="329"/>
                </a:lnTo>
                <a:lnTo>
                  <a:pt x="0" y="337"/>
                </a:lnTo>
                <a:lnTo>
                  <a:pt x="0" y="337"/>
                </a:lnTo>
                <a:lnTo>
                  <a:pt x="19" y="349"/>
                </a:lnTo>
                <a:lnTo>
                  <a:pt x="38" y="357"/>
                </a:lnTo>
                <a:lnTo>
                  <a:pt x="38" y="380"/>
                </a:lnTo>
                <a:lnTo>
                  <a:pt x="138" y="380"/>
                </a:lnTo>
                <a:lnTo>
                  <a:pt x="138" y="380"/>
                </a:lnTo>
                <a:lnTo>
                  <a:pt x="138" y="380"/>
                </a:lnTo>
                <a:lnTo>
                  <a:pt x="138" y="380"/>
                </a:lnTo>
                <a:lnTo>
                  <a:pt x="169" y="392"/>
                </a:lnTo>
                <a:lnTo>
                  <a:pt x="200" y="404"/>
                </a:lnTo>
                <a:lnTo>
                  <a:pt x="200" y="404"/>
                </a:lnTo>
                <a:lnTo>
                  <a:pt x="369" y="404"/>
                </a:lnTo>
                <a:lnTo>
                  <a:pt x="515" y="412"/>
                </a:lnTo>
                <a:lnTo>
                  <a:pt x="657" y="416"/>
                </a:lnTo>
                <a:lnTo>
                  <a:pt x="803" y="416"/>
                </a:lnTo>
                <a:lnTo>
                  <a:pt x="803" y="416"/>
                </a:lnTo>
                <a:lnTo>
                  <a:pt x="872" y="427"/>
                </a:lnTo>
                <a:lnTo>
                  <a:pt x="945" y="435"/>
                </a:lnTo>
                <a:lnTo>
                  <a:pt x="1102" y="435"/>
                </a:lnTo>
                <a:lnTo>
                  <a:pt x="1102" y="435"/>
                </a:lnTo>
                <a:lnTo>
                  <a:pt x="1237" y="439"/>
                </a:lnTo>
                <a:lnTo>
                  <a:pt x="1375" y="443"/>
                </a:lnTo>
                <a:lnTo>
                  <a:pt x="1375" y="443"/>
                </a:lnTo>
                <a:lnTo>
                  <a:pt x="1632" y="459"/>
                </a:lnTo>
                <a:lnTo>
                  <a:pt x="1763" y="463"/>
                </a:lnTo>
                <a:lnTo>
                  <a:pt x="1890" y="467"/>
                </a:lnTo>
                <a:lnTo>
                  <a:pt x="1890" y="467"/>
                </a:lnTo>
                <a:lnTo>
                  <a:pt x="2366" y="470"/>
                </a:lnTo>
                <a:lnTo>
                  <a:pt x="2850" y="478"/>
                </a:lnTo>
                <a:lnTo>
                  <a:pt x="2850" y="478"/>
                </a:lnTo>
                <a:lnTo>
                  <a:pt x="3246" y="482"/>
                </a:lnTo>
                <a:lnTo>
                  <a:pt x="3637" y="486"/>
                </a:lnTo>
                <a:lnTo>
                  <a:pt x="4014" y="486"/>
                </a:lnTo>
                <a:lnTo>
                  <a:pt x="4363" y="490"/>
                </a:lnTo>
                <a:lnTo>
                  <a:pt x="4363" y="490"/>
                </a:lnTo>
                <a:lnTo>
                  <a:pt x="4628" y="486"/>
                </a:lnTo>
                <a:lnTo>
                  <a:pt x="4767" y="486"/>
                </a:lnTo>
                <a:lnTo>
                  <a:pt x="4909" y="494"/>
                </a:lnTo>
                <a:lnTo>
                  <a:pt x="4909" y="494"/>
                </a:lnTo>
                <a:lnTo>
                  <a:pt x="5197" y="490"/>
                </a:lnTo>
                <a:lnTo>
                  <a:pt x="5489" y="486"/>
                </a:lnTo>
                <a:lnTo>
                  <a:pt x="6084" y="482"/>
                </a:lnTo>
                <a:lnTo>
                  <a:pt x="6084" y="482"/>
                </a:lnTo>
                <a:lnTo>
                  <a:pt x="6748" y="474"/>
                </a:lnTo>
                <a:lnTo>
                  <a:pt x="7378" y="463"/>
                </a:lnTo>
                <a:lnTo>
                  <a:pt x="7378" y="463"/>
                </a:lnTo>
                <a:lnTo>
                  <a:pt x="7474" y="467"/>
                </a:lnTo>
                <a:lnTo>
                  <a:pt x="7524" y="467"/>
                </a:lnTo>
                <a:lnTo>
                  <a:pt x="7570" y="467"/>
                </a:lnTo>
                <a:lnTo>
                  <a:pt x="7570" y="467"/>
                </a:lnTo>
                <a:lnTo>
                  <a:pt x="7832" y="455"/>
                </a:lnTo>
                <a:lnTo>
                  <a:pt x="8085" y="447"/>
                </a:lnTo>
                <a:lnTo>
                  <a:pt x="8085" y="447"/>
                </a:lnTo>
                <a:lnTo>
                  <a:pt x="8074" y="443"/>
                </a:lnTo>
                <a:lnTo>
                  <a:pt x="8062" y="443"/>
                </a:lnTo>
                <a:lnTo>
                  <a:pt x="8024" y="443"/>
                </a:lnTo>
                <a:lnTo>
                  <a:pt x="7993" y="443"/>
                </a:lnTo>
                <a:lnTo>
                  <a:pt x="7978" y="439"/>
                </a:lnTo>
                <a:lnTo>
                  <a:pt x="7970" y="435"/>
                </a:lnTo>
                <a:lnTo>
                  <a:pt x="7970" y="435"/>
                </a:lnTo>
                <a:lnTo>
                  <a:pt x="8154" y="435"/>
                </a:lnTo>
                <a:lnTo>
                  <a:pt x="8316" y="431"/>
                </a:lnTo>
                <a:lnTo>
                  <a:pt x="8665" y="423"/>
                </a:lnTo>
                <a:lnTo>
                  <a:pt x="8665" y="423"/>
                </a:lnTo>
                <a:lnTo>
                  <a:pt x="8680" y="420"/>
                </a:lnTo>
                <a:lnTo>
                  <a:pt x="8680" y="416"/>
                </a:lnTo>
                <a:lnTo>
                  <a:pt x="8680" y="416"/>
                </a:lnTo>
                <a:lnTo>
                  <a:pt x="8677" y="408"/>
                </a:lnTo>
                <a:lnTo>
                  <a:pt x="8673" y="408"/>
                </a:lnTo>
                <a:lnTo>
                  <a:pt x="8677" y="404"/>
                </a:lnTo>
                <a:lnTo>
                  <a:pt x="8677" y="404"/>
                </a:lnTo>
                <a:lnTo>
                  <a:pt x="8757" y="404"/>
                </a:lnTo>
                <a:lnTo>
                  <a:pt x="8846" y="400"/>
                </a:lnTo>
                <a:lnTo>
                  <a:pt x="8930" y="396"/>
                </a:lnTo>
                <a:lnTo>
                  <a:pt x="9011" y="392"/>
                </a:lnTo>
                <a:lnTo>
                  <a:pt x="9011" y="392"/>
                </a:lnTo>
                <a:lnTo>
                  <a:pt x="9084" y="396"/>
                </a:lnTo>
                <a:lnTo>
                  <a:pt x="9118" y="392"/>
                </a:lnTo>
                <a:lnTo>
                  <a:pt x="9130" y="388"/>
                </a:lnTo>
                <a:lnTo>
                  <a:pt x="9141" y="380"/>
                </a:lnTo>
                <a:lnTo>
                  <a:pt x="9141" y="380"/>
                </a:lnTo>
                <a:lnTo>
                  <a:pt x="9199" y="380"/>
                </a:lnTo>
                <a:close/>
                <a:moveTo>
                  <a:pt x="9176" y="114"/>
                </a:moveTo>
                <a:lnTo>
                  <a:pt x="9172" y="114"/>
                </a:lnTo>
                <a:lnTo>
                  <a:pt x="9176" y="114"/>
                </a:lnTo>
                <a:close/>
              </a:path>
            </a:pathLst>
          </a:custGeom>
          <a:solidFill>
            <a:srgbClr val="599F46"/>
          </a:solidFill>
          <a:ln>
            <a:noFill/>
          </a:ln>
        </p:spPr>
        <p:txBody>
          <a:bodyPr rot="0" vert="horz" wrap="square" lIns="123974" tIns="61987" rIns="123974" bIns="61987" anchor="t" anchorCtr="0" upright="1">
            <a:noAutofit/>
          </a:bodyPr>
          <a:lstStyle/>
          <a:p>
            <a:pPr algn="ctr">
              <a:spcAft>
                <a:spcPts val="0"/>
              </a:spcAft>
            </a:pPr>
            <a:r>
              <a:rPr lang="en-GB" sz="1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A379C3ED-8514-4B20-83EC-2D8ED8159DA2}"/>
              </a:ext>
            </a:extLst>
          </p:cNvPr>
          <p:cNvSpPr/>
          <p:nvPr/>
        </p:nvSpPr>
        <p:spPr>
          <a:xfrm>
            <a:off x="-1" y="8522208"/>
            <a:ext cx="6858001" cy="1383792"/>
          </a:xfrm>
          <a:prstGeom prst="rect">
            <a:avLst/>
          </a:prstGeom>
          <a:solidFill>
            <a:srgbClr val="599F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Rectangle 7">
            <a:extLst>
              <a:ext uri="{FF2B5EF4-FFF2-40B4-BE49-F238E27FC236}">
                <a16:creationId xmlns:a16="http://schemas.microsoft.com/office/drawing/2014/main" id="{57C8C91E-B052-4196-974C-E9B68C84467F}"/>
              </a:ext>
            </a:extLst>
          </p:cNvPr>
          <p:cNvSpPr/>
          <p:nvPr/>
        </p:nvSpPr>
        <p:spPr>
          <a:xfrm>
            <a:off x="551688" y="8941607"/>
            <a:ext cx="3386328" cy="392159"/>
          </a:xfrm>
          <a:prstGeom prst="rect">
            <a:avLst/>
          </a:prstGeom>
        </p:spPr>
        <p:txBody>
          <a:bodyPr wrap="square">
            <a:spAutoFit/>
          </a:bodyPr>
          <a:lstStyle/>
          <a:p>
            <a:pPr>
              <a:lnSpc>
                <a:spcPct val="115000"/>
              </a:lnSpc>
              <a:spcAft>
                <a:spcPts val="1000"/>
              </a:spcAft>
            </a:pPr>
            <a:r>
              <a:rPr lang="en-GB" b="1" dirty="0">
                <a:solidFill>
                  <a:schemeClr val="bg1"/>
                </a:solidFill>
                <a:latin typeface="Calibri" panose="020F0502020204030204" pitchFamily="34" charset="0"/>
                <a:ea typeface="Calibri" panose="020F0502020204030204" pitchFamily="34" charset="0"/>
                <a:cs typeface="Arial" panose="020B0604020202020204" pitchFamily="34" charset="0"/>
              </a:rPr>
              <a:t>www.milton-keynes.gov.uk</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B0E2F20B-EEE0-4CC1-9733-498BA06E9C44}"/>
              </a:ext>
            </a:extLst>
          </p:cNvPr>
          <p:cNvSpPr/>
          <p:nvPr/>
        </p:nvSpPr>
        <p:spPr>
          <a:xfrm>
            <a:off x="551688" y="9264477"/>
            <a:ext cx="3386328" cy="392159"/>
          </a:xfrm>
          <a:prstGeom prst="rect">
            <a:avLst/>
          </a:prstGeom>
        </p:spPr>
        <p:txBody>
          <a:bodyPr wrap="square">
            <a:spAutoFit/>
          </a:bodyPr>
          <a:lstStyle/>
          <a:p>
            <a:pPr>
              <a:lnSpc>
                <a:spcPct val="115000"/>
              </a:lnSpc>
              <a:spcAft>
                <a:spcPts val="1000"/>
              </a:spcAft>
            </a:pPr>
            <a:r>
              <a:rPr lang="en-GB" b="1" dirty="0">
                <a:solidFill>
                  <a:schemeClr val="bg1"/>
                </a:solidFill>
                <a:latin typeface="Calibri" panose="020F0502020204030204" pitchFamily="34" charset="0"/>
                <a:ea typeface="Calibri" panose="020F0502020204030204" pitchFamily="34" charset="0"/>
                <a:cs typeface="Arial" panose="020B0604020202020204" pitchFamily="34" charset="0"/>
              </a:rPr>
              <a:t>@</a:t>
            </a:r>
            <a:r>
              <a:rPr lang="en-GB" b="1" dirty="0" err="1">
                <a:solidFill>
                  <a:schemeClr val="bg1"/>
                </a:solidFill>
                <a:latin typeface="Calibri" panose="020F0502020204030204" pitchFamily="34" charset="0"/>
                <a:ea typeface="Calibri" panose="020F0502020204030204" pitchFamily="34" charset="0"/>
                <a:cs typeface="Arial" panose="020B0604020202020204" pitchFamily="34" charset="0"/>
              </a:rPr>
              <a:t>mkcouncil</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close up of a logo&#10;&#10;Description automatically generated">
            <a:extLst>
              <a:ext uri="{FF2B5EF4-FFF2-40B4-BE49-F238E27FC236}">
                <a16:creationId xmlns:a16="http://schemas.microsoft.com/office/drawing/2014/main" id="{0877D9DA-F2CB-5422-B96D-176B07C0E7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231" y="9041662"/>
            <a:ext cx="1786128" cy="445630"/>
          </a:xfrm>
          <a:prstGeom prst="rect">
            <a:avLst/>
          </a:prstGeom>
        </p:spPr>
      </p:pic>
    </p:spTree>
    <p:extLst>
      <p:ext uri="{BB962C8B-B14F-4D97-AF65-F5344CB8AC3E}">
        <p14:creationId xmlns:p14="http://schemas.microsoft.com/office/powerpoint/2010/main" val="3569546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34">
            <a:extLst>
              <a:ext uri="{FF2B5EF4-FFF2-40B4-BE49-F238E27FC236}">
                <a16:creationId xmlns:a16="http://schemas.microsoft.com/office/drawing/2014/main" id="{EB065F48-460F-4EB7-9221-656CE72BA33D}"/>
              </a:ext>
            </a:extLst>
          </p:cNvPr>
          <p:cNvSpPr>
            <a:spLocks/>
          </p:cNvSpPr>
          <p:nvPr/>
        </p:nvSpPr>
        <p:spPr bwMode="auto">
          <a:xfrm>
            <a:off x="-665480" y="447089"/>
            <a:ext cx="4409440" cy="663575"/>
          </a:xfrm>
          <a:custGeom>
            <a:avLst/>
            <a:gdLst>
              <a:gd name="T0" fmla="*/ 4136 w 4136"/>
              <a:gd name="T1" fmla="*/ 292 h 328"/>
              <a:gd name="T2" fmla="*/ 4126 w 4136"/>
              <a:gd name="T3" fmla="*/ 284 h 328"/>
              <a:gd name="T4" fmla="*/ 4106 w 4136"/>
              <a:gd name="T5" fmla="*/ 274 h 328"/>
              <a:gd name="T6" fmla="*/ 4102 w 4136"/>
              <a:gd name="T7" fmla="*/ 266 h 328"/>
              <a:gd name="T8" fmla="*/ 4084 w 4136"/>
              <a:gd name="T9" fmla="*/ 258 h 328"/>
              <a:gd name="T10" fmla="*/ 4084 w 4136"/>
              <a:gd name="T11" fmla="*/ 246 h 328"/>
              <a:gd name="T12" fmla="*/ 4096 w 4136"/>
              <a:gd name="T13" fmla="*/ 220 h 328"/>
              <a:gd name="T14" fmla="*/ 4096 w 4136"/>
              <a:gd name="T15" fmla="*/ 192 h 328"/>
              <a:gd name="T16" fmla="*/ 4078 w 4136"/>
              <a:gd name="T17" fmla="*/ 158 h 328"/>
              <a:gd name="T18" fmla="*/ 4004 w 4136"/>
              <a:gd name="T19" fmla="*/ 146 h 328"/>
              <a:gd name="T20" fmla="*/ 3914 w 4136"/>
              <a:gd name="T21" fmla="*/ 134 h 328"/>
              <a:gd name="T22" fmla="*/ 3884 w 4136"/>
              <a:gd name="T23" fmla="*/ 118 h 328"/>
              <a:gd name="T24" fmla="*/ 3872 w 4136"/>
              <a:gd name="T25" fmla="*/ 100 h 328"/>
              <a:gd name="T26" fmla="*/ 3854 w 4136"/>
              <a:gd name="T27" fmla="*/ 80 h 328"/>
              <a:gd name="T28" fmla="*/ 3754 w 4136"/>
              <a:gd name="T29" fmla="*/ 48 h 328"/>
              <a:gd name="T30" fmla="*/ 3690 w 4136"/>
              <a:gd name="T31" fmla="*/ 40 h 328"/>
              <a:gd name="T32" fmla="*/ 3604 w 4136"/>
              <a:gd name="T33" fmla="*/ 38 h 328"/>
              <a:gd name="T34" fmla="*/ 3534 w 4136"/>
              <a:gd name="T35" fmla="*/ 36 h 328"/>
              <a:gd name="T36" fmla="*/ 3466 w 4136"/>
              <a:gd name="T37" fmla="*/ 36 h 328"/>
              <a:gd name="T38" fmla="*/ 3418 w 4136"/>
              <a:gd name="T39" fmla="*/ 34 h 328"/>
              <a:gd name="T40" fmla="*/ 3296 w 4136"/>
              <a:gd name="T41" fmla="*/ 34 h 328"/>
              <a:gd name="T42" fmla="*/ 3186 w 4136"/>
              <a:gd name="T43" fmla="*/ 24 h 328"/>
              <a:gd name="T44" fmla="*/ 2610 w 4136"/>
              <a:gd name="T45" fmla="*/ 0 h 328"/>
              <a:gd name="T46" fmla="*/ 2296 w 4136"/>
              <a:gd name="T47" fmla="*/ 6 h 328"/>
              <a:gd name="T48" fmla="*/ 1980 w 4136"/>
              <a:gd name="T49" fmla="*/ 4 h 328"/>
              <a:gd name="T50" fmla="*/ 408 w 4136"/>
              <a:gd name="T51" fmla="*/ 4 h 328"/>
              <a:gd name="T52" fmla="*/ 304 w 4136"/>
              <a:gd name="T53" fmla="*/ 10 h 328"/>
              <a:gd name="T54" fmla="*/ 52 w 4136"/>
              <a:gd name="T55" fmla="*/ 28 h 328"/>
              <a:gd name="T56" fmla="*/ 38 w 4136"/>
              <a:gd name="T57" fmla="*/ 32 h 328"/>
              <a:gd name="T58" fmla="*/ 46 w 4136"/>
              <a:gd name="T59" fmla="*/ 38 h 328"/>
              <a:gd name="T60" fmla="*/ 44 w 4136"/>
              <a:gd name="T61" fmla="*/ 52 h 328"/>
              <a:gd name="T62" fmla="*/ 74 w 4136"/>
              <a:gd name="T63" fmla="*/ 60 h 328"/>
              <a:gd name="T64" fmla="*/ 56 w 4136"/>
              <a:gd name="T65" fmla="*/ 68 h 328"/>
              <a:gd name="T66" fmla="*/ 174 w 4136"/>
              <a:gd name="T67" fmla="*/ 74 h 328"/>
              <a:gd name="T68" fmla="*/ 86 w 4136"/>
              <a:gd name="T69" fmla="*/ 98 h 328"/>
              <a:gd name="T70" fmla="*/ 84 w 4136"/>
              <a:gd name="T71" fmla="*/ 132 h 328"/>
              <a:gd name="T72" fmla="*/ 120 w 4136"/>
              <a:gd name="T73" fmla="*/ 162 h 328"/>
              <a:gd name="T74" fmla="*/ 172 w 4136"/>
              <a:gd name="T75" fmla="*/ 176 h 328"/>
              <a:gd name="T76" fmla="*/ 538 w 4136"/>
              <a:gd name="T77" fmla="*/ 190 h 328"/>
              <a:gd name="T78" fmla="*/ 592 w 4136"/>
              <a:gd name="T79" fmla="*/ 196 h 328"/>
              <a:gd name="T80" fmla="*/ 616 w 4136"/>
              <a:gd name="T81" fmla="*/ 228 h 328"/>
              <a:gd name="T82" fmla="*/ 658 w 4136"/>
              <a:gd name="T83" fmla="*/ 246 h 328"/>
              <a:gd name="T84" fmla="*/ 806 w 4136"/>
              <a:gd name="T85" fmla="*/ 274 h 328"/>
              <a:gd name="T86" fmla="*/ 1008 w 4136"/>
              <a:gd name="T87" fmla="*/ 286 h 328"/>
              <a:gd name="T88" fmla="*/ 1200 w 4136"/>
              <a:gd name="T89" fmla="*/ 288 h 328"/>
              <a:gd name="T90" fmla="*/ 1370 w 4136"/>
              <a:gd name="T91" fmla="*/ 288 h 328"/>
              <a:gd name="T92" fmla="*/ 1530 w 4136"/>
              <a:gd name="T93" fmla="*/ 288 h 328"/>
              <a:gd name="T94" fmla="*/ 1638 w 4136"/>
              <a:gd name="T95" fmla="*/ 286 h 328"/>
              <a:gd name="T96" fmla="*/ 2016 w 4136"/>
              <a:gd name="T97" fmla="*/ 284 h 328"/>
              <a:gd name="T98" fmla="*/ 2546 w 4136"/>
              <a:gd name="T99" fmla="*/ 284 h 328"/>
              <a:gd name="T100" fmla="*/ 2600 w 4136"/>
              <a:gd name="T101" fmla="*/ 286 h 328"/>
              <a:gd name="T102" fmla="*/ 2676 w 4136"/>
              <a:gd name="T103" fmla="*/ 286 h 328"/>
              <a:gd name="T104" fmla="*/ 2744 w 4136"/>
              <a:gd name="T105" fmla="*/ 288 h 328"/>
              <a:gd name="T106" fmla="*/ 2810 w 4136"/>
              <a:gd name="T107" fmla="*/ 292 h 328"/>
              <a:gd name="T108" fmla="*/ 2930 w 4136"/>
              <a:gd name="T109" fmla="*/ 290 h 328"/>
              <a:gd name="T110" fmla="*/ 3064 w 4136"/>
              <a:gd name="T111" fmla="*/ 300 h 328"/>
              <a:gd name="T112" fmla="*/ 3364 w 4136"/>
              <a:gd name="T113" fmla="*/ 318 h 328"/>
              <a:gd name="T114" fmla="*/ 3806 w 4136"/>
              <a:gd name="T115" fmla="*/ 328 h 328"/>
              <a:gd name="T116" fmla="*/ 3968 w 4136"/>
              <a:gd name="T117" fmla="*/ 320 h 328"/>
              <a:gd name="T118" fmla="*/ 4112 w 4136"/>
              <a:gd name="T119" fmla="*/ 300 h 328"/>
              <a:gd name="T120" fmla="*/ 4100 w 4136"/>
              <a:gd name="T121" fmla="*/ 29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36" h="328">
                <a:moveTo>
                  <a:pt x="4100" y="298"/>
                </a:moveTo>
                <a:lnTo>
                  <a:pt x="4100" y="298"/>
                </a:lnTo>
                <a:lnTo>
                  <a:pt x="4120" y="296"/>
                </a:lnTo>
                <a:lnTo>
                  <a:pt x="4136" y="292"/>
                </a:lnTo>
                <a:lnTo>
                  <a:pt x="4136" y="292"/>
                </a:lnTo>
                <a:lnTo>
                  <a:pt x="4124" y="292"/>
                </a:lnTo>
                <a:lnTo>
                  <a:pt x="4116" y="290"/>
                </a:lnTo>
                <a:lnTo>
                  <a:pt x="4116" y="290"/>
                </a:lnTo>
                <a:lnTo>
                  <a:pt x="4124" y="286"/>
                </a:lnTo>
                <a:lnTo>
                  <a:pt x="4126" y="284"/>
                </a:lnTo>
                <a:lnTo>
                  <a:pt x="4128" y="278"/>
                </a:lnTo>
                <a:lnTo>
                  <a:pt x="4128" y="278"/>
                </a:lnTo>
                <a:lnTo>
                  <a:pt x="4116" y="276"/>
                </a:lnTo>
                <a:lnTo>
                  <a:pt x="4106" y="274"/>
                </a:lnTo>
                <a:lnTo>
                  <a:pt x="4106" y="274"/>
                </a:lnTo>
                <a:lnTo>
                  <a:pt x="4110" y="272"/>
                </a:lnTo>
                <a:lnTo>
                  <a:pt x="4108" y="270"/>
                </a:lnTo>
                <a:lnTo>
                  <a:pt x="4104" y="268"/>
                </a:lnTo>
                <a:lnTo>
                  <a:pt x="4102" y="266"/>
                </a:lnTo>
                <a:lnTo>
                  <a:pt x="4102" y="266"/>
                </a:lnTo>
                <a:lnTo>
                  <a:pt x="4108" y="264"/>
                </a:lnTo>
                <a:lnTo>
                  <a:pt x="4112" y="260"/>
                </a:lnTo>
                <a:lnTo>
                  <a:pt x="4112" y="260"/>
                </a:lnTo>
                <a:lnTo>
                  <a:pt x="4098" y="260"/>
                </a:lnTo>
                <a:lnTo>
                  <a:pt x="4084" y="258"/>
                </a:lnTo>
                <a:lnTo>
                  <a:pt x="4072" y="254"/>
                </a:lnTo>
                <a:lnTo>
                  <a:pt x="4062" y="252"/>
                </a:lnTo>
                <a:lnTo>
                  <a:pt x="4062" y="252"/>
                </a:lnTo>
                <a:lnTo>
                  <a:pt x="4072" y="250"/>
                </a:lnTo>
                <a:lnTo>
                  <a:pt x="4084" y="246"/>
                </a:lnTo>
                <a:lnTo>
                  <a:pt x="4092" y="240"/>
                </a:lnTo>
                <a:lnTo>
                  <a:pt x="4096" y="236"/>
                </a:lnTo>
                <a:lnTo>
                  <a:pt x="4098" y="230"/>
                </a:lnTo>
                <a:lnTo>
                  <a:pt x="4098" y="230"/>
                </a:lnTo>
                <a:lnTo>
                  <a:pt x="4096" y="220"/>
                </a:lnTo>
                <a:lnTo>
                  <a:pt x="4096" y="212"/>
                </a:lnTo>
                <a:lnTo>
                  <a:pt x="4096" y="204"/>
                </a:lnTo>
                <a:lnTo>
                  <a:pt x="4100" y="196"/>
                </a:lnTo>
                <a:lnTo>
                  <a:pt x="4100" y="196"/>
                </a:lnTo>
                <a:lnTo>
                  <a:pt x="4096" y="192"/>
                </a:lnTo>
                <a:lnTo>
                  <a:pt x="4094" y="188"/>
                </a:lnTo>
                <a:lnTo>
                  <a:pt x="4088" y="176"/>
                </a:lnTo>
                <a:lnTo>
                  <a:pt x="4084" y="166"/>
                </a:lnTo>
                <a:lnTo>
                  <a:pt x="4082" y="162"/>
                </a:lnTo>
                <a:lnTo>
                  <a:pt x="4078" y="158"/>
                </a:lnTo>
                <a:lnTo>
                  <a:pt x="4078" y="158"/>
                </a:lnTo>
                <a:lnTo>
                  <a:pt x="4070" y="154"/>
                </a:lnTo>
                <a:lnTo>
                  <a:pt x="4062" y="150"/>
                </a:lnTo>
                <a:lnTo>
                  <a:pt x="4044" y="148"/>
                </a:lnTo>
                <a:lnTo>
                  <a:pt x="4004" y="146"/>
                </a:lnTo>
                <a:lnTo>
                  <a:pt x="4004" y="146"/>
                </a:lnTo>
                <a:lnTo>
                  <a:pt x="3958" y="142"/>
                </a:lnTo>
                <a:lnTo>
                  <a:pt x="3914" y="138"/>
                </a:lnTo>
                <a:lnTo>
                  <a:pt x="3914" y="138"/>
                </a:lnTo>
                <a:lnTo>
                  <a:pt x="3914" y="134"/>
                </a:lnTo>
                <a:lnTo>
                  <a:pt x="3914" y="134"/>
                </a:lnTo>
                <a:lnTo>
                  <a:pt x="3902" y="132"/>
                </a:lnTo>
                <a:lnTo>
                  <a:pt x="3896" y="128"/>
                </a:lnTo>
                <a:lnTo>
                  <a:pt x="3890" y="122"/>
                </a:lnTo>
                <a:lnTo>
                  <a:pt x="3884" y="118"/>
                </a:lnTo>
                <a:lnTo>
                  <a:pt x="3884" y="118"/>
                </a:lnTo>
                <a:lnTo>
                  <a:pt x="3878" y="118"/>
                </a:lnTo>
                <a:lnTo>
                  <a:pt x="3878" y="118"/>
                </a:lnTo>
                <a:lnTo>
                  <a:pt x="3872" y="100"/>
                </a:lnTo>
                <a:lnTo>
                  <a:pt x="3872" y="100"/>
                </a:lnTo>
                <a:lnTo>
                  <a:pt x="3866" y="96"/>
                </a:lnTo>
                <a:lnTo>
                  <a:pt x="3862" y="90"/>
                </a:lnTo>
                <a:lnTo>
                  <a:pt x="3858" y="86"/>
                </a:lnTo>
                <a:lnTo>
                  <a:pt x="3854" y="80"/>
                </a:lnTo>
                <a:lnTo>
                  <a:pt x="3854" y="80"/>
                </a:lnTo>
                <a:lnTo>
                  <a:pt x="3842" y="70"/>
                </a:lnTo>
                <a:lnTo>
                  <a:pt x="3826" y="62"/>
                </a:lnTo>
                <a:lnTo>
                  <a:pt x="3810" y="56"/>
                </a:lnTo>
                <a:lnTo>
                  <a:pt x="3792" y="52"/>
                </a:lnTo>
                <a:lnTo>
                  <a:pt x="3754" y="48"/>
                </a:lnTo>
                <a:lnTo>
                  <a:pt x="3718" y="44"/>
                </a:lnTo>
                <a:lnTo>
                  <a:pt x="3718" y="44"/>
                </a:lnTo>
                <a:lnTo>
                  <a:pt x="3712" y="42"/>
                </a:lnTo>
                <a:lnTo>
                  <a:pt x="3704" y="40"/>
                </a:lnTo>
                <a:lnTo>
                  <a:pt x="3690" y="40"/>
                </a:lnTo>
                <a:lnTo>
                  <a:pt x="3676" y="42"/>
                </a:lnTo>
                <a:lnTo>
                  <a:pt x="3660" y="42"/>
                </a:lnTo>
                <a:lnTo>
                  <a:pt x="3660" y="42"/>
                </a:lnTo>
                <a:lnTo>
                  <a:pt x="3622" y="38"/>
                </a:lnTo>
                <a:lnTo>
                  <a:pt x="3604" y="38"/>
                </a:lnTo>
                <a:lnTo>
                  <a:pt x="3584" y="40"/>
                </a:lnTo>
                <a:lnTo>
                  <a:pt x="3584" y="40"/>
                </a:lnTo>
                <a:lnTo>
                  <a:pt x="3568" y="36"/>
                </a:lnTo>
                <a:lnTo>
                  <a:pt x="3550" y="36"/>
                </a:lnTo>
                <a:lnTo>
                  <a:pt x="3534" y="36"/>
                </a:lnTo>
                <a:lnTo>
                  <a:pt x="3516" y="40"/>
                </a:lnTo>
                <a:lnTo>
                  <a:pt x="3516" y="40"/>
                </a:lnTo>
                <a:lnTo>
                  <a:pt x="3500" y="36"/>
                </a:lnTo>
                <a:lnTo>
                  <a:pt x="3482" y="36"/>
                </a:lnTo>
                <a:lnTo>
                  <a:pt x="3466" y="36"/>
                </a:lnTo>
                <a:lnTo>
                  <a:pt x="3450" y="34"/>
                </a:lnTo>
                <a:lnTo>
                  <a:pt x="3450" y="34"/>
                </a:lnTo>
                <a:lnTo>
                  <a:pt x="3444" y="36"/>
                </a:lnTo>
                <a:lnTo>
                  <a:pt x="3436" y="36"/>
                </a:lnTo>
                <a:lnTo>
                  <a:pt x="3418" y="34"/>
                </a:lnTo>
                <a:lnTo>
                  <a:pt x="3418" y="34"/>
                </a:lnTo>
                <a:lnTo>
                  <a:pt x="3330" y="38"/>
                </a:lnTo>
                <a:lnTo>
                  <a:pt x="3330" y="38"/>
                </a:lnTo>
                <a:lnTo>
                  <a:pt x="3296" y="34"/>
                </a:lnTo>
                <a:lnTo>
                  <a:pt x="3296" y="34"/>
                </a:lnTo>
                <a:lnTo>
                  <a:pt x="3246" y="30"/>
                </a:lnTo>
                <a:lnTo>
                  <a:pt x="3196" y="26"/>
                </a:lnTo>
                <a:lnTo>
                  <a:pt x="3196" y="26"/>
                </a:lnTo>
                <a:lnTo>
                  <a:pt x="3186" y="24"/>
                </a:lnTo>
                <a:lnTo>
                  <a:pt x="3186" y="24"/>
                </a:lnTo>
                <a:lnTo>
                  <a:pt x="3038" y="14"/>
                </a:lnTo>
                <a:lnTo>
                  <a:pt x="2896" y="8"/>
                </a:lnTo>
                <a:lnTo>
                  <a:pt x="2754" y="4"/>
                </a:lnTo>
                <a:lnTo>
                  <a:pt x="2610" y="0"/>
                </a:lnTo>
                <a:lnTo>
                  <a:pt x="2610" y="0"/>
                </a:lnTo>
                <a:lnTo>
                  <a:pt x="2532" y="0"/>
                </a:lnTo>
                <a:lnTo>
                  <a:pt x="2454" y="0"/>
                </a:lnTo>
                <a:lnTo>
                  <a:pt x="2300" y="4"/>
                </a:lnTo>
                <a:lnTo>
                  <a:pt x="2300" y="4"/>
                </a:lnTo>
                <a:lnTo>
                  <a:pt x="2296" y="6"/>
                </a:lnTo>
                <a:lnTo>
                  <a:pt x="2292" y="8"/>
                </a:lnTo>
                <a:lnTo>
                  <a:pt x="2292" y="8"/>
                </a:lnTo>
                <a:lnTo>
                  <a:pt x="2268" y="8"/>
                </a:lnTo>
                <a:lnTo>
                  <a:pt x="2268" y="8"/>
                </a:lnTo>
                <a:lnTo>
                  <a:pt x="1980" y="4"/>
                </a:lnTo>
                <a:lnTo>
                  <a:pt x="1698" y="2"/>
                </a:lnTo>
                <a:lnTo>
                  <a:pt x="1130" y="0"/>
                </a:lnTo>
                <a:lnTo>
                  <a:pt x="1130" y="0"/>
                </a:lnTo>
                <a:lnTo>
                  <a:pt x="768" y="0"/>
                </a:lnTo>
                <a:lnTo>
                  <a:pt x="408" y="4"/>
                </a:lnTo>
                <a:lnTo>
                  <a:pt x="408" y="4"/>
                </a:lnTo>
                <a:lnTo>
                  <a:pt x="398" y="6"/>
                </a:lnTo>
                <a:lnTo>
                  <a:pt x="390" y="8"/>
                </a:lnTo>
                <a:lnTo>
                  <a:pt x="390" y="8"/>
                </a:lnTo>
                <a:lnTo>
                  <a:pt x="304" y="10"/>
                </a:lnTo>
                <a:lnTo>
                  <a:pt x="214" y="12"/>
                </a:lnTo>
                <a:lnTo>
                  <a:pt x="128" y="18"/>
                </a:lnTo>
                <a:lnTo>
                  <a:pt x="88" y="24"/>
                </a:lnTo>
                <a:lnTo>
                  <a:pt x="52" y="28"/>
                </a:lnTo>
                <a:lnTo>
                  <a:pt x="52" y="28"/>
                </a:lnTo>
                <a:lnTo>
                  <a:pt x="70" y="28"/>
                </a:lnTo>
                <a:lnTo>
                  <a:pt x="78" y="28"/>
                </a:lnTo>
                <a:lnTo>
                  <a:pt x="84" y="30"/>
                </a:lnTo>
                <a:lnTo>
                  <a:pt x="84" y="30"/>
                </a:lnTo>
                <a:lnTo>
                  <a:pt x="38" y="32"/>
                </a:lnTo>
                <a:lnTo>
                  <a:pt x="0" y="36"/>
                </a:lnTo>
                <a:lnTo>
                  <a:pt x="0" y="36"/>
                </a:lnTo>
                <a:lnTo>
                  <a:pt x="28" y="36"/>
                </a:lnTo>
                <a:lnTo>
                  <a:pt x="46" y="38"/>
                </a:lnTo>
                <a:lnTo>
                  <a:pt x="46" y="38"/>
                </a:lnTo>
                <a:lnTo>
                  <a:pt x="28" y="42"/>
                </a:lnTo>
                <a:lnTo>
                  <a:pt x="22" y="44"/>
                </a:lnTo>
                <a:lnTo>
                  <a:pt x="18" y="50"/>
                </a:lnTo>
                <a:lnTo>
                  <a:pt x="18" y="50"/>
                </a:lnTo>
                <a:lnTo>
                  <a:pt x="44" y="52"/>
                </a:lnTo>
                <a:lnTo>
                  <a:pt x="68" y="54"/>
                </a:lnTo>
                <a:lnTo>
                  <a:pt x="68" y="54"/>
                </a:lnTo>
                <a:lnTo>
                  <a:pt x="62" y="56"/>
                </a:lnTo>
                <a:lnTo>
                  <a:pt x="66" y="58"/>
                </a:lnTo>
                <a:lnTo>
                  <a:pt x="74" y="60"/>
                </a:lnTo>
                <a:lnTo>
                  <a:pt x="80" y="62"/>
                </a:lnTo>
                <a:lnTo>
                  <a:pt x="80" y="62"/>
                </a:lnTo>
                <a:lnTo>
                  <a:pt x="66" y="64"/>
                </a:lnTo>
                <a:lnTo>
                  <a:pt x="56" y="68"/>
                </a:lnTo>
                <a:lnTo>
                  <a:pt x="56" y="68"/>
                </a:lnTo>
                <a:lnTo>
                  <a:pt x="88" y="68"/>
                </a:lnTo>
                <a:lnTo>
                  <a:pt x="118" y="70"/>
                </a:lnTo>
                <a:lnTo>
                  <a:pt x="148" y="74"/>
                </a:lnTo>
                <a:lnTo>
                  <a:pt x="174" y="74"/>
                </a:lnTo>
                <a:lnTo>
                  <a:pt x="174" y="74"/>
                </a:lnTo>
                <a:lnTo>
                  <a:pt x="146" y="78"/>
                </a:lnTo>
                <a:lnTo>
                  <a:pt x="122" y="82"/>
                </a:lnTo>
                <a:lnTo>
                  <a:pt x="100" y="88"/>
                </a:lnTo>
                <a:lnTo>
                  <a:pt x="92" y="92"/>
                </a:lnTo>
                <a:lnTo>
                  <a:pt x="86" y="98"/>
                </a:lnTo>
                <a:lnTo>
                  <a:pt x="86" y="98"/>
                </a:lnTo>
                <a:lnTo>
                  <a:pt x="92" y="108"/>
                </a:lnTo>
                <a:lnTo>
                  <a:pt x="94" y="116"/>
                </a:lnTo>
                <a:lnTo>
                  <a:pt x="92" y="122"/>
                </a:lnTo>
                <a:lnTo>
                  <a:pt x="84" y="132"/>
                </a:lnTo>
                <a:lnTo>
                  <a:pt x="84" y="132"/>
                </a:lnTo>
                <a:lnTo>
                  <a:pt x="94" y="136"/>
                </a:lnTo>
                <a:lnTo>
                  <a:pt x="100" y="140"/>
                </a:lnTo>
                <a:lnTo>
                  <a:pt x="110" y="150"/>
                </a:lnTo>
                <a:lnTo>
                  <a:pt x="120" y="162"/>
                </a:lnTo>
                <a:lnTo>
                  <a:pt x="126" y="166"/>
                </a:lnTo>
                <a:lnTo>
                  <a:pt x="136" y="170"/>
                </a:lnTo>
                <a:lnTo>
                  <a:pt x="136" y="170"/>
                </a:lnTo>
                <a:lnTo>
                  <a:pt x="152" y="174"/>
                </a:lnTo>
                <a:lnTo>
                  <a:pt x="172" y="176"/>
                </a:lnTo>
                <a:lnTo>
                  <a:pt x="214" y="180"/>
                </a:lnTo>
                <a:lnTo>
                  <a:pt x="306" y="182"/>
                </a:lnTo>
                <a:lnTo>
                  <a:pt x="306" y="182"/>
                </a:lnTo>
                <a:lnTo>
                  <a:pt x="464" y="188"/>
                </a:lnTo>
                <a:lnTo>
                  <a:pt x="538" y="190"/>
                </a:lnTo>
                <a:lnTo>
                  <a:pt x="606" y="192"/>
                </a:lnTo>
                <a:lnTo>
                  <a:pt x="606" y="192"/>
                </a:lnTo>
                <a:lnTo>
                  <a:pt x="596" y="194"/>
                </a:lnTo>
                <a:lnTo>
                  <a:pt x="594" y="196"/>
                </a:lnTo>
                <a:lnTo>
                  <a:pt x="592" y="196"/>
                </a:lnTo>
                <a:lnTo>
                  <a:pt x="594" y="198"/>
                </a:lnTo>
                <a:lnTo>
                  <a:pt x="594" y="198"/>
                </a:lnTo>
                <a:lnTo>
                  <a:pt x="598" y="206"/>
                </a:lnTo>
                <a:lnTo>
                  <a:pt x="604" y="214"/>
                </a:lnTo>
                <a:lnTo>
                  <a:pt x="616" y="228"/>
                </a:lnTo>
                <a:lnTo>
                  <a:pt x="616" y="228"/>
                </a:lnTo>
                <a:lnTo>
                  <a:pt x="630" y="230"/>
                </a:lnTo>
                <a:lnTo>
                  <a:pt x="640" y="236"/>
                </a:lnTo>
                <a:lnTo>
                  <a:pt x="648" y="242"/>
                </a:lnTo>
                <a:lnTo>
                  <a:pt x="658" y="246"/>
                </a:lnTo>
                <a:lnTo>
                  <a:pt x="658" y="246"/>
                </a:lnTo>
                <a:lnTo>
                  <a:pt x="688" y="256"/>
                </a:lnTo>
                <a:lnTo>
                  <a:pt x="724" y="264"/>
                </a:lnTo>
                <a:lnTo>
                  <a:pt x="764" y="270"/>
                </a:lnTo>
                <a:lnTo>
                  <a:pt x="806" y="274"/>
                </a:lnTo>
                <a:lnTo>
                  <a:pt x="894" y="280"/>
                </a:lnTo>
                <a:lnTo>
                  <a:pt x="980" y="282"/>
                </a:lnTo>
                <a:lnTo>
                  <a:pt x="980" y="282"/>
                </a:lnTo>
                <a:lnTo>
                  <a:pt x="994" y="284"/>
                </a:lnTo>
                <a:lnTo>
                  <a:pt x="1008" y="286"/>
                </a:lnTo>
                <a:lnTo>
                  <a:pt x="1042" y="286"/>
                </a:lnTo>
                <a:lnTo>
                  <a:pt x="1078" y="284"/>
                </a:lnTo>
                <a:lnTo>
                  <a:pt x="1112" y="284"/>
                </a:lnTo>
                <a:lnTo>
                  <a:pt x="1112" y="284"/>
                </a:lnTo>
                <a:lnTo>
                  <a:pt x="1200" y="288"/>
                </a:lnTo>
                <a:lnTo>
                  <a:pt x="1246" y="288"/>
                </a:lnTo>
                <a:lnTo>
                  <a:pt x="1290" y="284"/>
                </a:lnTo>
                <a:lnTo>
                  <a:pt x="1290" y="284"/>
                </a:lnTo>
                <a:lnTo>
                  <a:pt x="1330" y="288"/>
                </a:lnTo>
                <a:lnTo>
                  <a:pt x="1370" y="288"/>
                </a:lnTo>
                <a:lnTo>
                  <a:pt x="1410" y="288"/>
                </a:lnTo>
                <a:lnTo>
                  <a:pt x="1452" y="284"/>
                </a:lnTo>
                <a:lnTo>
                  <a:pt x="1452" y="284"/>
                </a:lnTo>
                <a:lnTo>
                  <a:pt x="1490" y="288"/>
                </a:lnTo>
                <a:lnTo>
                  <a:pt x="1530" y="288"/>
                </a:lnTo>
                <a:lnTo>
                  <a:pt x="1570" y="288"/>
                </a:lnTo>
                <a:lnTo>
                  <a:pt x="1608" y="290"/>
                </a:lnTo>
                <a:lnTo>
                  <a:pt x="1608" y="290"/>
                </a:lnTo>
                <a:lnTo>
                  <a:pt x="1620" y="286"/>
                </a:lnTo>
                <a:lnTo>
                  <a:pt x="1638" y="286"/>
                </a:lnTo>
                <a:lnTo>
                  <a:pt x="1678" y="288"/>
                </a:lnTo>
                <a:lnTo>
                  <a:pt x="1678" y="288"/>
                </a:lnTo>
                <a:lnTo>
                  <a:pt x="1860" y="284"/>
                </a:lnTo>
                <a:lnTo>
                  <a:pt x="1944" y="284"/>
                </a:lnTo>
                <a:lnTo>
                  <a:pt x="2016" y="284"/>
                </a:lnTo>
                <a:lnTo>
                  <a:pt x="2016" y="284"/>
                </a:lnTo>
                <a:lnTo>
                  <a:pt x="2146" y="284"/>
                </a:lnTo>
                <a:lnTo>
                  <a:pt x="2278" y="282"/>
                </a:lnTo>
                <a:lnTo>
                  <a:pt x="2546" y="284"/>
                </a:lnTo>
                <a:lnTo>
                  <a:pt x="2546" y="284"/>
                </a:lnTo>
                <a:lnTo>
                  <a:pt x="2552" y="286"/>
                </a:lnTo>
                <a:lnTo>
                  <a:pt x="2558" y="288"/>
                </a:lnTo>
                <a:lnTo>
                  <a:pt x="2572" y="286"/>
                </a:lnTo>
                <a:lnTo>
                  <a:pt x="2586" y="286"/>
                </a:lnTo>
                <a:lnTo>
                  <a:pt x="2600" y="286"/>
                </a:lnTo>
                <a:lnTo>
                  <a:pt x="2600" y="286"/>
                </a:lnTo>
                <a:lnTo>
                  <a:pt x="2638" y="290"/>
                </a:lnTo>
                <a:lnTo>
                  <a:pt x="2656" y="288"/>
                </a:lnTo>
                <a:lnTo>
                  <a:pt x="2676" y="286"/>
                </a:lnTo>
                <a:lnTo>
                  <a:pt x="2676" y="286"/>
                </a:lnTo>
                <a:lnTo>
                  <a:pt x="2692" y="290"/>
                </a:lnTo>
                <a:lnTo>
                  <a:pt x="2710" y="290"/>
                </a:lnTo>
                <a:lnTo>
                  <a:pt x="2726" y="290"/>
                </a:lnTo>
                <a:lnTo>
                  <a:pt x="2744" y="288"/>
                </a:lnTo>
                <a:lnTo>
                  <a:pt x="2744" y="288"/>
                </a:lnTo>
                <a:lnTo>
                  <a:pt x="2760" y="290"/>
                </a:lnTo>
                <a:lnTo>
                  <a:pt x="2778" y="290"/>
                </a:lnTo>
                <a:lnTo>
                  <a:pt x="2794" y="290"/>
                </a:lnTo>
                <a:lnTo>
                  <a:pt x="2810" y="292"/>
                </a:lnTo>
                <a:lnTo>
                  <a:pt x="2810" y="292"/>
                </a:lnTo>
                <a:lnTo>
                  <a:pt x="2816" y="290"/>
                </a:lnTo>
                <a:lnTo>
                  <a:pt x="2824" y="290"/>
                </a:lnTo>
                <a:lnTo>
                  <a:pt x="2842" y="292"/>
                </a:lnTo>
                <a:lnTo>
                  <a:pt x="2842" y="292"/>
                </a:lnTo>
                <a:lnTo>
                  <a:pt x="2930" y="290"/>
                </a:lnTo>
                <a:lnTo>
                  <a:pt x="2930" y="290"/>
                </a:lnTo>
                <a:lnTo>
                  <a:pt x="2964" y="292"/>
                </a:lnTo>
                <a:lnTo>
                  <a:pt x="2964" y="292"/>
                </a:lnTo>
                <a:lnTo>
                  <a:pt x="3014" y="296"/>
                </a:lnTo>
                <a:lnTo>
                  <a:pt x="3064" y="300"/>
                </a:lnTo>
                <a:lnTo>
                  <a:pt x="3064" y="300"/>
                </a:lnTo>
                <a:lnTo>
                  <a:pt x="3074" y="302"/>
                </a:lnTo>
                <a:lnTo>
                  <a:pt x="3074" y="302"/>
                </a:lnTo>
                <a:lnTo>
                  <a:pt x="3222" y="312"/>
                </a:lnTo>
                <a:lnTo>
                  <a:pt x="3364" y="318"/>
                </a:lnTo>
                <a:lnTo>
                  <a:pt x="3506" y="322"/>
                </a:lnTo>
                <a:lnTo>
                  <a:pt x="3650" y="326"/>
                </a:lnTo>
                <a:lnTo>
                  <a:pt x="3650" y="326"/>
                </a:lnTo>
                <a:lnTo>
                  <a:pt x="3728" y="328"/>
                </a:lnTo>
                <a:lnTo>
                  <a:pt x="3806" y="328"/>
                </a:lnTo>
                <a:lnTo>
                  <a:pt x="3960" y="324"/>
                </a:lnTo>
                <a:lnTo>
                  <a:pt x="3960" y="324"/>
                </a:lnTo>
                <a:lnTo>
                  <a:pt x="3964" y="322"/>
                </a:lnTo>
                <a:lnTo>
                  <a:pt x="3968" y="320"/>
                </a:lnTo>
                <a:lnTo>
                  <a:pt x="3968" y="320"/>
                </a:lnTo>
                <a:lnTo>
                  <a:pt x="4006" y="318"/>
                </a:lnTo>
                <a:lnTo>
                  <a:pt x="4044" y="314"/>
                </a:lnTo>
                <a:lnTo>
                  <a:pt x="4080" y="308"/>
                </a:lnTo>
                <a:lnTo>
                  <a:pt x="4098" y="304"/>
                </a:lnTo>
                <a:lnTo>
                  <a:pt x="4112" y="300"/>
                </a:lnTo>
                <a:lnTo>
                  <a:pt x="4112" y="300"/>
                </a:lnTo>
                <a:lnTo>
                  <a:pt x="4106" y="300"/>
                </a:lnTo>
                <a:lnTo>
                  <a:pt x="4102" y="300"/>
                </a:lnTo>
                <a:lnTo>
                  <a:pt x="4100" y="298"/>
                </a:lnTo>
                <a:lnTo>
                  <a:pt x="4100" y="298"/>
                </a:lnTo>
                <a:close/>
              </a:path>
            </a:pathLst>
          </a:custGeom>
          <a:solidFill>
            <a:srgbClr val="599F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15000"/>
              </a:lnSpc>
              <a:spcAft>
                <a:spcPts val="1000"/>
              </a:spcAft>
            </a:pPr>
            <a:r>
              <a:rPr lang="en-GB" sz="1100">
                <a:latin typeface="Calibri" panose="020F0502020204030204" pitchFamily="34" charset="0"/>
                <a:ea typeface="Calibri" panose="020F0502020204030204" pitchFamily="34" charset="0"/>
                <a:cs typeface="Times New Roman" panose="02020603050405020304" pitchFamily="18" charset="0"/>
              </a:rPr>
              <a:t> </a:t>
            </a:r>
          </a:p>
        </p:txBody>
      </p:sp>
      <p:sp>
        <p:nvSpPr>
          <p:cNvPr id="4" name="TextBox 3">
            <a:extLst>
              <a:ext uri="{FF2B5EF4-FFF2-40B4-BE49-F238E27FC236}">
                <a16:creationId xmlns:a16="http://schemas.microsoft.com/office/drawing/2014/main" id="{A5229CF4-1F5C-44C4-AF8A-DAB1926C8EC6}"/>
              </a:ext>
            </a:extLst>
          </p:cNvPr>
          <p:cNvSpPr txBox="1"/>
          <p:nvPr/>
        </p:nvSpPr>
        <p:spPr>
          <a:xfrm>
            <a:off x="402336" y="560832"/>
            <a:ext cx="2804160" cy="338554"/>
          </a:xfrm>
          <a:prstGeom prst="rect">
            <a:avLst/>
          </a:prstGeom>
          <a:noFill/>
        </p:spPr>
        <p:txBody>
          <a:bodyPr wrap="square" rtlCol="0">
            <a:spAutoFit/>
          </a:bodyPr>
          <a:lstStyle/>
          <a:p>
            <a:r>
              <a:rPr lang="en-GB" sz="1600" b="1" dirty="0">
                <a:solidFill>
                  <a:schemeClr val="bg1"/>
                </a:solidFill>
              </a:rPr>
              <a:t>Guidance for event organisers</a:t>
            </a:r>
          </a:p>
        </p:txBody>
      </p:sp>
      <p:sp>
        <p:nvSpPr>
          <p:cNvPr id="7" name="Rectangle 6">
            <a:extLst>
              <a:ext uri="{FF2B5EF4-FFF2-40B4-BE49-F238E27FC236}">
                <a16:creationId xmlns:a16="http://schemas.microsoft.com/office/drawing/2014/main" id="{68A9B706-FBCE-45E3-A0DB-2F2D307D8161}"/>
              </a:ext>
            </a:extLst>
          </p:cNvPr>
          <p:cNvSpPr/>
          <p:nvPr/>
        </p:nvSpPr>
        <p:spPr>
          <a:xfrm>
            <a:off x="402336" y="1295597"/>
            <a:ext cx="5827776" cy="2677656"/>
          </a:xfrm>
          <a:prstGeom prst="rect">
            <a:avLst/>
          </a:prstGeom>
        </p:spPr>
        <p:txBody>
          <a:bodyPr wrap="square">
            <a:spAutoFit/>
          </a:bodyPr>
          <a:lstStyle/>
          <a:p>
            <a:r>
              <a:rPr lang="en-GB" sz="1400" dirty="0"/>
              <a:t>This guidance document should be consulted by any individual or group who are considering holding a public event in Milton Keynes.  The document will assist event organisers in determining whether the Milton Keynes Safety Advisory (MK SAG) should be informed of the event.</a:t>
            </a:r>
          </a:p>
          <a:p>
            <a:endParaRPr lang="en-GB" sz="1400" dirty="0"/>
          </a:p>
          <a:p>
            <a:r>
              <a:rPr lang="en-GB" sz="1400" dirty="0"/>
              <a:t>The MKSAG is a single point of contact for all relevant authorities in Milton Keynes that provide advice on event safety based upon the most recent best practice available.</a:t>
            </a:r>
          </a:p>
          <a:p>
            <a:endParaRPr lang="en-GB" sz="1400" dirty="0"/>
          </a:p>
          <a:p>
            <a:r>
              <a:rPr lang="en-GB" sz="1400" dirty="0"/>
              <a:t>Please note not all events will require notification to the MKSAG.  If you are under any doubt please fill in the relevant MKSAG notification form and we shall contact you if necessary.</a:t>
            </a:r>
          </a:p>
        </p:txBody>
      </p:sp>
      <p:sp>
        <p:nvSpPr>
          <p:cNvPr id="8" name="Freeform 5">
            <a:extLst>
              <a:ext uri="{FF2B5EF4-FFF2-40B4-BE49-F238E27FC236}">
                <a16:creationId xmlns:a16="http://schemas.microsoft.com/office/drawing/2014/main" id="{58277478-FA27-45E6-BEA3-EDF1F4EAC102}"/>
              </a:ext>
            </a:extLst>
          </p:cNvPr>
          <p:cNvSpPr>
            <a:spLocks/>
          </p:cNvSpPr>
          <p:nvPr/>
        </p:nvSpPr>
        <p:spPr bwMode="auto">
          <a:xfrm rot="10800000">
            <a:off x="402336" y="4374261"/>
            <a:ext cx="5704205" cy="4243265"/>
          </a:xfrm>
          <a:custGeom>
            <a:avLst/>
            <a:gdLst>
              <a:gd name="T0" fmla="*/ 3318 w 3336"/>
              <a:gd name="T1" fmla="*/ 146 h 4390"/>
              <a:gd name="T2" fmla="*/ 3248 w 3336"/>
              <a:gd name="T3" fmla="*/ 58 h 4390"/>
              <a:gd name="T4" fmla="*/ 3170 w 3336"/>
              <a:gd name="T5" fmla="*/ 20 h 4390"/>
              <a:gd name="T6" fmla="*/ 3114 w 3336"/>
              <a:gd name="T7" fmla="*/ 12 h 4390"/>
              <a:gd name="T8" fmla="*/ 2960 w 3336"/>
              <a:gd name="T9" fmla="*/ 12 h 4390"/>
              <a:gd name="T10" fmla="*/ 2046 w 3336"/>
              <a:gd name="T11" fmla="*/ 6 h 4390"/>
              <a:gd name="T12" fmla="*/ 352 w 3336"/>
              <a:gd name="T13" fmla="*/ 0 h 4390"/>
              <a:gd name="T14" fmla="*/ 214 w 3336"/>
              <a:gd name="T15" fmla="*/ 2 h 4390"/>
              <a:gd name="T16" fmla="*/ 128 w 3336"/>
              <a:gd name="T17" fmla="*/ 28 h 4390"/>
              <a:gd name="T18" fmla="*/ 44 w 3336"/>
              <a:gd name="T19" fmla="*/ 104 h 4390"/>
              <a:gd name="T20" fmla="*/ 10 w 3336"/>
              <a:gd name="T21" fmla="*/ 188 h 4390"/>
              <a:gd name="T22" fmla="*/ 4 w 3336"/>
              <a:gd name="T23" fmla="*/ 420 h 4390"/>
              <a:gd name="T24" fmla="*/ 0 w 3336"/>
              <a:gd name="T25" fmla="*/ 3100 h 4390"/>
              <a:gd name="T26" fmla="*/ 0 w 3336"/>
              <a:gd name="T27" fmla="*/ 4138 h 4390"/>
              <a:gd name="T28" fmla="*/ 2 w 3336"/>
              <a:gd name="T29" fmla="*/ 4172 h 4390"/>
              <a:gd name="T30" fmla="*/ 32 w 3336"/>
              <a:gd name="T31" fmla="*/ 4270 h 4390"/>
              <a:gd name="T32" fmla="*/ 102 w 3336"/>
              <a:gd name="T33" fmla="*/ 4344 h 4390"/>
              <a:gd name="T34" fmla="*/ 194 w 3336"/>
              <a:gd name="T35" fmla="*/ 4384 h 4390"/>
              <a:gd name="T36" fmla="*/ 240 w 3336"/>
              <a:gd name="T37" fmla="*/ 4390 h 4390"/>
              <a:gd name="T38" fmla="*/ 1644 w 3336"/>
              <a:gd name="T39" fmla="*/ 4384 h 4390"/>
              <a:gd name="T40" fmla="*/ 2018 w 3336"/>
              <a:gd name="T41" fmla="*/ 4378 h 4390"/>
              <a:gd name="T42" fmla="*/ 2924 w 3336"/>
              <a:gd name="T43" fmla="*/ 4360 h 4390"/>
              <a:gd name="T44" fmla="*/ 2978 w 3336"/>
              <a:gd name="T45" fmla="*/ 4358 h 4390"/>
              <a:gd name="T46" fmla="*/ 2952 w 3336"/>
              <a:gd name="T47" fmla="*/ 4352 h 4390"/>
              <a:gd name="T48" fmla="*/ 3046 w 3336"/>
              <a:gd name="T49" fmla="*/ 4340 h 4390"/>
              <a:gd name="T50" fmla="*/ 2878 w 3336"/>
              <a:gd name="T51" fmla="*/ 4330 h 4390"/>
              <a:gd name="T52" fmla="*/ 2898 w 3336"/>
              <a:gd name="T53" fmla="*/ 4324 h 4390"/>
              <a:gd name="T54" fmla="*/ 2582 w 3336"/>
              <a:gd name="T55" fmla="*/ 4316 h 4390"/>
              <a:gd name="T56" fmla="*/ 2752 w 3336"/>
              <a:gd name="T57" fmla="*/ 4300 h 4390"/>
              <a:gd name="T58" fmla="*/ 2776 w 3336"/>
              <a:gd name="T59" fmla="*/ 4278 h 4390"/>
              <a:gd name="T60" fmla="*/ 2814 w 3336"/>
              <a:gd name="T61" fmla="*/ 4256 h 4390"/>
              <a:gd name="T62" fmla="*/ 3126 w 3336"/>
              <a:gd name="T63" fmla="*/ 4244 h 4390"/>
              <a:gd name="T64" fmla="*/ 3166 w 3336"/>
              <a:gd name="T65" fmla="*/ 4230 h 4390"/>
              <a:gd name="T66" fmla="*/ 3206 w 3336"/>
              <a:gd name="T67" fmla="*/ 4190 h 4390"/>
              <a:gd name="T68" fmla="*/ 3192 w 3336"/>
              <a:gd name="T69" fmla="*/ 4220 h 4390"/>
              <a:gd name="T70" fmla="*/ 3210 w 3336"/>
              <a:gd name="T71" fmla="*/ 4196 h 4390"/>
              <a:gd name="T72" fmla="*/ 3222 w 3336"/>
              <a:gd name="T73" fmla="*/ 4164 h 4390"/>
              <a:gd name="T74" fmla="*/ 3234 w 3336"/>
              <a:gd name="T75" fmla="*/ 4126 h 4390"/>
              <a:gd name="T76" fmla="*/ 3248 w 3336"/>
              <a:gd name="T77" fmla="*/ 3706 h 4390"/>
              <a:gd name="T78" fmla="*/ 3262 w 3336"/>
              <a:gd name="T79" fmla="*/ 1372 h 4390"/>
              <a:gd name="T80" fmla="*/ 3274 w 3336"/>
              <a:gd name="T81" fmla="*/ 846 h 4390"/>
              <a:gd name="T82" fmla="*/ 3284 w 3336"/>
              <a:gd name="T83" fmla="*/ 882 h 4390"/>
              <a:gd name="T84" fmla="*/ 3288 w 3336"/>
              <a:gd name="T85" fmla="*/ 828 h 4390"/>
              <a:gd name="T86" fmla="*/ 3292 w 3336"/>
              <a:gd name="T87" fmla="*/ 868 h 4390"/>
              <a:gd name="T88" fmla="*/ 3298 w 3336"/>
              <a:gd name="T89" fmla="*/ 834 h 4390"/>
              <a:gd name="T90" fmla="*/ 3304 w 3336"/>
              <a:gd name="T91" fmla="*/ 802 h 4390"/>
              <a:gd name="T92" fmla="*/ 3312 w 3336"/>
              <a:gd name="T93" fmla="*/ 746 h 4390"/>
              <a:gd name="T94" fmla="*/ 3312 w 3336"/>
              <a:gd name="T95" fmla="*/ 782 h 4390"/>
              <a:gd name="T96" fmla="*/ 3316 w 3336"/>
              <a:gd name="T97" fmla="*/ 678 h 4390"/>
              <a:gd name="T98" fmla="*/ 3324 w 3336"/>
              <a:gd name="T99" fmla="*/ 686 h 4390"/>
              <a:gd name="T100" fmla="*/ 3334 w 3336"/>
              <a:gd name="T101" fmla="*/ 328 h 4390"/>
              <a:gd name="T102" fmla="*/ 3336 w 3336"/>
              <a:gd name="T103" fmla="*/ 238 h 4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36" h="4390">
                <a:moveTo>
                  <a:pt x="3336" y="230"/>
                </a:moveTo>
                <a:lnTo>
                  <a:pt x="3336" y="230"/>
                </a:lnTo>
                <a:lnTo>
                  <a:pt x="3332" y="202"/>
                </a:lnTo>
                <a:lnTo>
                  <a:pt x="3328" y="174"/>
                </a:lnTo>
                <a:lnTo>
                  <a:pt x="3318" y="146"/>
                </a:lnTo>
                <a:lnTo>
                  <a:pt x="3304" y="122"/>
                </a:lnTo>
                <a:lnTo>
                  <a:pt x="3304" y="122"/>
                </a:lnTo>
                <a:lnTo>
                  <a:pt x="3288" y="98"/>
                </a:lnTo>
                <a:lnTo>
                  <a:pt x="3270" y="76"/>
                </a:lnTo>
                <a:lnTo>
                  <a:pt x="3248" y="58"/>
                </a:lnTo>
                <a:lnTo>
                  <a:pt x="3224" y="42"/>
                </a:lnTo>
                <a:lnTo>
                  <a:pt x="3224" y="42"/>
                </a:lnTo>
                <a:lnTo>
                  <a:pt x="3198" y="30"/>
                </a:lnTo>
                <a:lnTo>
                  <a:pt x="3170" y="20"/>
                </a:lnTo>
                <a:lnTo>
                  <a:pt x="3170" y="20"/>
                </a:lnTo>
                <a:lnTo>
                  <a:pt x="3142" y="14"/>
                </a:lnTo>
                <a:lnTo>
                  <a:pt x="3142" y="14"/>
                </a:lnTo>
                <a:lnTo>
                  <a:pt x="3128" y="14"/>
                </a:lnTo>
                <a:lnTo>
                  <a:pt x="3120" y="12"/>
                </a:lnTo>
                <a:lnTo>
                  <a:pt x="3114" y="12"/>
                </a:lnTo>
                <a:lnTo>
                  <a:pt x="3114" y="12"/>
                </a:lnTo>
                <a:lnTo>
                  <a:pt x="3062" y="12"/>
                </a:lnTo>
                <a:lnTo>
                  <a:pt x="3062" y="12"/>
                </a:lnTo>
                <a:lnTo>
                  <a:pt x="2960" y="12"/>
                </a:lnTo>
                <a:lnTo>
                  <a:pt x="2960" y="12"/>
                </a:lnTo>
                <a:lnTo>
                  <a:pt x="2536" y="10"/>
                </a:lnTo>
                <a:lnTo>
                  <a:pt x="2114" y="8"/>
                </a:lnTo>
                <a:lnTo>
                  <a:pt x="2114" y="8"/>
                </a:lnTo>
                <a:lnTo>
                  <a:pt x="2046" y="6"/>
                </a:lnTo>
                <a:lnTo>
                  <a:pt x="2046" y="6"/>
                </a:lnTo>
                <a:lnTo>
                  <a:pt x="802" y="2"/>
                </a:lnTo>
                <a:lnTo>
                  <a:pt x="802" y="2"/>
                </a:lnTo>
                <a:lnTo>
                  <a:pt x="502" y="0"/>
                </a:lnTo>
                <a:lnTo>
                  <a:pt x="502" y="0"/>
                </a:lnTo>
                <a:lnTo>
                  <a:pt x="352" y="0"/>
                </a:lnTo>
                <a:lnTo>
                  <a:pt x="352" y="0"/>
                </a:lnTo>
                <a:lnTo>
                  <a:pt x="276" y="0"/>
                </a:lnTo>
                <a:lnTo>
                  <a:pt x="238" y="0"/>
                </a:lnTo>
                <a:lnTo>
                  <a:pt x="238" y="0"/>
                </a:lnTo>
                <a:lnTo>
                  <a:pt x="214" y="2"/>
                </a:lnTo>
                <a:lnTo>
                  <a:pt x="192" y="4"/>
                </a:lnTo>
                <a:lnTo>
                  <a:pt x="170" y="10"/>
                </a:lnTo>
                <a:lnTo>
                  <a:pt x="148" y="18"/>
                </a:lnTo>
                <a:lnTo>
                  <a:pt x="148" y="18"/>
                </a:lnTo>
                <a:lnTo>
                  <a:pt x="128" y="28"/>
                </a:lnTo>
                <a:lnTo>
                  <a:pt x="108" y="40"/>
                </a:lnTo>
                <a:lnTo>
                  <a:pt x="90" y="54"/>
                </a:lnTo>
                <a:lnTo>
                  <a:pt x="74" y="70"/>
                </a:lnTo>
                <a:lnTo>
                  <a:pt x="58" y="86"/>
                </a:lnTo>
                <a:lnTo>
                  <a:pt x="44" y="104"/>
                </a:lnTo>
                <a:lnTo>
                  <a:pt x="34" y="124"/>
                </a:lnTo>
                <a:lnTo>
                  <a:pt x="24" y="146"/>
                </a:lnTo>
                <a:lnTo>
                  <a:pt x="24" y="146"/>
                </a:lnTo>
                <a:lnTo>
                  <a:pt x="16" y="166"/>
                </a:lnTo>
                <a:lnTo>
                  <a:pt x="10" y="188"/>
                </a:lnTo>
                <a:lnTo>
                  <a:pt x="6" y="212"/>
                </a:lnTo>
                <a:lnTo>
                  <a:pt x="6" y="234"/>
                </a:lnTo>
                <a:lnTo>
                  <a:pt x="6" y="272"/>
                </a:lnTo>
                <a:lnTo>
                  <a:pt x="6" y="272"/>
                </a:lnTo>
                <a:lnTo>
                  <a:pt x="4" y="420"/>
                </a:lnTo>
                <a:lnTo>
                  <a:pt x="4" y="420"/>
                </a:lnTo>
                <a:lnTo>
                  <a:pt x="4" y="716"/>
                </a:lnTo>
                <a:lnTo>
                  <a:pt x="4" y="716"/>
                </a:lnTo>
                <a:lnTo>
                  <a:pt x="0" y="3100"/>
                </a:lnTo>
                <a:lnTo>
                  <a:pt x="0" y="3100"/>
                </a:lnTo>
                <a:lnTo>
                  <a:pt x="0" y="3748"/>
                </a:lnTo>
                <a:lnTo>
                  <a:pt x="0" y="3748"/>
                </a:lnTo>
                <a:lnTo>
                  <a:pt x="0" y="4076"/>
                </a:lnTo>
                <a:lnTo>
                  <a:pt x="0" y="4116"/>
                </a:lnTo>
                <a:lnTo>
                  <a:pt x="0" y="4138"/>
                </a:lnTo>
                <a:lnTo>
                  <a:pt x="0" y="4148"/>
                </a:lnTo>
                <a:lnTo>
                  <a:pt x="0" y="4152"/>
                </a:lnTo>
                <a:lnTo>
                  <a:pt x="0" y="4158"/>
                </a:lnTo>
                <a:lnTo>
                  <a:pt x="0" y="4158"/>
                </a:lnTo>
                <a:lnTo>
                  <a:pt x="2" y="4172"/>
                </a:lnTo>
                <a:lnTo>
                  <a:pt x="2" y="4172"/>
                </a:lnTo>
                <a:lnTo>
                  <a:pt x="6" y="4198"/>
                </a:lnTo>
                <a:lnTo>
                  <a:pt x="12" y="4222"/>
                </a:lnTo>
                <a:lnTo>
                  <a:pt x="22" y="4246"/>
                </a:lnTo>
                <a:lnTo>
                  <a:pt x="32" y="4270"/>
                </a:lnTo>
                <a:lnTo>
                  <a:pt x="32" y="4270"/>
                </a:lnTo>
                <a:lnTo>
                  <a:pt x="46" y="4290"/>
                </a:lnTo>
                <a:lnTo>
                  <a:pt x="62" y="4310"/>
                </a:lnTo>
                <a:lnTo>
                  <a:pt x="82" y="4328"/>
                </a:lnTo>
                <a:lnTo>
                  <a:pt x="102" y="4344"/>
                </a:lnTo>
                <a:lnTo>
                  <a:pt x="102" y="4344"/>
                </a:lnTo>
                <a:lnTo>
                  <a:pt x="122" y="4358"/>
                </a:lnTo>
                <a:lnTo>
                  <a:pt x="146" y="4370"/>
                </a:lnTo>
                <a:lnTo>
                  <a:pt x="170" y="4378"/>
                </a:lnTo>
                <a:lnTo>
                  <a:pt x="194" y="4384"/>
                </a:lnTo>
                <a:lnTo>
                  <a:pt x="194" y="4384"/>
                </a:lnTo>
                <a:lnTo>
                  <a:pt x="220" y="4388"/>
                </a:lnTo>
                <a:lnTo>
                  <a:pt x="220" y="4388"/>
                </a:lnTo>
                <a:lnTo>
                  <a:pt x="234" y="4388"/>
                </a:lnTo>
                <a:lnTo>
                  <a:pt x="240" y="4390"/>
                </a:lnTo>
                <a:lnTo>
                  <a:pt x="244" y="4390"/>
                </a:lnTo>
                <a:lnTo>
                  <a:pt x="264" y="4390"/>
                </a:lnTo>
                <a:lnTo>
                  <a:pt x="346" y="4388"/>
                </a:lnTo>
                <a:lnTo>
                  <a:pt x="346" y="4388"/>
                </a:lnTo>
                <a:lnTo>
                  <a:pt x="1644" y="4384"/>
                </a:lnTo>
                <a:lnTo>
                  <a:pt x="1644" y="4384"/>
                </a:lnTo>
                <a:lnTo>
                  <a:pt x="1680" y="4382"/>
                </a:lnTo>
                <a:lnTo>
                  <a:pt x="1712" y="4380"/>
                </a:lnTo>
                <a:lnTo>
                  <a:pt x="1712" y="4380"/>
                </a:lnTo>
                <a:lnTo>
                  <a:pt x="2018" y="4378"/>
                </a:lnTo>
                <a:lnTo>
                  <a:pt x="2340" y="4376"/>
                </a:lnTo>
                <a:lnTo>
                  <a:pt x="2652" y="4370"/>
                </a:lnTo>
                <a:lnTo>
                  <a:pt x="2794" y="4366"/>
                </a:lnTo>
                <a:lnTo>
                  <a:pt x="2924" y="4360"/>
                </a:lnTo>
                <a:lnTo>
                  <a:pt x="2924" y="4360"/>
                </a:lnTo>
                <a:lnTo>
                  <a:pt x="2860" y="4360"/>
                </a:lnTo>
                <a:lnTo>
                  <a:pt x="2832" y="4360"/>
                </a:lnTo>
                <a:lnTo>
                  <a:pt x="2814" y="4358"/>
                </a:lnTo>
                <a:lnTo>
                  <a:pt x="2814" y="4358"/>
                </a:lnTo>
                <a:lnTo>
                  <a:pt x="2978" y="4358"/>
                </a:lnTo>
                <a:lnTo>
                  <a:pt x="3114" y="4352"/>
                </a:lnTo>
                <a:lnTo>
                  <a:pt x="3114" y="4352"/>
                </a:lnTo>
                <a:lnTo>
                  <a:pt x="3014" y="4352"/>
                </a:lnTo>
                <a:lnTo>
                  <a:pt x="2952" y="4352"/>
                </a:lnTo>
                <a:lnTo>
                  <a:pt x="2952" y="4352"/>
                </a:lnTo>
                <a:lnTo>
                  <a:pt x="3010" y="4346"/>
                </a:lnTo>
                <a:lnTo>
                  <a:pt x="3034" y="4344"/>
                </a:lnTo>
                <a:lnTo>
                  <a:pt x="3042" y="4342"/>
                </a:lnTo>
                <a:lnTo>
                  <a:pt x="3046" y="4340"/>
                </a:lnTo>
                <a:lnTo>
                  <a:pt x="3046" y="4340"/>
                </a:lnTo>
                <a:lnTo>
                  <a:pt x="2956" y="4338"/>
                </a:lnTo>
                <a:lnTo>
                  <a:pt x="2870" y="4334"/>
                </a:lnTo>
                <a:lnTo>
                  <a:pt x="2870" y="4334"/>
                </a:lnTo>
                <a:lnTo>
                  <a:pt x="2894" y="4332"/>
                </a:lnTo>
                <a:lnTo>
                  <a:pt x="2878" y="4330"/>
                </a:lnTo>
                <a:lnTo>
                  <a:pt x="2850" y="4328"/>
                </a:lnTo>
                <a:lnTo>
                  <a:pt x="2828" y="4326"/>
                </a:lnTo>
                <a:lnTo>
                  <a:pt x="2828" y="4326"/>
                </a:lnTo>
                <a:lnTo>
                  <a:pt x="2880" y="4324"/>
                </a:lnTo>
                <a:lnTo>
                  <a:pt x="2898" y="4324"/>
                </a:lnTo>
                <a:lnTo>
                  <a:pt x="2910" y="4322"/>
                </a:lnTo>
                <a:lnTo>
                  <a:pt x="2910" y="4322"/>
                </a:lnTo>
                <a:lnTo>
                  <a:pt x="2798" y="4322"/>
                </a:lnTo>
                <a:lnTo>
                  <a:pt x="2688" y="4318"/>
                </a:lnTo>
                <a:lnTo>
                  <a:pt x="2582" y="4316"/>
                </a:lnTo>
                <a:lnTo>
                  <a:pt x="2488" y="4314"/>
                </a:lnTo>
                <a:lnTo>
                  <a:pt x="2488" y="4314"/>
                </a:lnTo>
                <a:lnTo>
                  <a:pt x="2586" y="4310"/>
                </a:lnTo>
                <a:lnTo>
                  <a:pt x="2678" y="4306"/>
                </a:lnTo>
                <a:lnTo>
                  <a:pt x="2752" y="4300"/>
                </a:lnTo>
                <a:lnTo>
                  <a:pt x="2780" y="4296"/>
                </a:lnTo>
                <a:lnTo>
                  <a:pt x="2802" y="4290"/>
                </a:lnTo>
                <a:lnTo>
                  <a:pt x="2802" y="4290"/>
                </a:lnTo>
                <a:lnTo>
                  <a:pt x="2780" y="4282"/>
                </a:lnTo>
                <a:lnTo>
                  <a:pt x="2776" y="4278"/>
                </a:lnTo>
                <a:lnTo>
                  <a:pt x="2776" y="4274"/>
                </a:lnTo>
                <a:lnTo>
                  <a:pt x="2778" y="4270"/>
                </a:lnTo>
                <a:lnTo>
                  <a:pt x="2786" y="4266"/>
                </a:lnTo>
                <a:lnTo>
                  <a:pt x="2814" y="4256"/>
                </a:lnTo>
                <a:lnTo>
                  <a:pt x="2814" y="4256"/>
                </a:lnTo>
                <a:lnTo>
                  <a:pt x="2770" y="4250"/>
                </a:lnTo>
                <a:lnTo>
                  <a:pt x="2740" y="4244"/>
                </a:lnTo>
                <a:lnTo>
                  <a:pt x="3114" y="4244"/>
                </a:lnTo>
                <a:lnTo>
                  <a:pt x="3114" y="4244"/>
                </a:lnTo>
                <a:lnTo>
                  <a:pt x="3126" y="4244"/>
                </a:lnTo>
                <a:lnTo>
                  <a:pt x="3136" y="4242"/>
                </a:lnTo>
                <a:lnTo>
                  <a:pt x="3156" y="4234"/>
                </a:lnTo>
                <a:lnTo>
                  <a:pt x="3156" y="4234"/>
                </a:lnTo>
                <a:lnTo>
                  <a:pt x="3166" y="4230"/>
                </a:lnTo>
                <a:lnTo>
                  <a:pt x="3166" y="4230"/>
                </a:lnTo>
                <a:lnTo>
                  <a:pt x="3178" y="4224"/>
                </a:lnTo>
                <a:lnTo>
                  <a:pt x="3188" y="4214"/>
                </a:lnTo>
                <a:lnTo>
                  <a:pt x="3198" y="4202"/>
                </a:lnTo>
                <a:lnTo>
                  <a:pt x="3206" y="4190"/>
                </a:lnTo>
                <a:lnTo>
                  <a:pt x="3206" y="4190"/>
                </a:lnTo>
                <a:lnTo>
                  <a:pt x="3198" y="4204"/>
                </a:lnTo>
                <a:lnTo>
                  <a:pt x="3194" y="4212"/>
                </a:lnTo>
                <a:lnTo>
                  <a:pt x="3194" y="4212"/>
                </a:lnTo>
                <a:lnTo>
                  <a:pt x="3190" y="4218"/>
                </a:lnTo>
                <a:lnTo>
                  <a:pt x="3192" y="4220"/>
                </a:lnTo>
                <a:lnTo>
                  <a:pt x="3194" y="4220"/>
                </a:lnTo>
                <a:lnTo>
                  <a:pt x="3194" y="4220"/>
                </a:lnTo>
                <a:lnTo>
                  <a:pt x="3202" y="4208"/>
                </a:lnTo>
                <a:lnTo>
                  <a:pt x="3202" y="4208"/>
                </a:lnTo>
                <a:lnTo>
                  <a:pt x="3210" y="4196"/>
                </a:lnTo>
                <a:lnTo>
                  <a:pt x="3210" y="4196"/>
                </a:lnTo>
                <a:lnTo>
                  <a:pt x="3218" y="4178"/>
                </a:lnTo>
                <a:lnTo>
                  <a:pt x="3218" y="4178"/>
                </a:lnTo>
                <a:lnTo>
                  <a:pt x="3222" y="4164"/>
                </a:lnTo>
                <a:lnTo>
                  <a:pt x="3222" y="4164"/>
                </a:lnTo>
                <a:lnTo>
                  <a:pt x="3226" y="4154"/>
                </a:lnTo>
                <a:lnTo>
                  <a:pt x="3226" y="4154"/>
                </a:lnTo>
                <a:lnTo>
                  <a:pt x="3232" y="4136"/>
                </a:lnTo>
                <a:lnTo>
                  <a:pt x="3232" y="4136"/>
                </a:lnTo>
                <a:lnTo>
                  <a:pt x="3234" y="4126"/>
                </a:lnTo>
                <a:lnTo>
                  <a:pt x="3236" y="4110"/>
                </a:lnTo>
                <a:lnTo>
                  <a:pt x="3236" y="4110"/>
                </a:lnTo>
                <a:lnTo>
                  <a:pt x="3240" y="4046"/>
                </a:lnTo>
                <a:lnTo>
                  <a:pt x="3244" y="3952"/>
                </a:lnTo>
                <a:lnTo>
                  <a:pt x="3248" y="3706"/>
                </a:lnTo>
                <a:lnTo>
                  <a:pt x="3250" y="3422"/>
                </a:lnTo>
                <a:lnTo>
                  <a:pt x="3250" y="3156"/>
                </a:lnTo>
                <a:lnTo>
                  <a:pt x="3250" y="3156"/>
                </a:lnTo>
                <a:lnTo>
                  <a:pt x="3256" y="1934"/>
                </a:lnTo>
                <a:lnTo>
                  <a:pt x="3262" y="1372"/>
                </a:lnTo>
                <a:lnTo>
                  <a:pt x="3270" y="842"/>
                </a:lnTo>
                <a:lnTo>
                  <a:pt x="3270" y="842"/>
                </a:lnTo>
                <a:lnTo>
                  <a:pt x="3270" y="840"/>
                </a:lnTo>
                <a:lnTo>
                  <a:pt x="3272" y="842"/>
                </a:lnTo>
                <a:lnTo>
                  <a:pt x="3274" y="846"/>
                </a:lnTo>
                <a:lnTo>
                  <a:pt x="3276" y="862"/>
                </a:lnTo>
                <a:lnTo>
                  <a:pt x="3280" y="878"/>
                </a:lnTo>
                <a:lnTo>
                  <a:pt x="3282" y="882"/>
                </a:lnTo>
                <a:lnTo>
                  <a:pt x="3282" y="882"/>
                </a:lnTo>
                <a:lnTo>
                  <a:pt x="3284" y="882"/>
                </a:lnTo>
                <a:lnTo>
                  <a:pt x="3284" y="882"/>
                </a:lnTo>
                <a:lnTo>
                  <a:pt x="3286" y="870"/>
                </a:lnTo>
                <a:lnTo>
                  <a:pt x="3286" y="852"/>
                </a:lnTo>
                <a:lnTo>
                  <a:pt x="3286" y="836"/>
                </a:lnTo>
                <a:lnTo>
                  <a:pt x="3288" y="828"/>
                </a:lnTo>
                <a:lnTo>
                  <a:pt x="3288" y="828"/>
                </a:lnTo>
                <a:lnTo>
                  <a:pt x="3288" y="856"/>
                </a:lnTo>
                <a:lnTo>
                  <a:pt x="3290" y="868"/>
                </a:lnTo>
                <a:lnTo>
                  <a:pt x="3290" y="870"/>
                </a:lnTo>
                <a:lnTo>
                  <a:pt x="3292" y="868"/>
                </a:lnTo>
                <a:lnTo>
                  <a:pt x="3292" y="868"/>
                </a:lnTo>
                <a:lnTo>
                  <a:pt x="3294" y="830"/>
                </a:lnTo>
                <a:lnTo>
                  <a:pt x="3294" y="826"/>
                </a:lnTo>
                <a:lnTo>
                  <a:pt x="3294" y="828"/>
                </a:lnTo>
                <a:lnTo>
                  <a:pt x="3298" y="834"/>
                </a:lnTo>
                <a:lnTo>
                  <a:pt x="3298" y="834"/>
                </a:lnTo>
                <a:lnTo>
                  <a:pt x="3298" y="834"/>
                </a:lnTo>
                <a:lnTo>
                  <a:pt x="3300" y="828"/>
                </a:lnTo>
                <a:lnTo>
                  <a:pt x="3300" y="828"/>
                </a:lnTo>
                <a:lnTo>
                  <a:pt x="3304" y="802"/>
                </a:lnTo>
                <a:lnTo>
                  <a:pt x="3306" y="766"/>
                </a:lnTo>
                <a:lnTo>
                  <a:pt x="3308" y="738"/>
                </a:lnTo>
                <a:lnTo>
                  <a:pt x="3308" y="736"/>
                </a:lnTo>
                <a:lnTo>
                  <a:pt x="3310" y="736"/>
                </a:lnTo>
                <a:lnTo>
                  <a:pt x="3312" y="746"/>
                </a:lnTo>
                <a:lnTo>
                  <a:pt x="3312" y="746"/>
                </a:lnTo>
                <a:lnTo>
                  <a:pt x="3310" y="764"/>
                </a:lnTo>
                <a:lnTo>
                  <a:pt x="3310" y="786"/>
                </a:lnTo>
                <a:lnTo>
                  <a:pt x="3310" y="786"/>
                </a:lnTo>
                <a:lnTo>
                  <a:pt x="3312" y="782"/>
                </a:lnTo>
                <a:lnTo>
                  <a:pt x="3312" y="770"/>
                </a:lnTo>
                <a:lnTo>
                  <a:pt x="3314" y="736"/>
                </a:lnTo>
                <a:lnTo>
                  <a:pt x="3314" y="698"/>
                </a:lnTo>
                <a:lnTo>
                  <a:pt x="3314" y="686"/>
                </a:lnTo>
                <a:lnTo>
                  <a:pt x="3316" y="678"/>
                </a:lnTo>
                <a:lnTo>
                  <a:pt x="3316" y="678"/>
                </a:lnTo>
                <a:lnTo>
                  <a:pt x="3320" y="682"/>
                </a:lnTo>
                <a:lnTo>
                  <a:pt x="3322" y="686"/>
                </a:lnTo>
                <a:lnTo>
                  <a:pt x="3322" y="686"/>
                </a:lnTo>
                <a:lnTo>
                  <a:pt x="3324" y="686"/>
                </a:lnTo>
                <a:lnTo>
                  <a:pt x="3326" y="678"/>
                </a:lnTo>
                <a:lnTo>
                  <a:pt x="3326" y="678"/>
                </a:lnTo>
                <a:lnTo>
                  <a:pt x="3332" y="512"/>
                </a:lnTo>
                <a:lnTo>
                  <a:pt x="3334" y="328"/>
                </a:lnTo>
                <a:lnTo>
                  <a:pt x="3334" y="328"/>
                </a:lnTo>
                <a:lnTo>
                  <a:pt x="3336" y="280"/>
                </a:lnTo>
                <a:lnTo>
                  <a:pt x="3336" y="280"/>
                </a:lnTo>
                <a:lnTo>
                  <a:pt x="3336" y="256"/>
                </a:lnTo>
                <a:lnTo>
                  <a:pt x="3336" y="244"/>
                </a:lnTo>
                <a:lnTo>
                  <a:pt x="3336" y="238"/>
                </a:lnTo>
                <a:lnTo>
                  <a:pt x="3336" y="236"/>
                </a:lnTo>
                <a:lnTo>
                  <a:pt x="3336" y="230"/>
                </a:lnTo>
                <a:close/>
              </a:path>
            </a:pathLst>
          </a:custGeom>
          <a:solidFill>
            <a:srgbClr val="599F46"/>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Rectangle 10">
            <a:extLst>
              <a:ext uri="{FF2B5EF4-FFF2-40B4-BE49-F238E27FC236}">
                <a16:creationId xmlns:a16="http://schemas.microsoft.com/office/drawing/2014/main" id="{C5D9F581-BC0A-457F-9F8D-CED6A78ABDA2}"/>
              </a:ext>
            </a:extLst>
          </p:cNvPr>
          <p:cNvSpPr/>
          <p:nvPr/>
        </p:nvSpPr>
        <p:spPr>
          <a:xfrm>
            <a:off x="931291" y="4707707"/>
            <a:ext cx="4872102" cy="4031873"/>
          </a:xfrm>
          <a:prstGeom prst="rect">
            <a:avLst/>
          </a:prstGeom>
        </p:spPr>
        <p:txBody>
          <a:bodyPr wrap="square">
            <a:spAutoFit/>
          </a:bodyPr>
          <a:lstStyle/>
          <a:p>
            <a:r>
              <a:rPr lang="en-GB" sz="1600" b="1" u="sng" dirty="0">
                <a:solidFill>
                  <a:schemeClr val="bg1"/>
                </a:solidFill>
              </a:rPr>
              <a:t>Contents</a:t>
            </a:r>
          </a:p>
          <a:p>
            <a:endParaRPr lang="en-GB" sz="1600" b="1" dirty="0">
              <a:solidFill>
                <a:schemeClr val="bg1"/>
              </a:solidFill>
            </a:endParaRPr>
          </a:p>
          <a:p>
            <a:r>
              <a:rPr lang="en-GB" sz="1600" b="1" dirty="0">
                <a:solidFill>
                  <a:schemeClr val="bg1"/>
                </a:solidFill>
              </a:rPr>
              <a:t>1.	Introduction						2</a:t>
            </a:r>
          </a:p>
          <a:p>
            <a:r>
              <a:rPr lang="en-GB" sz="1600" b="1" dirty="0">
                <a:solidFill>
                  <a:schemeClr val="bg1"/>
                </a:solidFill>
              </a:rPr>
              <a:t>	</a:t>
            </a:r>
          </a:p>
          <a:p>
            <a:r>
              <a:rPr lang="en-GB" sz="1600" b="1" dirty="0">
                <a:solidFill>
                  <a:schemeClr val="bg1"/>
                </a:solidFill>
              </a:rPr>
              <a:t>2.	Event Management Plan				3</a:t>
            </a:r>
          </a:p>
          <a:p>
            <a:endParaRPr lang="en-GB" sz="1600" b="1" dirty="0">
              <a:solidFill>
                <a:schemeClr val="bg1"/>
              </a:solidFill>
            </a:endParaRPr>
          </a:p>
          <a:p>
            <a:r>
              <a:rPr lang="en-GB" sz="1600" b="1" dirty="0">
                <a:solidFill>
                  <a:schemeClr val="bg1"/>
                </a:solidFill>
              </a:rPr>
              <a:t>3.	Risk Assessment		                              4-5</a:t>
            </a:r>
          </a:p>
          <a:p>
            <a:endParaRPr lang="en-GB" sz="1600" b="1" dirty="0">
              <a:solidFill>
                <a:schemeClr val="bg1"/>
              </a:solidFill>
            </a:endParaRPr>
          </a:p>
          <a:p>
            <a:r>
              <a:rPr lang="en-GB" sz="1600" b="1" dirty="0">
                <a:solidFill>
                  <a:schemeClr val="bg1"/>
                </a:solidFill>
              </a:rPr>
              <a:t>4.	SAG notification form					6-7</a:t>
            </a:r>
          </a:p>
          <a:p>
            <a:endParaRPr lang="en-GB" sz="1600" b="1" dirty="0">
              <a:solidFill>
                <a:schemeClr val="bg1"/>
              </a:solidFill>
            </a:endParaRPr>
          </a:p>
          <a:p>
            <a:pPr marL="342900" indent="-342900">
              <a:buAutoNum type="arabicPeriod" startAt="5"/>
            </a:pPr>
            <a:r>
              <a:rPr lang="en-GB" sz="1600" b="1" dirty="0">
                <a:solidFill>
                  <a:schemeClr val="bg1"/>
                </a:solidFill>
              </a:rPr>
              <a:t> 	Issues to consider				        	8-9</a:t>
            </a:r>
          </a:p>
          <a:p>
            <a:endParaRPr lang="en-GB" sz="1600" b="1" dirty="0">
              <a:solidFill>
                <a:schemeClr val="bg1"/>
              </a:solidFill>
            </a:endParaRPr>
          </a:p>
          <a:p>
            <a:r>
              <a:rPr lang="en-GB" sz="1600" b="1" dirty="0">
                <a:solidFill>
                  <a:schemeClr val="bg1"/>
                </a:solidFill>
              </a:rPr>
              <a:t>6.	Further reading						10</a:t>
            </a:r>
          </a:p>
          <a:p>
            <a:endParaRPr lang="en-GB" sz="1600" b="1" dirty="0">
              <a:solidFill>
                <a:schemeClr val="bg1"/>
              </a:solidFill>
            </a:endParaRPr>
          </a:p>
          <a:p>
            <a:r>
              <a:rPr lang="en-GB" sz="1600" b="1" dirty="0">
                <a:solidFill>
                  <a:schemeClr val="bg1"/>
                </a:solidFill>
              </a:rPr>
              <a:t>7.	SAG membership					11</a:t>
            </a:r>
          </a:p>
          <a:p>
            <a:pPr marL="342900" indent="-342900">
              <a:buAutoNum type="arabicPeriod" startAt="5"/>
            </a:pPr>
            <a:endParaRPr lang="en-GB" sz="1600" b="1" dirty="0">
              <a:solidFill>
                <a:schemeClr val="bg1"/>
              </a:solidFill>
            </a:endParaRPr>
          </a:p>
        </p:txBody>
      </p:sp>
      <p:sp>
        <p:nvSpPr>
          <p:cNvPr id="12" name="Slide Number Placeholder 11">
            <a:extLst>
              <a:ext uri="{FF2B5EF4-FFF2-40B4-BE49-F238E27FC236}">
                <a16:creationId xmlns:a16="http://schemas.microsoft.com/office/drawing/2014/main" id="{E77F2BE3-8ABF-425B-BA62-457910E35FEF}"/>
              </a:ext>
            </a:extLst>
          </p:cNvPr>
          <p:cNvSpPr>
            <a:spLocks noGrp="1"/>
          </p:cNvSpPr>
          <p:nvPr>
            <p:ph type="sldNum" sz="quarter" idx="12"/>
          </p:nvPr>
        </p:nvSpPr>
        <p:spPr/>
        <p:txBody>
          <a:bodyPr/>
          <a:lstStyle/>
          <a:p>
            <a:r>
              <a:rPr lang="en-GB" sz="1400" dirty="0">
                <a:solidFill>
                  <a:schemeClr val="tx1"/>
                </a:solidFill>
              </a:rPr>
              <a:t>1</a:t>
            </a:r>
          </a:p>
        </p:txBody>
      </p:sp>
    </p:spTree>
    <p:extLst>
      <p:ext uri="{BB962C8B-B14F-4D97-AF65-F5344CB8AC3E}">
        <p14:creationId xmlns:p14="http://schemas.microsoft.com/office/powerpoint/2010/main" val="554057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4">
            <a:extLst>
              <a:ext uri="{FF2B5EF4-FFF2-40B4-BE49-F238E27FC236}">
                <a16:creationId xmlns:a16="http://schemas.microsoft.com/office/drawing/2014/main" id="{0D37E155-567F-4AD7-B1CA-E163BD0BDBA8}"/>
              </a:ext>
            </a:extLst>
          </p:cNvPr>
          <p:cNvSpPr>
            <a:spLocks/>
          </p:cNvSpPr>
          <p:nvPr/>
        </p:nvSpPr>
        <p:spPr bwMode="auto">
          <a:xfrm>
            <a:off x="-665480" y="447089"/>
            <a:ext cx="4409440" cy="663575"/>
          </a:xfrm>
          <a:custGeom>
            <a:avLst/>
            <a:gdLst>
              <a:gd name="T0" fmla="*/ 4136 w 4136"/>
              <a:gd name="T1" fmla="*/ 292 h 328"/>
              <a:gd name="T2" fmla="*/ 4126 w 4136"/>
              <a:gd name="T3" fmla="*/ 284 h 328"/>
              <a:gd name="T4" fmla="*/ 4106 w 4136"/>
              <a:gd name="T5" fmla="*/ 274 h 328"/>
              <a:gd name="T6" fmla="*/ 4102 w 4136"/>
              <a:gd name="T7" fmla="*/ 266 h 328"/>
              <a:gd name="T8" fmla="*/ 4084 w 4136"/>
              <a:gd name="T9" fmla="*/ 258 h 328"/>
              <a:gd name="T10" fmla="*/ 4084 w 4136"/>
              <a:gd name="T11" fmla="*/ 246 h 328"/>
              <a:gd name="T12" fmla="*/ 4096 w 4136"/>
              <a:gd name="T13" fmla="*/ 220 h 328"/>
              <a:gd name="T14" fmla="*/ 4096 w 4136"/>
              <a:gd name="T15" fmla="*/ 192 h 328"/>
              <a:gd name="T16" fmla="*/ 4078 w 4136"/>
              <a:gd name="T17" fmla="*/ 158 h 328"/>
              <a:gd name="T18" fmla="*/ 4004 w 4136"/>
              <a:gd name="T19" fmla="*/ 146 h 328"/>
              <a:gd name="T20" fmla="*/ 3914 w 4136"/>
              <a:gd name="T21" fmla="*/ 134 h 328"/>
              <a:gd name="T22" fmla="*/ 3884 w 4136"/>
              <a:gd name="T23" fmla="*/ 118 h 328"/>
              <a:gd name="T24" fmla="*/ 3872 w 4136"/>
              <a:gd name="T25" fmla="*/ 100 h 328"/>
              <a:gd name="T26" fmla="*/ 3854 w 4136"/>
              <a:gd name="T27" fmla="*/ 80 h 328"/>
              <a:gd name="T28" fmla="*/ 3754 w 4136"/>
              <a:gd name="T29" fmla="*/ 48 h 328"/>
              <a:gd name="T30" fmla="*/ 3690 w 4136"/>
              <a:gd name="T31" fmla="*/ 40 h 328"/>
              <a:gd name="T32" fmla="*/ 3604 w 4136"/>
              <a:gd name="T33" fmla="*/ 38 h 328"/>
              <a:gd name="T34" fmla="*/ 3534 w 4136"/>
              <a:gd name="T35" fmla="*/ 36 h 328"/>
              <a:gd name="T36" fmla="*/ 3466 w 4136"/>
              <a:gd name="T37" fmla="*/ 36 h 328"/>
              <a:gd name="T38" fmla="*/ 3418 w 4136"/>
              <a:gd name="T39" fmla="*/ 34 h 328"/>
              <a:gd name="T40" fmla="*/ 3296 w 4136"/>
              <a:gd name="T41" fmla="*/ 34 h 328"/>
              <a:gd name="T42" fmla="*/ 3186 w 4136"/>
              <a:gd name="T43" fmla="*/ 24 h 328"/>
              <a:gd name="T44" fmla="*/ 2610 w 4136"/>
              <a:gd name="T45" fmla="*/ 0 h 328"/>
              <a:gd name="T46" fmla="*/ 2296 w 4136"/>
              <a:gd name="T47" fmla="*/ 6 h 328"/>
              <a:gd name="T48" fmla="*/ 1980 w 4136"/>
              <a:gd name="T49" fmla="*/ 4 h 328"/>
              <a:gd name="T50" fmla="*/ 408 w 4136"/>
              <a:gd name="T51" fmla="*/ 4 h 328"/>
              <a:gd name="T52" fmla="*/ 304 w 4136"/>
              <a:gd name="T53" fmla="*/ 10 h 328"/>
              <a:gd name="T54" fmla="*/ 52 w 4136"/>
              <a:gd name="T55" fmla="*/ 28 h 328"/>
              <a:gd name="T56" fmla="*/ 38 w 4136"/>
              <a:gd name="T57" fmla="*/ 32 h 328"/>
              <a:gd name="T58" fmla="*/ 46 w 4136"/>
              <a:gd name="T59" fmla="*/ 38 h 328"/>
              <a:gd name="T60" fmla="*/ 44 w 4136"/>
              <a:gd name="T61" fmla="*/ 52 h 328"/>
              <a:gd name="T62" fmla="*/ 74 w 4136"/>
              <a:gd name="T63" fmla="*/ 60 h 328"/>
              <a:gd name="T64" fmla="*/ 56 w 4136"/>
              <a:gd name="T65" fmla="*/ 68 h 328"/>
              <a:gd name="T66" fmla="*/ 174 w 4136"/>
              <a:gd name="T67" fmla="*/ 74 h 328"/>
              <a:gd name="T68" fmla="*/ 86 w 4136"/>
              <a:gd name="T69" fmla="*/ 98 h 328"/>
              <a:gd name="T70" fmla="*/ 84 w 4136"/>
              <a:gd name="T71" fmla="*/ 132 h 328"/>
              <a:gd name="T72" fmla="*/ 120 w 4136"/>
              <a:gd name="T73" fmla="*/ 162 h 328"/>
              <a:gd name="T74" fmla="*/ 172 w 4136"/>
              <a:gd name="T75" fmla="*/ 176 h 328"/>
              <a:gd name="T76" fmla="*/ 538 w 4136"/>
              <a:gd name="T77" fmla="*/ 190 h 328"/>
              <a:gd name="T78" fmla="*/ 592 w 4136"/>
              <a:gd name="T79" fmla="*/ 196 h 328"/>
              <a:gd name="T80" fmla="*/ 616 w 4136"/>
              <a:gd name="T81" fmla="*/ 228 h 328"/>
              <a:gd name="T82" fmla="*/ 658 w 4136"/>
              <a:gd name="T83" fmla="*/ 246 h 328"/>
              <a:gd name="T84" fmla="*/ 806 w 4136"/>
              <a:gd name="T85" fmla="*/ 274 h 328"/>
              <a:gd name="T86" fmla="*/ 1008 w 4136"/>
              <a:gd name="T87" fmla="*/ 286 h 328"/>
              <a:gd name="T88" fmla="*/ 1200 w 4136"/>
              <a:gd name="T89" fmla="*/ 288 h 328"/>
              <a:gd name="T90" fmla="*/ 1370 w 4136"/>
              <a:gd name="T91" fmla="*/ 288 h 328"/>
              <a:gd name="T92" fmla="*/ 1530 w 4136"/>
              <a:gd name="T93" fmla="*/ 288 h 328"/>
              <a:gd name="T94" fmla="*/ 1638 w 4136"/>
              <a:gd name="T95" fmla="*/ 286 h 328"/>
              <a:gd name="T96" fmla="*/ 2016 w 4136"/>
              <a:gd name="T97" fmla="*/ 284 h 328"/>
              <a:gd name="T98" fmla="*/ 2546 w 4136"/>
              <a:gd name="T99" fmla="*/ 284 h 328"/>
              <a:gd name="T100" fmla="*/ 2600 w 4136"/>
              <a:gd name="T101" fmla="*/ 286 h 328"/>
              <a:gd name="T102" fmla="*/ 2676 w 4136"/>
              <a:gd name="T103" fmla="*/ 286 h 328"/>
              <a:gd name="T104" fmla="*/ 2744 w 4136"/>
              <a:gd name="T105" fmla="*/ 288 h 328"/>
              <a:gd name="T106" fmla="*/ 2810 w 4136"/>
              <a:gd name="T107" fmla="*/ 292 h 328"/>
              <a:gd name="T108" fmla="*/ 2930 w 4136"/>
              <a:gd name="T109" fmla="*/ 290 h 328"/>
              <a:gd name="T110" fmla="*/ 3064 w 4136"/>
              <a:gd name="T111" fmla="*/ 300 h 328"/>
              <a:gd name="T112" fmla="*/ 3364 w 4136"/>
              <a:gd name="T113" fmla="*/ 318 h 328"/>
              <a:gd name="T114" fmla="*/ 3806 w 4136"/>
              <a:gd name="T115" fmla="*/ 328 h 328"/>
              <a:gd name="T116" fmla="*/ 3968 w 4136"/>
              <a:gd name="T117" fmla="*/ 320 h 328"/>
              <a:gd name="T118" fmla="*/ 4112 w 4136"/>
              <a:gd name="T119" fmla="*/ 300 h 328"/>
              <a:gd name="T120" fmla="*/ 4100 w 4136"/>
              <a:gd name="T121" fmla="*/ 29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36" h="328">
                <a:moveTo>
                  <a:pt x="4100" y="298"/>
                </a:moveTo>
                <a:lnTo>
                  <a:pt x="4100" y="298"/>
                </a:lnTo>
                <a:lnTo>
                  <a:pt x="4120" y="296"/>
                </a:lnTo>
                <a:lnTo>
                  <a:pt x="4136" y="292"/>
                </a:lnTo>
                <a:lnTo>
                  <a:pt x="4136" y="292"/>
                </a:lnTo>
                <a:lnTo>
                  <a:pt x="4124" y="292"/>
                </a:lnTo>
                <a:lnTo>
                  <a:pt x="4116" y="290"/>
                </a:lnTo>
                <a:lnTo>
                  <a:pt x="4116" y="290"/>
                </a:lnTo>
                <a:lnTo>
                  <a:pt x="4124" y="286"/>
                </a:lnTo>
                <a:lnTo>
                  <a:pt x="4126" y="284"/>
                </a:lnTo>
                <a:lnTo>
                  <a:pt x="4128" y="278"/>
                </a:lnTo>
                <a:lnTo>
                  <a:pt x="4128" y="278"/>
                </a:lnTo>
                <a:lnTo>
                  <a:pt x="4116" y="276"/>
                </a:lnTo>
                <a:lnTo>
                  <a:pt x="4106" y="274"/>
                </a:lnTo>
                <a:lnTo>
                  <a:pt x="4106" y="274"/>
                </a:lnTo>
                <a:lnTo>
                  <a:pt x="4110" y="272"/>
                </a:lnTo>
                <a:lnTo>
                  <a:pt x="4108" y="270"/>
                </a:lnTo>
                <a:lnTo>
                  <a:pt x="4104" y="268"/>
                </a:lnTo>
                <a:lnTo>
                  <a:pt x="4102" y="266"/>
                </a:lnTo>
                <a:lnTo>
                  <a:pt x="4102" y="266"/>
                </a:lnTo>
                <a:lnTo>
                  <a:pt x="4108" y="264"/>
                </a:lnTo>
                <a:lnTo>
                  <a:pt x="4112" y="260"/>
                </a:lnTo>
                <a:lnTo>
                  <a:pt x="4112" y="260"/>
                </a:lnTo>
                <a:lnTo>
                  <a:pt x="4098" y="260"/>
                </a:lnTo>
                <a:lnTo>
                  <a:pt x="4084" y="258"/>
                </a:lnTo>
                <a:lnTo>
                  <a:pt x="4072" y="254"/>
                </a:lnTo>
                <a:lnTo>
                  <a:pt x="4062" y="252"/>
                </a:lnTo>
                <a:lnTo>
                  <a:pt x="4062" y="252"/>
                </a:lnTo>
                <a:lnTo>
                  <a:pt x="4072" y="250"/>
                </a:lnTo>
                <a:lnTo>
                  <a:pt x="4084" y="246"/>
                </a:lnTo>
                <a:lnTo>
                  <a:pt x="4092" y="240"/>
                </a:lnTo>
                <a:lnTo>
                  <a:pt x="4096" y="236"/>
                </a:lnTo>
                <a:lnTo>
                  <a:pt x="4098" y="230"/>
                </a:lnTo>
                <a:lnTo>
                  <a:pt x="4098" y="230"/>
                </a:lnTo>
                <a:lnTo>
                  <a:pt x="4096" y="220"/>
                </a:lnTo>
                <a:lnTo>
                  <a:pt x="4096" y="212"/>
                </a:lnTo>
                <a:lnTo>
                  <a:pt x="4096" y="204"/>
                </a:lnTo>
                <a:lnTo>
                  <a:pt x="4100" y="196"/>
                </a:lnTo>
                <a:lnTo>
                  <a:pt x="4100" y="196"/>
                </a:lnTo>
                <a:lnTo>
                  <a:pt x="4096" y="192"/>
                </a:lnTo>
                <a:lnTo>
                  <a:pt x="4094" y="188"/>
                </a:lnTo>
                <a:lnTo>
                  <a:pt x="4088" y="176"/>
                </a:lnTo>
                <a:lnTo>
                  <a:pt x="4084" y="166"/>
                </a:lnTo>
                <a:lnTo>
                  <a:pt x="4082" y="162"/>
                </a:lnTo>
                <a:lnTo>
                  <a:pt x="4078" y="158"/>
                </a:lnTo>
                <a:lnTo>
                  <a:pt x="4078" y="158"/>
                </a:lnTo>
                <a:lnTo>
                  <a:pt x="4070" y="154"/>
                </a:lnTo>
                <a:lnTo>
                  <a:pt x="4062" y="150"/>
                </a:lnTo>
                <a:lnTo>
                  <a:pt x="4044" y="148"/>
                </a:lnTo>
                <a:lnTo>
                  <a:pt x="4004" y="146"/>
                </a:lnTo>
                <a:lnTo>
                  <a:pt x="4004" y="146"/>
                </a:lnTo>
                <a:lnTo>
                  <a:pt x="3958" y="142"/>
                </a:lnTo>
                <a:lnTo>
                  <a:pt x="3914" y="138"/>
                </a:lnTo>
                <a:lnTo>
                  <a:pt x="3914" y="138"/>
                </a:lnTo>
                <a:lnTo>
                  <a:pt x="3914" y="134"/>
                </a:lnTo>
                <a:lnTo>
                  <a:pt x="3914" y="134"/>
                </a:lnTo>
                <a:lnTo>
                  <a:pt x="3902" y="132"/>
                </a:lnTo>
                <a:lnTo>
                  <a:pt x="3896" y="128"/>
                </a:lnTo>
                <a:lnTo>
                  <a:pt x="3890" y="122"/>
                </a:lnTo>
                <a:lnTo>
                  <a:pt x="3884" y="118"/>
                </a:lnTo>
                <a:lnTo>
                  <a:pt x="3884" y="118"/>
                </a:lnTo>
                <a:lnTo>
                  <a:pt x="3878" y="118"/>
                </a:lnTo>
                <a:lnTo>
                  <a:pt x="3878" y="118"/>
                </a:lnTo>
                <a:lnTo>
                  <a:pt x="3872" y="100"/>
                </a:lnTo>
                <a:lnTo>
                  <a:pt x="3872" y="100"/>
                </a:lnTo>
                <a:lnTo>
                  <a:pt x="3866" y="96"/>
                </a:lnTo>
                <a:lnTo>
                  <a:pt x="3862" y="90"/>
                </a:lnTo>
                <a:lnTo>
                  <a:pt x="3858" y="86"/>
                </a:lnTo>
                <a:lnTo>
                  <a:pt x="3854" y="80"/>
                </a:lnTo>
                <a:lnTo>
                  <a:pt x="3854" y="80"/>
                </a:lnTo>
                <a:lnTo>
                  <a:pt x="3842" y="70"/>
                </a:lnTo>
                <a:lnTo>
                  <a:pt x="3826" y="62"/>
                </a:lnTo>
                <a:lnTo>
                  <a:pt x="3810" y="56"/>
                </a:lnTo>
                <a:lnTo>
                  <a:pt x="3792" y="52"/>
                </a:lnTo>
                <a:lnTo>
                  <a:pt x="3754" y="48"/>
                </a:lnTo>
                <a:lnTo>
                  <a:pt x="3718" y="44"/>
                </a:lnTo>
                <a:lnTo>
                  <a:pt x="3718" y="44"/>
                </a:lnTo>
                <a:lnTo>
                  <a:pt x="3712" y="42"/>
                </a:lnTo>
                <a:lnTo>
                  <a:pt x="3704" y="40"/>
                </a:lnTo>
                <a:lnTo>
                  <a:pt x="3690" y="40"/>
                </a:lnTo>
                <a:lnTo>
                  <a:pt x="3676" y="42"/>
                </a:lnTo>
                <a:lnTo>
                  <a:pt x="3660" y="42"/>
                </a:lnTo>
                <a:lnTo>
                  <a:pt x="3660" y="42"/>
                </a:lnTo>
                <a:lnTo>
                  <a:pt x="3622" y="38"/>
                </a:lnTo>
                <a:lnTo>
                  <a:pt x="3604" y="38"/>
                </a:lnTo>
                <a:lnTo>
                  <a:pt x="3584" y="40"/>
                </a:lnTo>
                <a:lnTo>
                  <a:pt x="3584" y="40"/>
                </a:lnTo>
                <a:lnTo>
                  <a:pt x="3568" y="36"/>
                </a:lnTo>
                <a:lnTo>
                  <a:pt x="3550" y="36"/>
                </a:lnTo>
                <a:lnTo>
                  <a:pt x="3534" y="36"/>
                </a:lnTo>
                <a:lnTo>
                  <a:pt x="3516" y="40"/>
                </a:lnTo>
                <a:lnTo>
                  <a:pt x="3516" y="40"/>
                </a:lnTo>
                <a:lnTo>
                  <a:pt x="3500" y="36"/>
                </a:lnTo>
                <a:lnTo>
                  <a:pt x="3482" y="36"/>
                </a:lnTo>
                <a:lnTo>
                  <a:pt x="3466" y="36"/>
                </a:lnTo>
                <a:lnTo>
                  <a:pt x="3450" y="34"/>
                </a:lnTo>
                <a:lnTo>
                  <a:pt x="3450" y="34"/>
                </a:lnTo>
                <a:lnTo>
                  <a:pt x="3444" y="36"/>
                </a:lnTo>
                <a:lnTo>
                  <a:pt x="3436" y="36"/>
                </a:lnTo>
                <a:lnTo>
                  <a:pt x="3418" y="34"/>
                </a:lnTo>
                <a:lnTo>
                  <a:pt x="3418" y="34"/>
                </a:lnTo>
                <a:lnTo>
                  <a:pt x="3330" y="38"/>
                </a:lnTo>
                <a:lnTo>
                  <a:pt x="3330" y="38"/>
                </a:lnTo>
                <a:lnTo>
                  <a:pt x="3296" y="34"/>
                </a:lnTo>
                <a:lnTo>
                  <a:pt x="3296" y="34"/>
                </a:lnTo>
                <a:lnTo>
                  <a:pt x="3246" y="30"/>
                </a:lnTo>
                <a:lnTo>
                  <a:pt x="3196" y="26"/>
                </a:lnTo>
                <a:lnTo>
                  <a:pt x="3196" y="26"/>
                </a:lnTo>
                <a:lnTo>
                  <a:pt x="3186" y="24"/>
                </a:lnTo>
                <a:lnTo>
                  <a:pt x="3186" y="24"/>
                </a:lnTo>
                <a:lnTo>
                  <a:pt x="3038" y="14"/>
                </a:lnTo>
                <a:lnTo>
                  <a:pt x="2896" y="8"/>
                </a:lnTo>
                <a:lnTo>
                  <a:pt x="2754" y="4"/>
                </a:lnTo>
                <a:lnTo>
                  <a:pt x="2610" y="0"/>
                </a:lnTo>
                <a:lnTo>
                  <a:pt x="2610" y="0"/>
                </a:lnTo>
                <a:lnTo>
                  <a:pt x="2532" y="0"/>
                </a:lnTo>
                <a:lnTo>
                  <a:pt x="2454" y="0"/>
                </a:lnTo>
                <a:lnTo>
                  <a:pt x="2300" y="4"/>
                </a:lnTo>
                <a:lnTo>
                  <a:pt x="2300" y="4"/>
                </a:lnTo>
                <a:lnTo>
                  <a:pt x="2296" y="6"/>
                </a:lnTo>
                <a:lnTo>
                  <a:pt x="2292" y="8"/>
                </a:lnTo>
                <a:lnTo>
                  <a:pt x="2292" y="8"/>
                </a:lnTo>
                <a:lnTo>
                  <a:pt x="2268" y="8"/>
                </a:lnTo>
                <a:lnTo>
                  <a:pt x="2268" y="8"/>
                </a:lnTo>
                <a:lnTo>
                  <a:pt x="1980" y="4"/>
                </a:lnTo>
                <a:lnTo>
                  <a:pt x="1698" y="2"/>
                </a:lnTo>
                <a:lnTo>
                  <a:pt x="1130" y="0"/>
                </a:lnTo>
                <a:lnTo>
                  <a:pt x="1130" y="0"/>
                </a:lnTo>
                <a:lnTo>
                  <a:pt x="768" y="0"/>
                </a:lnTo>
                <a:lnTo>
                  <a:pt x="408" y="4"/>
                </a:lnTo>
                <a:lnTo>
                  <a:pt x="408" y="4"/>
                </a:lnTo>
                <a:lnTo>
                  <a:pt x="398" y="6"/>
                </a:lnTo>
                <a:lnTo>
                  <a:pt x="390" y="8"/>
                </a:lnTo>
                <a:lnTo>
                  <a:pt x="390" y="8"/>
                </a:lnTo>
                <a:lnTo>
                  <a:pt x="304" y="10"/>
                </a:lnTo>
                <a:lnTo>
                  <a:pt x="214" y="12"/>
                </a:lnTo>
                <a:lnTo>
                  <a:pt x="128" y="18"/>
                </a:lnTo>
                <a:lnTo>
                  <a:pt x="88" y="24"/>
                </a:lnTo>
                <a:lnTo>
                  <a:pt x="52" y="28"/>
                </a:lnTo>
                <a:lnTo>
                  <a:pt x="52" y="28"/>
                </a:lnTo>
                <a:lnTo>
                  <a:pt x="70" y="28"/>
                </a:lnTo>
                <a:lnTo>
                  <a:pt x="78" y="28"/>
                </a:lnTo>
                <a:lnTo>
                  <a:pt x="84" y="30"/>
                </a:lnTo>
                <a:lnTo>
                  <a:pt x="84" y="30"/>
                </a:lnTo>
                <a:lnTo>
                  <a:pt x="38" y="32"/>
                </a:lnTo>
                <a:lnTo>
                  <a:pt x="0" y="36"/>
                </a:lnTo>
                <a:lnTo>
                  <a:pt x="0" y="36"/>
                </a:lnTo>
                <a:lnTo>
                  <a:pt x="28" y="36"/>
                </a:lnTo>
                <a:lnTo>
                  <a:pt x="46" y="38"/>
                </a:lnTo>
                <a:lnTo>
                  <a:pt x="46" y="38"/>
                </a:lnTo>
                <a:lnTo>
                  <a:pt x="28" y="42"/>
                </a:lnTo>
                <a:lnTo>
                  <a:pt x="22" y="44"/>
                </a:lnTo>
                <a:lnTo>
                  <a:pt x="18" y="50"/>
                </a:lnTo>
                <a:lnTo>
                  <a:pt x="18" y="50"/>
                </a:lnTo>
                <a:lnTo>
                  <a:pt x="44" y="52"/>
                </a:lnTo>
                <a:lnTo>
                  <a:pt x="68" y="54"/>
                </a:lnTo>
                <a:lnTo>
                  <a:pt x="68" y="54"/>
                </a:lnTo>
                <a:lnTo>
                  <a:pt x="62" y="56"/>
                </a:lnTo>
                <a:lnTo>
                  <a:pt x="66" y="58"/>
                </a:lnTo>
                <a:lnTo>
                  <a:pt x="74" y="60"/>
                </a:lnTo>
                <a:lnTo>
                  <a:pt x="80" y="62"/>
                </a:lnTo>
                <a:lnTo>
                  <a:pt x="80" y="62"/>
                </a:lnTo>
                <a:lnTo>
                  <a:pt x="66" y="64"/>
                </a:lnTo>
                <a:lnTo>
                  <a:pt x="56" y="68"/>
                </a:lnTo>
                <a:lnTo>
                  <a:pt x="56" y="68"/>
                </a:lnTo>
                <a:lnTo>
                  <a:pt x="88" y="68"/>
                </a:lnTo>
                <a:lnTo>
                  <a:pt x="118" y="70"/>
                </a:lnTo>
                <a:lnTo>
                  <a:pt x="148" y="74"/>
                </a:lnTo>
                <a:lnTo>
                  <a:pt x="174" y="74"/>
                </a:lnTo>
                <a:lnTo>
                  <a:pt x="174" y="74"/>
                </a:lnTo>
                <a:lnTo>
                  <a:pt x="146" y="78"/>
                </a:lnTo>
                <a:lnTo>
                  <a:pt x="122" y="82"/>
                </a:lnTo>
                <a:lnTo>
                  <a:pt x="100" y="88"/>
                </a:lnTo>
                <a:lnTo>
                  <a:pt x="92" y="92"/>
                </a:lnTo>
                <a:lnTo>
                  <a:pt x="86" y="98"/>
                </a:lnTo>
                <a:lnTo>
                  <a:pt x="86" y="98"/>
                </a:lnTo>
                <a:lnTo>
                  <a:pt x="92" y="108"/>
                </a:lnTo>
                <a:lnTo>
                  <a:pt x="94" y="116"/>
                </a:lnTo>
                <a:lnTo>
                  <a:pt x="92" y="122"/>
                </a:lnTo>
                <a:lnTo>
                  <a:pt x="84" y="132"/>
                </a:lnTo>
                <a:lnTo>
                  <a:pt x="84" y="132"/>
                </a:lnTo>
                <a:lnTo>
                  <a:pt x="94" y="136"/>
                </a:lnTo>
                <a:lnTo>
                  <a:pt x="100" y="140"/>
                </a:lnTo>
                <a:lnTo>
                  <a:pt x="110" y="150"/>
                </a:lnTo>
                <a:lnTo>
                  <a:pt x="120" y="162"/>
                </a:lnTo>
                <a:lnTo>
                  <a:pt x="126" y="166"/>
                </a:lnTo>
                <a:lnTo>
                  <a:pt x="136" y="170"/>
                </a:lnTo>
                <a:lnTo>
                  <a:pt x="136" y="170"/>
                </a:lnTo>
                <a:lnTo>
                  <a:pt x="152" y="174"/>
                </a:lnTo>
                <a:lnTo>
                  <a:pt x="172" y="176"/>
                </a:lnTo>
                <a:lnTo>
                  <a:pt x="214" y="180"/>
                </a:lnTo>
                <a:lnTo>
                  <a:pt x="306" y="182"/>
                </a:lnTo>
                <a:lnTo>
                  <a:pt x="306" y="182"/>
                </a:lnTo>
                <a:lnTo>
                  <a:pt x="464" y="188"/>
                </a:lnTo>
                <a:lnTo>
                  <a:pt x="538" y="190"/>
                </a:lnTo>
                <a:lnTo>
                  <a:pt x="606" y="192"/>
                </a:lnTo>
                <a:lnTo>
                  <a:pt x="606" y="192"/>
                </a:lnTo>
                <a:lnTo>
                  <a:pt x="596" y="194"/>
                </a:lnTo>
                <a:lnTo>
                  <a:pt x="594" y="196"/>
                </a:lnTo>
                <a:lnTo>
                  <a:pt x="592" y="196"/>
                </a:lnTo>
                <a:lnTo>
                  <a:pt x="594" y="198"/>
                </a:lnTo>
                <a:lnTo>
                  <a:pt x="594" y="198"/>
                </a:lnTo>
                <a:lnTo>
                  <a:pt x="598" y="206"/>
                </a:lnTo>
                <a:lnTo>
                  <a:pt x="604" y="214"/>
                </a:lnTo>
                <a:lnTo>
                  <a:pt x="616" y="228"/>
                </a:lnTo>
                <a:lnTo>
                  <a:pt x="616" y="228"/>
                </a:lnTo>
                <a:lnTo>
                  <a:pt x="630" y="230"/>
                </a:lnTo>
                <a:lnTo>
                  <a:pt x="640" y="236"/>
                </a:lnTo>
                <a:lnTo>
                  <a:pt x="648" y="242"/>
                </a:lnTo>
                <a:lnTo>
                  <a:pt x="658" y="246"/>
                </a:lnTo>
                <a:lnTo>
                  <a:pt x="658" y="246"/>
                </a:lnTo>
                <a:lnTo>
                  <a:pt x="688" y="256"/>
                </a:lnTo>
                <a:lnTo>
                  <a:pt x="724" y="264"/>
                </a:lnTo>
                <a:lnTo>
                  <a:pt x="764" y="270"/>
                </a:lnTo>
                <a:lnTo>
                  <a:pt x="806" y="274"/>
                </a:lnTo>
                <a:lnTo>
                  <a:pt x="894" y="280"/>
                </a:lnTo>
                <a:lnTo>
                  <a:pt x="980" y="282"/>
                </a:lnTo>
                <a:lnTo>
                  <a:pt x="980" y="282"/>
                </a:lnTo>
                <a:lnTo>
                  <a:pt x="994" y="284"/>
                </a:lnTo>
                <a:lnTo>
                  <a:pt x="1008" y="286"/>
                </a:lnTo>
                <a:lnTo>
                  <a:pt x="1042" y="286"/>
                </a:lnTo>
                <a:lnTo>
                  <a:pt x="1078" y="284"/>
                </a:lnTo>
                <a:lnTo>
                  <a:pt x="1112" y="284"/>
                </a:lnTo>
                <a:lnTo>
                  <a:pt x="1112" y="284"/>
                </a:lnTo>
                <a:lnTo>
                  <a:pt x="1200" y="288"/>
                </a:lnTo>
                <a:lnTo>
                  <a:pt x="1246" y="288"/>
                </a:lnTo>
                <a:lnTo>
                  <a:pt x="1290" y="284"/>
                </a:lnTo>
                <a:lnTo>
                  <a:pt x="1290" y="284"/>
                </a:lnTo>
                <a:lnTo>
                  <a:pt x="1330" y="288"/>
                </a:lnTo>
                <a:lnTo>
                  <a:pt x="1370" y="288"/>
                </a:lnTo>
                <a:lnTo>
                  <a:pt x="1410" y="288"/>
                </a:lnTo>
                <a:lnTo>
                  <a:pt x="1452" y="284"/>
                </a:lnTo>
                <a:lnTo>
                  <a:pt x="1452" y="284"/>
                </a:lnTo>
                <a:lnTo>
                  <a:pt x="1490" y="288"/>
                </a:lnTo>
                <a:lnTo>
                  <a:pt x="1530" y="288"/>
                </a:lnTo>
                <a:lnTo>
                  <a:pt x="1570" y="288"/>
                </a:lnTo>
                <a:lnTo>
                  <a:pt x="1608" y="290"/>
                </a:lnTo>
                <a:lnTo>
                  <a:pt x="1608" y="290"/>
                </a:lnTo>
                <a:lnTo>
                  <a:pt x="1620" y="286"/>
                </a:lnTo>
                <a:lnTo>
                  <a:pt x="1638" y="286"/>
                </a:lnTo>
                <a:lnTo>
                  <a:pt x="1678" y="288"/>
                </a:lnTo>
                <a:lnTo>
                  <a:pt x="1678" y="288"/>
                </a:lnTo>
                <a:lnTo>
                  <a:pt x="1860" y="284"/>
                </a:lnTo>
                <a:lnTo>
                  <a:pt x="1944" y="284"/>
                </a:lnTo>
                <a:lnTo>
                  <a:pt x="2016" y="284"/>
                </a:lnTo>
                <a:lnTo>
                  <a:pt x="2016" y="284"/>
                </a:lnTo>
                <a:lnTo>
                  <a:pt x="2146" y="284"/>
                </a:lnTo>
                <a:lnTo>
                  <a:pt x="2278" y="282"/>
                </a:lnTo>
                <a:lnTo>
                  <a:pt x="2546" y="284"/>
                </a:lnTo>
                <a:lnTo>
                  <a:pt x="2546" y="284"/>
                </a:lnTo>
                <a:lnTo>
                  <a:pt x="2552" y="286"/>
                </a:lnTo>
                <a:lnTo>
                  <a:pt x="2558" y="288"/>
                </a:lnTo>
                <a:lnTo>
                  <a:pt x="2572" y="286"/>
                </a:lnTo>
                <a:lnTo>
                  <a:pt x="2586" y="286"/>
                </a:lnTo>
                <a:lnTo>
                  <a:pt x="2600" y="286"/>
                </a:lnTo>
                <a:lnTo>
                  <a:pt x="2600" y="286"/>
                </a:lnTo>
                <a:lnTo>
                  <a:pt x="2638" y="290"/>
                </a:lnTo>
                <a:lnTo>
                  <a:pt x="2656" y="288"/>
                </a:lnTo>
                <a:lnTo>
                  <a:pt x="2676" y="286"/>
                </a:lnTo>
                <a:lnTo>
                  <a:pt x="2676" y="286"/>
                </a:lnTo>
                <a:lnTo>
                  <a:pt x="2692" y="290"/>
                </a:lnTo>
                <a:lnTo>
                  <a:pt x="2710" y="290"/>
                </a:lnTo>
                <a:lnTo>
                  <a:pt x="2726" y="290"/>
                </a:lnTo>
                <a:lnTo>
                  <a:pt x="2744" y="288"/>
                </a:lnTo>
                <a:lnTo>
                  <a:pt x="2744" y="288"/>
                </a:lnTo>
                <a:lnTo>
                  <a:pt x="2760" y="290"/>
                </a:lnTo>
                <a:lnTo>
                  <a:pt x="2778" y="290"/>
                </a:lnTo>
                <a:lnTo>
                  <a:pt x="2794" y="290"/>
                </a:lnTo>
                <a:lnTo>
                  <a:pt x="2810" y="292"/>
                </a:lnTo>
                <a:lnTo>
                  <a:pt x="2810" y="292"/>
                </a:lnTo>
                <a:lnTo>
                  <a:pt x="2816" y="290"/>
                </a:lnTo>
                <a:lnTo>
                  <a:pt x="2824" y="290"/>
                </a:lnTo>
                <a:lnTo>
                  <a:pt x="2842" y="292"/>
                </a:lnTo>
                <a:lnTo>
                  <a:pt x="2842" y="292"/>
                </a:lnTo>
                <a:lnTo>
                  <a:pt x="2930" y="290"/>
                </a:lnTo>
                <a:lnTo>
                  <a:pt x="2930" y="290"/>
                </a:lnTo>
                <a:lnTo>
                  <a:pt x="2964" y="292"/>
                </a:lnTo>
                <a:lnTo>
                  <a:pt x="2964" y="292"/>
                </a:lnTo>
                <a:lnTo>
                  <a:pt x="3014" y="296"/>
                </a:lnTo>
                <a:lnTo>
                  <a:pt x="3064" y="300"/>
                </a:lnTo>
                <a:lnTo>
                  <a:pt x="3064" y="300"/>
                </a:lnTo>
                <a:lnTo>
                  <a:pt x="3074" y="302"/>
                </a:lnTo>
                <a:lnTo>
                  <a:pt x="3074" y="302"/>
                </a:lnTo>
                <a:lnTo>
                  <a:pt x="3222" y="312"/>
                </a:lnTo>
                <a:lnTo>
                  <a:pt x="3364" y="318"/>
                </a:lnTo>
                <a:lnTo>
                  <a:pt x="3506" y="322"/>
                </a:lnTo>
                <a:lnTo>
                  <a:pt x="3650" y="326"/>
                </a:lnTo>
                <a:lnTo>
                  <a:pt x="3650" y="326"/>
                </a:lnTo>
                <a:lnTo>
                  <a:pt x="3728" y="328"/>
                </a:lnTo>
                <a:lnTo>
                  <a:pt x="3806" y="328"/>
                </a:lnTo>
                <a:lnTo>
                  <a:pt x="3960" y="324"/>
                </a:lnTo>
                <a:lnTo>
                  <a:pt x="3960" y="324"/>
                </a:lnTo>
                <a:lnTo>
                  <a:pt x="3964" y="322"/>
                </a:lnTo>
                <a:lnTo>
                  <a:pt x="3968" y="320"/>
                </a:lnTo>
                <a:lnTo>
                  <a:pt x="3968" y="320"/>
                </a:lnTo>
                <a:lnTo>
                  <a:pt x="4006" y="318"/>
                </a:lnTo>
                <a:lnTo>
                  <a:pt x="4044" y="314"/>
                </a:lnTo>
                <a:lnTo>
                  <a:pt x="4080" y="308"/>
                </a:lnTo>
                <a:lnTo>
                  <a:pt x="4098" y="304"/>
                </a:lnTo>
                <a:lnTo>
                  <a:pt x="4112" y="300"/>
                </a:lnTo>
                <a:lnTo>
                  <a:pt x="4112" y="300"/>
                </a:lnTo>
                <a:lnTo>
                  <a:pt x="4106" y="300"/>
                </a:lnTo>
                <a:lnTo>
                  <a:pt x="4102" y="300"/>
                </a:lnTo>
                <a:lnTo>
                  <a:pt x="4100" y="298"/>
                </a:lnTo>
                <a:lnTo>
                  <a:pt x="4100" y="298"/>
                </a:lnTo>
                <a:close/>
              </a:path>
            </a:pathLst>
          </a:custGeom>
          <a:solidFill>
            <a:srgbClr val="599F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15000"/>
              </a:lnSpc>
              <a:spcAft>
                <a:spcPts val="1000"/>
              </a:spcAft>
            </a:pPr>
            <a:r>
              <a:rPr lang="en-GB" sz="1100">
                <a:latin typeface="Calibri" panose="020F0502020204030204" pitchFamily="34" charset="0"/>
                <a:ea typeface="Calibri" panose="020F0502020204030204" pitchFamily="34" charset="0"/>
                <a:cs typeface="Times New Roman" panose="02020603050405020304" pitchFamily="18" charset="0"/>
              </a:rPr>
              <a:t> </a:t>
            </a:r>
          </a:p>
        </p:txBody>
      </p:sp>
      <p:sp>
        <p:nvSpPr>
          <p:cNvPr id="5" name="TextBox 4">
            <a:extLst>
              <a:ext uri="{FF2B5EF4-FFF2-40B4-BE49-F238E27FC236}">
                <a16:creationId xmlns:a16="http://schemas.microsoft.com/office/drawing/2014/main" id="{1F5EC746-0839-4E94-A38E-550070C59037}"/>
              </a:ext>
            </a:extLst>
          </p:cNvPr>
          <p:cNvSpPr txBox="1"/>
          <p:nvPr/>
        </p:nvSpPr>
        <p:spPr>
          <a:xfrm>
            <a:off x="402336" y="560832"/>
            <a:ext cx="1853184" cy="338554"/>
          </a:xfrm>
          <a:prstGeom prst="rect">
            <a:avLst/>
          </a:prstGeom>
          <a:noFill/>
        </p:spPr>
        <p:txBody>
          <a:bodyPr wrap="square" rtlCol="0">
            <a:spAutoFit/>
          </a:bodyPr>
          <a:lstStyle/>
          <a:p>
            <a:r>
              <a:rPr lang="en-GB" sz="1600" b="1" dirty="0">
                <a:solidFill>
                  <a:schemeClr val="bg1"/>
                </a:solidFill>
              </a:rPr>
              <a:t>Introduction</a:t>
            </a:r>
          </a:p>
        </p:txBody>
      </p:sp>
      <p:sp>
        <p:nvSpPr>
          <p:cNvPr id="6" name="Rectangle 5">
            <a:extLst>
              <a:ext uri="{FF2B5EF4-FFF2-40B4-BE49-F238E27FC236}">
                <a16:creationId xmlns:a16="http://schemas.microsoft.com/office/drawing/2014/main" id="{6CA3DDAE-EED4-4CE6-8F69-353DC3DD0B43}"/>
              </a:ext>
            </a:extLst>
          </p:cNvPr>
          <p:cNvSpPr/>
          <p:nvPr/>
        </p:nvSpPr>
        <p:spPr>
          <a:xfrm>
            <a:off x="402336" y="1321944"/>
            <a:ext cx="6010656" cy="5029326"/>
          </a:xfrm>
          <a:prstGeom prst="rect">
            <a:avLst/>
          </a:prstGeom>
        </p:spPr>
        <p:txBody>
          <a:bodyPr wrap="square">
            <a:spAutoFit/>
          </a:bodyPr>
          <a:lstStyle/>
          <a:p>
            <a:pPr>
              <a:lnSpc>
                <a:spcPct val="115000"/>
              </a:lnSpc>
              <a:spcAft>
                <a:spcPts val="1000"/>
              </a:spcAft>
              <a:tabLst>
                <a:tab pos="2456712" algn="l"/>
              </a:tabLst>
            </a:pPr>
            <a:r>
              <a:rPr lang="en-GB" sz="1300" dirty="0">
                <a:latin typeface="Calibri" panose="020F0502020204030204" pitchFamily="34" charset="0"/>
                <a:ea typeface="Calibri" panose="020F0502020204030204" pitchFamily="34" charset="0"/>
                <a:cs typeface="Times New Roman" panose="02020603050405020304" pitchFamily="18" charset="0"/>
              </a:rPr>
              <a:t>This guide will assist any individual, group, organisation or company who are considering holding or running a public event held in the borough of Milton Keynes. The guide will:</a:t>
            </a:r>
          </a:p>
          <a:p>
            <a:pPr marL="800066" lvl="1" indent="-342886">
              <a:lnSpc>
                <a:spcPct val="115000"/>
              </a:lnSpc>
              <a:spcAft>
                <a:spcPts val="1000"/>
              </a:spcAft>
              <a:buFont typeface="+mj-lt"/>
              <a:buAutoNum type="arabicPeriod"/>
              <a:tabLst>
                <a:tab pos="2456712" algn="l"/>
              </a:tabLst>
            </a:pPr>
            <a:r>
              <a:rPr lang="en-GB" sz="1300" dirty="0">
                <a:latin typeface="Calibri" panose="020F0502020204030204" pitchFamily="34" charset="0"/>
                <a:ea typeface="Calibri" panose="020F0502020204030204" pitchFamily="34" charset="0"/>
                <a:cs typeface="Times New Roman" panose="02020603050405020304" pitchFamily="18" charset="0"/>
              </a:rPr>
              <a:t>Provide brief advice on the organisational requirements of an event</a:t>
            </a:r>
          </a:p>
          <a:p>
            <a:pPr marL="800066" lvl="1" indent="-342886">
              <a:lnSpc>
                <a:spcPct val="115000"/>
              </a:lnSpc>
              <a:spcAft>
                <a:spcPts val="1000"/>
              </a:spcAft>
              <a:buFont typeface="+mj-lt"/>
              <a:buAutoNum type="arabicPeriod"/>
              <a:tabLst>
                <a:tab pos="2456712" algn="l"/>
              </a:tabLst>
            </a:pPr>
            <a:r>
              <a:rPr lang="en-GB" sz="1300" dirty="0">
                <a:latin typeface="Calibri" panose="020F0502020204030204" pitchFamily="34" charset="0"/>
                <a:ea typeface="Calibri" panose="020F0502020204030204" pitchFamily="34" charset="0"/>
                <a:cs typeface="Times New Roman" panose="02020603050405020304" pitchFamily="18" charset="0"/>
              </a:rPr>
              <a:t>Help you to decide whether the Milton Keynes Safety Advisory Group (MKSAG) should be notified of your event</a:t>
            </a:r>
          </a:p>
          <a:p>
            <a:pPr marL="800066" lvl="1" indent="-342886">
              <a:lnSpc>
                <a:spcPct val="115000"/>
              </a:lnSpc>
              <a:spcAft>
                <a:spcPts val="1000"/>
              </a:spcAft>
              <a:buFont typeface="+mj-lt"/>
              <a:buAutoNum type="arabicPeriod"/>
              <a:tabLst>
                <a:tab pos="2456712" algn="l"/>
              </a:tabLst>
            </a:pPr>
            <a:r>
              <a:rPr lang="en-GB" sz="1300" dirty="0">
                <a:latin typeface="Calibri" panose="020F0502020204030204" pitchFamily="34" charset="0"/>
                <a:ea typeface="Calibri" panose="020F0502020204030204" pitchFamily="34" charset="0"/>
                <a:cs typeface="Times New Roman" panose="02020603050405020304" pitchFamily="18" charset="0"/>
              </a:rPr>
              <a:t>Provide advice for the completion of an Event Safety Management Plan</a:t>
            </a:r>
          </a:p>
          <a:p>
            <a:pPr marL="800066" lvl="1" indent="-342886">
              <a:lnSpc>
                <a:spcPct val="115000"/>
              </a:lnSpc>
              <a:spcAft>
                <a:spcPts val="1000"/>
              </a:spcAft>
              <a:buFont typeface="+mj-lt"/>
              <a:buAutoNum type="arabicPeriod"/>
              <a:tabLst>
                <a:tab pos="2456712" algn="l"/>
              </a:tabLst>
            </a:pPr>
            <a:r>
              <a:rPr lang="en-GB" sz="1300" dirty="0">
                <a:latin typeface="Calibri" panose="020F0502020204030204" pitchFamily="34" charset="0"/>
                <a:ea typeface="Calibri" panose="020F0502020204030204" pitchFamily="34" charset="0"/>
                <a:cs typeface="Times New Roman" panose="02020603050405020304" pitchFamily="18" charset="0"/>
              </a:rPr>
              <a:t>Provide advice for the completion of a basic Risk Assessment</a:t>
            </a:r>
          </a:p>
          <a:p>
            <a:pPr marL="800066" lvl="1" indent="-342886">
              <a:lnSpc>
                <a:spcPct val="115000"/>
              </a:lnSpc>
              <a:spcAft>
                <a:spcPts val="1000"/>
              </a:spcAft>
              <a:buFont typeface="+mj-lt"/>
              <a:buAutoNum type="arabicPeriod"/>
              <a:tabLst>
                <a:tab pos="2456712" algn="l"/>
              </a:tabLst>
            </a:pPr>
            <a:r>
              <a:rPr lang="en-GB" sz="1300" dirty="0">
                <a:latin typeface="Calibri" panose="020F0502020204030204" pitchFamily="34" charset="0"/>
                <a:ea typeface="Calibri" panose="020F0502020204030204" pitchFamily="34" charset="0"/>
                <a:cs typeface="Times New Roman" panose="02020603050405020304" pitchFamily="18" charset="0"/>
              </a:rPr>
              <a:t>Provide advice for the completion of the MKSAG Notification Form</a:t>
            </a:r>
          </a:p>
          <a:p>
            <a:pPr marL="800066" lvl="1" indent="-342886">
              <a:lnSpc>
                <a:spcPct val="115000"/>
              </a:lnSpc>
              <a:spcAft>
                <a:spcPts val="1000"/>
              </a:spcAft>
              <a:buFont typeface="+mj-lt"/>
              <a:buAutoNum type="arabicPeriod"/>
              <a:tabLst>
                <a:tab pos="2456712" algn="l"/>
              </a:tabLst>
            </a:pPr>
            <a:r>
              <a:rPr lang="en-GB" sz="1300" dirty="0">
                <a:latin typeface="Calibri" panose="020F0502020204030204" pitchFamily="34" charset="0"/>
                <a:ea typeface="Calibri" panose="020F0502020204030204" pitchFamily="34" charset="0"/>
                <a:cs typeface="Times New Roman" panose="02020603050405020304" pitchFamily="18" charset="0"/>
              </a:rPr>
              <a:t>Signpost you towards detailed event safety guidance relevant to the scale of your event</a:t>
            </a:r>
          </a:p>
          <a:p>
            <a:pPr marL="800066" lvl="1" indent="-342886">
              <a:lnSpc>
                <a:spcPct val="115000"/>
              </a:lnSpc>
              <a:spcAft>
                <a:spcPts val="1000"/>
              </a:spcAft>
              <a:buFont typeface="+mj-lt"/>
              <a:buAutoNum type="arabicPeriod"/>
              <a:tabLst>
                <a:tab pos="2456712" algn="l"/>
              </a:tabLst>
            </a:pPr>
            <a:r>
              <a:rPr lang="en-GB" sz="1300" dirty="0">
                <a:latin typeface="Calibri" panose="020F0502020204030204" pitchFamily="34" charset="0"/>
                <a:ea typeface="Calibri" panose="020F0502020204030204" pitchFamily="34" charset="0"/>
                <a:cs typeface="Times New Roman" panose="02020603050405020304" pitchFamily="18" charset="0"/>
              </a:rPr>
              <a:t>Inform you of the membership of the MKSAG</a:t>
            </a:r>
          </a:p>
          <a:p>
            <a:pPr>
              <a:lnSpc>
                <a:spcPct val="115000"/>
              </a:lnSpc>
              <a:spcAft>
                <a:spcPts val="1000"/>
              </a:spcAft>
              <a:tabLst>
                <a:tab pos="2456712" algn="l"/>
              </a:tabLst>
            </a:pPr>
            <a:r>
              <a:rPr lang="en-GB" sz="1300" dirty="0">
                <a:latin typeface="Calibri" panose="020F0502020204030204" pitchFamily="34" charset="0"/>
                <a:ea typeface="Calibri" panose="020F0502020204030204" pitchFamily="34" charset="0"/>
                <a:cs typeface="Times New Roman" panose="02020603050405020304" pitchFamily="18" charset="0"/>
              </a:rPr>
              <a:t>This guidance is not designed to provide you with all the information to enable you to conduct a full safety management plan for your event. The MKSAG is designed to advise and monitor events, with individual responsible authorities, such as the Council, Police and Fire Service willing to give more specific advice when approached. It is the responsibility of the event organiser to ensure the event is safe and successful</a:t>
            </a:r>
          </a:p>
        </p:txBody>
      </p:sp>
      <p:sp>
        <p:nvSpPr>
          <p:cNvPr id="7" name="Freeform 5">
            <a:extLst>
              <a:ext uri="{FF2B5EF4-FFF2-40B4-BE49-F238E27FC236}">
                <a16:creationId xmlns:a16="http://schemas.microsoft.com/office/drawing/2014/main" id="{1F19FBC0-D581-46F9-B84F-F8523D658EA6}"/>
              </a:ext>
            </a:extLst>
          </p:cNvPr>
          <p:cNvSpPr>
            <a:spLocks/>
          </p:cNvSpPr>
          <p:nvPr/>
        </p:nvSpPr>
        <p:spPr bwMode="auto">
          <a:xfrm rot="10800000">
            <a:off x="633981" y="6428685"/>
            <a:ext cx="5376675" cy="2313869"/>
          </a:xfrm>
          <a:custGeom>
            <a:avLst/>
            <a:gdLst>
              <a:gd name="T0" fmla="*/ 3318 w 3336"/>
              <a:gd name="T1" fmla="*/ 146 h 4390"/>
              <a:gd name="T2" fmla="*/ 3248 w 3336"/>
              <a:gd name="T3" fmla="*/ 58 h 4390"/>
              <a:gd name="T4" fmla="*/ 3170 w 3336"/>
              <a:gd name="T5" fmla="*/ 20 h 4390"/>
              <a:gd name="T6" fmla="*/ 3114 w 3336"/>
              <a:gd name="T7" fmla="*/ 12 h 4390"/>
              <a:gd name="T8" fmla="*/ 2960 w 3336"/>
              <a:gd name="T9" fmla="*/ 12 h 4390"/>
              <a:gd name="T10" fmla="*/ 2046 w 3336"/>
              <a:gd name="T11" fmla="*/ 6 h 4390"/>
              <a:gd name="T12" fmla="*/ 352 w 3336"/>
              <a:gd name="T13" fmla="*/ 0 h 4390"/>
              <a:gd name="T14" fmla="*/ 214 w 3336"/>
              <a:gd name="T15" fmla="*/ 2 h 4390"/>
              <a:gd name="T16" fmla="*/ 128 w 3336"/>
              <a:gd name="T17" fmla="*/ 28 h 4390"/>
              <a:gd name="T18" fmla="*/ 44 w 3336"/>
              <a:gd name="T19" fmla="*/ 104 h 4390"/>
              <a:gd name="T20" fmla="*/ 10 w 3336"/>
              <a:gd name="T21" fmla="*/ 188 h 4390"/>
              <a:gd name="T22" fmla="*/ 4 w 3336"/>
              <a:gd name="T23" fmla="*/ 420 h 4390"/>
              <a:gd name="T24" fmla="*/ 0 w 3336"/>
              <a:gd name="T25" fmla="*/ 3100 h 4390"/>
              <a:gd name="T26" fmla="*/ 0 w 3336"/>
              <a:gd name="T27" fmla="*/ 4138 h 4390"/>
              <a:gd name="T28" fmla="*/ 2 w 3336"/>
              <a:gd name="T29" fmla="*/ 4172 h 4390"/>
              <a:gd name="T30" fmla="*/ 32 w 3336"/>
              <a:gd name="T31" fmla="*/ 4270 h 4390"/>
              <a:gd name="T32" fmla="*/ 102 w 3336"/>
              <a:gd name="T33" fmla="*/ 4344 h 4390"/>
              <a:gd name="T34" fmla="*/ 194 w 3336"/>
              <a:gd name="T35" fmla="*/ 4384 h 4390"/>
              <a:gd name="T36" fmla="*/ 240 w 3336"/>
              <a:gd name="T37" fmla="*/ 4390 h 4390"/>
              <a:gd name="T38" fmla="*/ 1644 w 3336"/>
              <a:gd name="T39" fmla="*/ 4384 h 4390"/>
              <a:gd name="T40" fmla="*/ 2018 w 3336"/>
              <a:gd name="T41" fmla="*/ 4378 h 4390"/>
              <a:gd name="T42" fmla="*/ 2924 w 3336"/>
              <a:gd name="T43" fmla="*/ 4360 h 4390"/>
              <a:gd name="T44" fmla="*/ 2978 w 3336"/>
              <a:gd name="T45" fmla="*/ 4358 h 4390"/>
              <a:gd name="T46" fmla="*/ 2952 w 3336"/>
              <a:gd name="T47" fmla="*/ 4352 h 4390"/>
              <a:gd name="T48" fmla="*/ 3046 w 3336"/>
              <a:gd name="T49" fmla="*/ 4340 h 4390"/>
              <a:gd name="T50" fmla="*/ 2878 w 3336"/>
              <a:gd name="T51" fmla="*/ 4330 h 4390"/>
              <a:gd name="T52" fmla="*/ 2898 w 3336"/>
              <a:gd name="T53" fmla="*/ 4324 h 4390"/>
              <a:gd name="T54" fmla="*/ 2582 w 3336"/>
              <a:gd name="T55" fmla="*/ 4316 h 4390"/>
              <a:gd name="T56" fmla="*/ 2752 w 3336"/>
              <a:gd name="T57" fmla="*/ 4300 h 4390"/>
              <a:gd name="T58" fmla="*/ 2776 w 3336"/>
              <a:gd name="T59" fmla="*/ 4278 h 4390"/>
              <a:gd name="T60" fmla="*/ 2814 w 3336"/>
              <a:gd name="T61" fmla="*/ 4256 h 4390"/>
              <a:gd name="T62" fmla="*/ 3126 w 3336"/>
              <a:gd name="T63" fmla="*/ 4244 h 4390"/>
              <a:gd name="T64" fmla="*/ 3166 w 3336"/>
              <a:gd name="T65" fmla="*/ 4230 h 4390"/>
              <a:gd name="T66" fmla="*/ 3206 w 3336"/>
              <a:gd name="T67" fmla="*/ 4190 h 4390"/>
              <a:gd name="T68" fmla="*/ 3192 w 3336"/>
              <a:gd name="T69" fmla="*/ 4220 h 4390"/>
              <a:gd name="T70" fmla="*/ 3210 w 3336"/>
              <a:gd name="T71" fmla="*/ 4196 h 4390"/>
              <a:gd name="T72" fmla="*/ 3222 w 3336"/>
              <a:gd name="T73" fmla="*/ 4164 h 4390"/>
              <a:gd name="T74" fmla="*/ 3234 w 3336"/>
              <a:gd name="T75" fmla="*/ 4126 h 4390"/>
              <a:gd name="T76" fmla="*/ 3248 w 3336"/>
              <a:gd name="T77" fmla="*/ 3706 h 4390"/>
              <a:gd name="T78" fmla="*/ 3262 w 3336"/>
              <a:gd name="T79" fmla="*/ 1372 h 4390"/>
              <a:gd name="T80" fmla="*/ 3274 w 3336"/>
              <a:gd name="T81" fmla="*/ 846 h 4390"/>
              <a:gd name="T82" fmla="*/ 3284 w 3336"/>
              <a:gd name="T83" fmla="*/ 882 h 4390"/>
              <a:gd name="T84" fmla="*/ 3288 w 3336"/>
              <a:gd name="T85" fmla="*/ 828 h 4390"/>
              <a:gd name="T86" fmla="*/ 3292 w 3336"/>
              <a:gd name="T87" fmla="*/ 868 h 4390"/>
              <a:gd name="T88" fmla="*/ 3298 w 3336"/>
              <a:gd name="T89" fmla="*/ 834 h 4390"/>
              <a:gd name="T90" fmla="*/ 3304 w 3336"/>
              <a:gd name="T91" fmla="*/ 802 h 4390"/>
              <a:gd name="T92" fmla="*/ 3312 w 3336"/>
              <a:gd name="T93" fmla="*/ 746 h 4390"/>
              <a:gd name="T94" fmla="*/ 3312 w 3336"/>
              <a:gd name="T95" fmla="*/ 782 h 4390"/>
              <a:gd name="T96" fmla="*/ 3316 w 3336"/>
              <a:gd name="T97" fmla="*/ 678 h 4390"/>
              <a:gd name="T98" fmla="*/ 3324 w 3336"/>
              <a:gd name="T99" fmla="*/ 686 h 4390"/>
              <a:gd name="T100" fmla="*/ 3334 w 3336"/>
              <a:gd name="T101" fmla="*/ 328 h 4390"/>
              <a:gd name="T102" fmla="*/ 3336 w 3336"/>
              <a:gd name="T103" fmla="*/ 238 h 4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36" h="4390">
                <a:moveTo>
                  <a:pt x="3336" y="230"/>
                </a:moveTo>
                <a:lnTo>
                  <a:pt x="3336" y="230"/>
                </a:lnTo>
                <a:lnTo>
                  <a:pt x="3332" y="202"/>
                </a:lnTo>
                <a:lnTo>
                  <a:pt x="3328" y="174"/>
                </a:lnTo>
                <a:lnTo>
                  <a:pt x="3318" y="146"/>
                </a:lnTo>
                <a:lnTo>
                  <a:pt x="3304" y="122"/>
                </a:lnTo>
                <a:lnTo>
                  <a:pt x="3304" y="122"/>
                </a:lnTo>
                <a:lnTo>
                  <a:pt x="3288" y="98"/>
                </a:lnTo>
                <a:lnTo>
                  <a:pt x="3270" y="76"/>
                </a:lnTo>
                <a:lnTo>
                  <a:pt x="3248" y="58"/>
                </a:lnTo>
                <a:lnTo>
                  <a:pt x="3224" y="42"/>
                </a:lnTo>
                <a:lnTo>
                  <a:pt x="3224" y="42"/>
                </a:lnTo>
                <a:lnTo>
                  <a:pt x="3198" y="30"/>
                </a:lnTo>
                <a:lnTo>
                  <a:pt x="3170" y="20"/>
                </a:lnTo>
                <a:lnTo>
                  <a:pt x="3170" y="20"/>
                </a:lnTo>
                <a:lnTo>
                  <a:pt x="3142" y="14"/>
                </a:lnTo>
                <a:lnTo>
                  <a:pt x="3142" y="14"/>
                </a:lnTo>
                <a:lnTo>
                  <a:pt x="3128" y="14"/>
                </a:lnTo>
                <a:lnTo>
                  <a:pt x="3120" y="12"/>
                </a:lnTo>
                <a:lnTo>
                  <a:pt x="3114" y="12"/>
                </a:lnTo>
                <a:lnTo>
                  <a:pt x="3114" y="12"/>
                </a:lnTo>
                <a:lnTo>
                  <a:pt x="3062" y="12"/>
                </a:lnTo>
                <a:lnTo>
                  <a:pt x="3062" y="12"/>
                </a:lnTo>
                <a:lnTo>
                  <a:pt x="2960" y="12"/>
                </a:lnTo>
                <a:lnTo>
                  <a:pt x="2960" y="12"/>
                </a:lnTo>
                <a:lnTo>
                  <a:pt x="2536" y="10"/>
                </a:lnTo>
                <a:lnTo>
                  <a:pt x="2114" y="8"/>
                </a:lnTo>
                <a:lnTo>
                  <a:pt x="2114" y="8"/>
                </a:lnTo>
                <a:lnTo>
                  <a:pt x="2046" y="6"/>
                </a:lnTo>
                <a:lnTo>
                  <a:pt x="2046" y="6"/>
                </a:lnTo>
                <a:lnTo>
                  <a:pt x="802" y="2"/>
                </a:lnTo>
                <a:lnTo>
                  <a:pt x="802" y="2"/>
                </a:lnTo>
                <a:lnTo>
                  <a:pt x="502" y="0"/>
                </a:lnTo>
                <a:lnTo>
                  <a:pt x="502" y="0"/>
                </a:lnTo>
                <a:lnTo>
                  <a:pt x="352" y="0"/>
                </a:lnTo>
                <a:lnTo>
                  <a:pt x="352" y="0"/>
                </a:lnTo>
                <a:lnTo>
                  <a:pt x="276" y="0"/>
                </a:lnTo>
                <a:lnTo>
                  <a:pt x="238" y="0"/>
                </a:lnTo>
                <a:lnTo>
                  <a:pt x="238" y="0"/>
                </a:lnTo>
                <a:lnTo>
                  <a:pt x="214" y="2"/>
                </a:lnTo>
                <a:lnTo>
                  <a:pt x="192" y="4"/>
                </a:lnTo>
                <a:lnTo>
                  <a:pt x="170" y="10"/>
                </a:lnTo>
                <a:lnTo>
                  <a:pt x="148" y="18"/>
                </a:lnTo>
                <a:lnTo>
                  <a:pt x="148" y="18"/>
                </a:lnTo>
                <a:lnTo>
                  <a:pt x="128" y="28"/>
                </a:lnTo>
                <a:lnTo>
                  <a:pt x="108" y="40"/>
                </a:lnTo>
                <a:lnTo>
                  <a:pt x="90" y="54"/>
                </a:lnTo>
                <a:lnTo>
                  <a:pt x="74" y="70"/>
                </a:lnTo>
                <a:lnTo>
                  <a:pt x="58" y="86"/>
                </a:lnTo>
                <a:lnTo>
                  <a:pt x="44" y="104"/>
                </a:lnTo>
                <a:lnTo>
                  <a:pt x="34" y="124"/>
                </a:lnTo>
                <a:lnTo>
                  <a:pt x="24" y="146"/>
                </a:lnTo>
                <a:lnTo>
                  <a:pt x="24" y="146"/>
                </a:lnTo>
                <a:lnTo>
                  <a:pt x="16" y="166"/>
                </a:lnTo>
                <a:lnTo>
                  <a:pt x="10" y="188"/>
                </a:lnTo>
                <a:lnTo>
                  <a:pt x="6" y="212"/>
                </a:lnTo>
                <a:lnTo>
                  <a:pt x="6" y="234"/>
                </a:lnTo>
                <a:lnTo>
                  <a:pt x="6" y="272"/>
                </a:lnTo>
                <a:lnTo>
                  <a:pt x="6" y="272"/>
                </a:lnTo>
                <a:lnTo>
                  <a:pt x="4" y="420"/>
                </a:lnTo>
                <a:lnTo>
                  <a:pt x="4" y="420"/>
                </a:lnTo>
                <a:lnTo>
                  <a:pt x="4" y="716"/>
                </a:lnTo>
                <a:lnTo>
                  <a:pt x="4" y="716"/>
                </a:lnTo>
                <a:lnTo>
                  <a:pt x="0" y="3100"/>
                </a:lnTo>
                <a:lnTo>
                  <a:pt x="0" y="3100"/>
                </a:lnTo>
                <a:lnTo>
                  <a:pt x="0" y="3748"/>
                </a:lnTo>
                <a:lnTo>
                  <a:pt x="0" y="3748"/>
                </a:lnTo>
                <a:lnTo>
                  <a:pt x="0" y="4076"/>
                </a:lnTo>
                <a:lnTo>
                  <a:pt x="0" y="4116"/>
                </a:lnTo>
                <a:lnTo>
                  <a:pt x="0" y="4138"/>
                </a:lnTo>
                <a:lnTo>
                  <a:pt x="0" y="4148"/>
                </a:lnTo>
                <a:lnTo>
                  <a:pt x="0" y="4152"/>
                </a:lnTo>
                <a:lnTo>
                  <a:pt x="0" y="4158"/>
                </a:lnTo>
                <a:lnTo>
                  <a:pt x="0" y="4158"/>
                </a:lnTo>
                <a:lnTo>
                  <a:pt x="2" y="4172"/>
                </a:lnTo>
                <a:lnTo>
                  <a:pt x="2" y="4172"/>
                </a:lnTo>
                <a:lnTo>
                  <a:pt x="6" y="4198"/>
                </a:lnTo>
                <a:lnTo>
                  <a:pt x="12" y="4222"/>
                </a:lnTo>
                <a:lnTo>
                  <a:pt x="22" y="4246"/>
                </a:lnTo>
                <a:lnTo>
                  <a:pt x="32" y="4270"/>
                </a:lnTo>
                <a:lnTo>
                  <a:pt x="32" y="4270"/>
                </a:lnTo>
                <a:lnTo>
                  <a:pt x="46" y="4290"/>
                </a:lnTo>
                <a:lnTo>
                  <a:pt x="62" y="4310"/>
                </a:lnTo>
                <a:lnTo>
                  <a:pt x="82" y="4328"/>
                </a:lnTo>
                <a:lnTo>
                  <a:pt x="102" y="4344"/>
                </a:lnTo>
                <a:lnTo>
                  <a:pt x="102" y="4344"/>
                </a:lnTo>
                <a:lnTo>
                  <a:pt x="122" y="4358"/>
                </a:lnTo>
                <a:lnTo>
                  <a:pt x="146" y="4370"/>
                </a:lnTo>
                <a:lnTo>
                  <a:pt x="170" y="4378"/>
                </a:lnTo>
                <a:lnTo>
                  <a:pt x="194" y="4384"/>
                </a:lnTo>
                <a:lnTo>
                  <a:pt x="194" y="4384"/>
                </a:lnTo>
                <a:lnTo>
                  <a:pt x="220" y="4388"/>
                </a:lnTo>
                <a:lnTo>
                  <a:pt x="220" y="4388"/>
                </a:lnTo>
                <a:lnTo>
                  <a:pt x="234" y="4388"/>
                </a:lnTo>
                <a:lnTo>
                  <a:pt x="240" y="4390"/>
                </a:lnTo>
                <a:lnTo>
                  <a:pt x="244" y="4390"/>
                </a:lnTo>
                <a:lnTo>
                  <a:pt x="264" y="4390"/>
                </a:lnTo>
                <a:lnTo>
                  <a:pt x="346" y="4388"/>
                </a:lnTo>
                <a:lnTo>
                  <a:pt x="346" y="4388"/>
                </a:lnTo>
                <a:lnTo>
                  <a:pt x="1644" y="4384"/>
                </a:lnTo>
                <a:lnTo>
                  <a:pt x="1644" y="4384"/>
                </a:lnTo>
                <a:lnTo>
                  <a:pt x="1680" y="4382"/>
                </a:lnTo>
                <a:lnTo>
                  <a:pt x="1712" y="4380"/>
                </a:lnTo>
                <a:lnTo>
                  <a:pt x="1712" y="4380"/>
                </a:lnTo>
                <a:lnTo>
                  <a:pt x="2018" y="4378"/>
                </a:lnTo>
                <a:lnTo>
                  <a:pt x="2340" y="4376"/>
                </a:lnTo>
                <a:lnTo>
                  <a:pt x="2652" y="4370"/>
                </a:lnTo>
                <a:lnTo>
                  <a:pt x="2794" y="4366"/>
                </a:lnTo>
                <a:lnTo>
                  <a:pt x="2924" y="4360"/>
                </a:lnTo>
                <a:lnTo>
                  <a:pt x="2924" y="4360"/>
                </a:lnTo>
                <a:lnTo>
                  <a:pt x="2860" y="4360"/>
                </a:lnTo>
                <a:lnTo>
                  <a:pt x="2832" y="4360"/>
                </a:lnTo>
                <a:lnTo>
                  <a:pt x="2814" y="4358"/>
                </a:lnTo>
                <a:lnTo>
                  <a:pt x="2814" y="4358"/>
                </a:lnTo>
                <a:lnTo>
                  <a:pt x="2978" y="4358"/>
                </a:lnTo>
                <a:lnTo>
                  <a:pt x="3114" y="4352"/>
                </a:lnTo>
                <a:lnTo>
                  <a:pt x="3114" y="4352"/>
                </a:lnTo>
                <a:lnTo>
                  <a:pt x="3014" y="4352"/>
                </a:lnTo>
                <a:lnTo>
                  <a:pt x="2952" y="4352"/>
                </a:lnTo>
                <a:lnTo>
                  <a:pt x="2952" y="4352"/>
                </a:lnTo>
                <a:lnTo>
                  <a:pt x="3010" y="4346"/>
                </a:lnTo>
                <a:lnTo>
                  <a:pt x="3034" y="4344"/>
                </a:lnTo>
                <a:lnTo>
                  <a:pt x="3042" y="4342"/>
                </a:lnTo>
                <a:lnTo>
                  <a:pt x="3046" y="4340"/>
                </a:lnTo>
                <a:lnTo>
                  <a:pt x="3046" y="4340"/>
                </a:lnTo>
                <a:lnTo>
                  <a:pt x="2956" y="4338"/>
                </a:lnTo>
                <a:lnTo>
                  <a:pt x="2870" y="4334"/>
                </a:lnTo>
                <a:lnTo>
                  <a:pt x="2870" y="4334"/>
                </a:lnTo>
                <a:lnTo>
                  <a:pt x="2894" y="4332"/>
                </a:lnTo>
                <a:lnTo>
                  <a:pt x="2878" y="4330"/>
                </a:lnTo>
                <a:lnTo>
                  <a:pt x="2850" y="4328"/>
                </a:lnTo>
                <a:lnTo>
                  <a:pt x="2828" y="4326"/>
                </a:lnTo>
                <a:lnTo>
                  <a:pt x="2828" y="4326"/>
                </a:lnTo>
                <a:lnTo>
                  <a:pt x="2880" y="4324"/>
                </a:lnTo>
                <a:lnTo>
                  <a:pt x="2898" y="4324"/>
                </a:lnTo>
                <a:lnTo>
                  <a:pt x="2910" y="4322"/>
                </a:lnTo>
                <a:lnTo>
                  <a:pt x="2910" y="4322"/>
                </a:lnTo>
                <a:lnTo>
                  <a:pt x="2798" y="4322"/>
                </a:lnTo>
                <a:lnTo>
                  <a:pt x="2688" y="4318"/>
                </a:lnTo>
                <a:lnTo>
                  <a:pt x="2582" y="4316"/>
                </a:lnTo>
                <a:lnTo>
                  <a:pt x="2488" y="4314"/>
                </a:lnTo>
                <a:lnTo>
                  <a:pt x="2488" y="4314"/>
                </a:lnTo>
                <a:lnTo>
                  <a:pt x="2586" y="4310"/>
                </a:lnTo>
                <a:lnTo>
                  <a:pt x="2678" y="4306"/>
                </a:lnTo>
                <a:lnTo>
                  <a:pt x="2752" y="4300"/>
                </a:lnTo>
                <a:lnTo>
                  <a:pt x="2780" y="4296"/>
                </a:lnTo>
                <a:lnTo>
                  <a:pt x="2802" y="4290"/>
                </a:lnTo>
                <a:lnTo>
                  <a:pt x="2802" y="4290"/>
                </a:lnTo>
                <a:lnTo>
                  <a:pt x="2780" y="4282"/>
                </a:lnTo>
                <a:lnTo>
                  <a:pt x="2776" y="4278"/>
                </a:lnTo>
                <a:lnTo>
                  <a:pt x="2776" y="4274"/>
                </a:lnTo>
                <a:lnTo>
                  <a:pt x="2778" y="4270"/>
                </a:lnTo>
                <a:lnTo>
                  <a:pt x="2786" y="4266"/>
                </a:lnTo>
                <a:lnTo>
                  <a:pt x="2814" y="4256"/>
                </a:lnTo>
                <a:lnTo>
                  <a:pt x="2814" y="4256"/>
                </a:lnTo>
                <a:lnTo>
                  <a:pt x="2770" y="4250"/>
                </a:lnTo>
                <a:lnTo>
                  <a:pt x="2740" y="4244"/>
                </a:lnTo>
                <a:lnTo>
                  <a:pt x="3114" y="4244"/>
                </a:lnTo>
                <a:lnTo>
                  <a:pt x="3114" y="4244"/>
                </a:lnTo>
                <a:lnTo>
                  <a:pt x="3126" y="4244"/>
                </a:lnTo>
                <a:lnTo>
                  <a:pt x="3136" y="4242"/>
                </a:lnTo>
                <a:lnTo>
                  <a:pt x="3156" y="4234"/>
                </a:lnTo>
                <a:lnTo>
                  <a:pt x="3156" y="4234"/>
                </a:lnTo>
                <a:lnTo>
                  <a:pt x="3166" y="4230"/>
                </a:lnTo>
                <a:lnTo>
                  <a:pt x="3166" y="4230"/>
                </a:lnTo>
                <a:lnTo>
                  <a:pt x="3178" y="4224"/>
                </a:lnTo>
                <a:lnTo>
                  <a:pt x="3188" y="4214"/>
                </a:lnTo>
                <a:lnTo>
                  <a:pt x="3198" y="4202"/>
                </a:lnTo>
                <a:lnTo>
                  <a:pt x="3206" y="4190"/>
                </a:lnTo>
                <a:lnTo>
                  <a:pt x="3206" y="4190"/>
                </a:lnTo>
                <a:lnTo>
                  <a:pt x="3198" y="4204"/>
                </a:lnTo>
                <a:lnTo>
                  <a:pt x="3194" y="4212"/>
                </a:lnTo>
                <a:lnTo>
                  <a:pt x="3194" y="4212"/>
                </a:lnTo>
                <a:lnTo>
                  <a:pt x="3190" y="4218"/>
                </a:lnTo>
                <a:lnTo>
                  <a:pt x="3192" y="4220"/>
                </a:lnTo>
                <a:lnTo>
                  <a:pt x="3194" y="4220"/>
                </a:lnTo>
                <a:lnTo>
                  <a:pt x="3194" y="4220"/>
                </a:lnTo>
                <a:lnTo>
                  <a:pt x="3202" y="4208"/>
                </a:lnTo>
                <a:lnTo>
                  <a:pt x="3202" y="4208"/>
                </a:lnTo>
                <a:lnTo>
                  <a:pt x="3210" y="4196"/>
                </a:lnTo>
                <a:lnTo>
                  <a:pt x="3210" y="4196"/>
                </a:lnTo>
                <a:lnTo>
                  <a:pt x="3218" y="4178"/>
                </a:lnTo>
                <a:lnTo>
                  <a:pt x="3218" y="4178"/>
                </a:lnTo>
                <a:lnTo>
                  <a:pt x="3222" y="4164"/>
                </a:lnTo>
                <a:lnTo>
                  <a:pt x="3222" y="4164"/>
                </a:lnTo>
                <a:lnTo>
                  <a:pt x="3226" y="4154"/>
                </a:lnTo>
                <a:lnTo>
                  <a:pt x="3226" y="4154"/>
                </a:lnTo>
                <a:lnTo>
                  <a:pt x="3232" y="4136"/>
                </a:lnTo>
                <a:lnTo>
                  <a:pt x="3232" y="4136"/>
                </a:lnTo>
                <a:lnTo>
                  <a:pt x="3234" y="4126"/>
                </a:lnTo>
                <a:lnTo>
                  <a:pt x="3236" y="4110"/>
                </a:lnTo>
                <a:lnTo>
                  <a:pt x="3236" y="4110"/>
                </a:lnTo>
                <a:lnTo>
                  <a:pt x="3240" y="4046"/>
                </a:lnTo>
                <a:lnTo>
                  <a:pt x="3244" y="3952"/>
                </a:lnTo>
                <a:lnTo>
                  <a:pt x="3248" y="3706"/>
                </a:lnTo>
                <a:lnTo>
                  <a:pt x="3250" y="3422"/>
                </a:lnTo>
                <a:lnTo>
                  <a:pt x="3250" y="3156"/>
                </a:lnTo>
                <a:lnTo>
                  <a:pt x="3250" y="3156"/>
                </a:lnTo>
                <a:lnTo>
                  <a:pt x="3256" y="1934"/>
                </a:lnTo>
                <a:lnTo>
                  <a:pt x="3262" y="1372"/>
                </a:lnTo>
                <a:lnTo>
                  <a:pt x="3270" y="842"/>
                </a:lnTo>
                <a:lnTo>
                  <a:pt x="3270" y="842"/>
                </a:lnTo>
                <a:lnTo>
                  <a:pt x="3270" y="840"/>
                </a:lnTo>
                <a:lnTo>
                  <a:pt x="3272" y="842"/>
                </a:lnTo>
                <a:lnTo>
                  <a:pt x="3274" y="846"/>
                </a:lnTo>
                <a:lnTo>
                  <a:pt x="3276" y="862"/>
                </a:lnTo>
                <a:lnTo>
                  <a:pt x="3280" y="878"/>
                </a:lnTo>
                <a:lnTo>
                  <a:pt x="3282" y="882"/>
                </a:lnTo>
                <a:lnTo>
                  <a:pt x="3282" y="882"/>
                </a:lnTo>
                <a:lnTo>
                  <a:pt x="3284" y="882"/>
                </a:lnTo>
                <a:lnTo>
                  <a:pt x="3284" y="882"/>
                </a:lnTo>
                <a:lnTo>
                  <a:pt x="3286" y="870"/>
                </a:lnTo>
                <a:lnTo>
                  <a:pt x="3286" y="852"/>
                </a:lnTo>
                <a:lnTo>
                  <a:pt x="3286" y="836"/>
                </a:lnTo>
                <a:lnTo>
                  <a:pt x="3288" y="828"/>
                </a:lnTo>
                <a:lnTo>
                  <a:pt x="3288" y="828"/>
                </a:lnTo>
                <a:lnTo>
                  <a:pt x="3288" y="856"/>
                </a:lnTo>
                <a:lnTo>
                  <a:pt x="3290" y="868"/>
                </a:lnTo>
                <a:lnTo>
                  <a:pt x="3290" y="870"/>
                </a:lnTo>
                <a:lnTo>
                  <a:pt x="3292" y="868"/>
                </a:lnTo>
                <a:lnTo>
                  <a:pt x="3292" y="868"/>
                </a:lnTo>
                <a:lnTo>
                  <a:pt x="3294" y="830"/>
                </a:lnTo>
                <a:lnTo>
                  <a:pt x="3294" y="826"/>
                </a:lnTo>
                <a:lnTo>
                  <a:pt x="3294" y="828"/>
                </a:lnTo>
                <a:lnTo>
                  <a:pt x="3298" y="834"/>
                </a:lnTo>
                <a:lnTo>
                  <a:pt x="3298" y="834"/>
                </a:lnTo>
                <a:lnTo>
                  <a:pt x="3298" y="834"/>
                </a:lnTo>
                <a:lnTo>
                  <a:pt x="3300" y="828"/>
                </a:lnTo>
                <a:lnTo>
                  <a:pt x="3300" y="828"/>
                </a:lnTo>
                <a:lnTo>
                  <a:pt x="3304" y="802"/>
                </a:lnTo>
                <a:lnTo>
                  <a:pt x="3306" y="766"/>
                </a:lnTo>
                <a:lnTo>
                  <a:pt x="3308" y="738"/>
                </a:lnTo>
                <a:lnTo>
                  <a:pt x="3308" y="736"/>
                </a:lnTo>
                <a:lnTo>
                  <a:pt x="3310" y="736"/>
                </a:lnTo>
                <a:lnTo>
                  <a:pt x="3312" y="746"/>
                </a:lnTo>
                <a:lnTo>
                  <a:pt x="3312" y="746"/>
                </a:lnTo>
                <a:lnTo>
                  <a:pt x="3310" y="764"/>
                </a:lnTo>
                <a:lnTo>
                  <a:pt x="3310" y="786"/>
                </a:lnTo>
                <a:lnTo>
                  <a:pt x="3310" y="786"/>
                </a:lnTo>
                <a:lnTo>
                  <a:pt x="3312" y="782"/>
                </a:lnTo>
                <a:lnTo>
                  <a:pt x="3312" y="770"/>
                </a:lnTo>
                <a:lnTo>
                  <a:pt x="3314" y="736"/>
                </a:lnTo>
                <a:lnTo>
                  <a:pt x="3314" y="698"/>
                </a:lnTo>
                <a:lnTo>
                  <a:pt x="3314" y="686"/>
                </a:lnTo>
                <a:lnTo>
                  <a:pt x="3316" y="678"/>
                </a:lnTo>
                <a:lnTo>
                  <a:pt x="3316" y="678"/>
                </a:lnTo>
                <a:lnTo>
                  <a:pt x="3320" y="682"/>
                </a:lnTo>
                <a:lnTo>
                  <a:pt x="3322" y="686"/>
                </a:lnTo>
                <a:lnTo>
                  <a:pt x="3322" y="686"/>
                </a:lnTo>
                <a:lnTo>
                  <a:pt x="3324" y="686"/>
                </a:lnTo>
                <a:lnTo>
                  <a:pt x="3326" y="678"/>
                </a:lnTo>
                <a:lnTo>
                  <a:pt x="3326" y="678"/>
                </a:lnTo>
                <a:lnTo>
                  <a:pt x="3332" y="512"/>
                </a:lnTo>
                <a:lnTo>
                  <a:pt x="3334" y="328"/>
                </a:lnTo>
                <a:lnTo>
                  <a:pt x="3334" y="328"/>
                </a:lnTo>
                <a:lnTo>
                  <a:pt x="3336" y="280"/>
                </a:lnTo>
                <a:lnTo>
                  <a:pt x="3336" y="280"/>
                </a:lnTo>
                <a:lnTo>
                  <a:pt x="3336" y="256"/>
                </a:lnTo>
                <a:lnTo>
                  <a:pt x="3336" y="244"/>
                </a:lnTo>
                <a:lnTo>
                  <a:pt x="3336" y="238"/>
                </a:lnTo>
                <a:lnTo>
                  <a:pt x="3336" y="236"/>
                </a:lnTo>
                <a:lnTo>
                  <a:pt x="3336" y="230"/>
                </a:lnTo>
                <a:close/>
              </a:path>
            </a:pathLst>
          </a:custGeom>
          <a:solidFill>
            <a:srgbClr val="599F46"/>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Rectangle 8">
            <a:extLst>
              <a:ext uri="{FF2B5EF4-FFF2-40B4-BE49-F238E27FC236}">
                <a16:creationId xmlns:a16="http://schemas.microsoft.com/office/drawing/2014/main" id="{FC4EEEE2-F89F-45EF-8F19-FCFE88CDFB96}"/>
              </a:ext>
            </a:extLst>
          </p:cNvPr>
          <p:cNvSpPr/>
          <p:nvPr/>
        </p:nvSpPr>
        <p:spPr>
          <a:xfrm>
            <a:off x="1044066" y="6706400"/>
            <a:ext cx="4759326" cy="1754326"/>
          </a:xfrm>
          <a:prstGeom prst="rect">
            <a:avLst/>
          </a:prstGeom>
        </p:spPr>
        <p:txBody>
          <a:bodyPr wrap="square">
            <a:spAutoFit/>
          </a:bodyPr>
          <a:lstStyle/>
          <a:p>
            <a:r>
              <a:rPr lang="en-GB" sz="1400" b="1" dirty="0">
                <a:solidFill>
                  <a:schemeClr val="bg1"/>
                </a:solidFill>
              </a:rPr>
              <a:t>Quick Start Guide – overview of what you should consider:</a:t>
            </a:r>
          </a:p>
          <a:p>
            <a:endParaRPr lang="en-GB" sz="1600" dirty="0">
              <a:solidFill>
                <a:schemeClr val="bg1"/>
              </a:solidFill>
            </a:endParaRPr>
          </a:p>
          <a:p>
            <a:pPr marL="342886" indent="-342886">
              <a:buFont typeface="+mj-lt"/>
              <a:buAutoNum type="arabicPeriod"/>
            </a:pPr>
            <a:r>
              <a:rPr lang="en-GB" sz="1300" dirty="0">
                <a:solidFill>
                  <a:schemeClr val="bg1"/>
                </a:solidFill>
              </a:rPr>
              <a:t>Event Safety Management Plan – what your event consists of and what will be done to ensure the event runs safely</a:t>
            </a:r>
          </a:p>
          <a:p>
            <a:pPr marL="342886" indent="-342886">
              <a:buFont typeface="+mj-lt"/>
              <a:buAutoNum type="arabicPeriod"/>
            </a:pPr>
            <a:r>
              <a:rPr lang="en-GB" sz="1300" dirty="0">
                <a:solidFill>
                  <a:schemeClr val="bg1"/>
                </a:solidFill>
              </a:rPr>
              <a:t>Risk Assessment – it will assist in documenting any potential hazards allowing control measures to be identified</a:t>
            </a:r>
          </a:p>
          <a:p>
            <a:pPr marL="342886" indent="-342886">
              <a:buFont typeface="+mj-lt"/>
              <a:buAutoNum type="arabicPeriod"/>
            </a:pPr>
            <a:r>
              <a:rPr lang="en-GB" sz="1300" dirty="0">
                <a:solidFill>
                  <a:schemeClr val="bg1"/>
                </a:solidFill>
              </a:rPr>
              <a:t>Complete MKSAG notification form – if necessary</a:t>
            </a:r>
          </a:p>
          <a:p>
            <a:pPr marL="342886" indent="-342886">
              <a:buFont typeface="+mj-lt"/>
              <a:buAutoNum type="arabicPeriod"/>
            </a:pPr>
            <a:r>
              <a:rPr lang="en-GB" sz="1300" dirty="0">
                <a:solidFill>
                  <a:schemeClr val="bg1"/>
                </a:solidFill>
              </a:rPr>
              <a:t>Any other licenses or permissions as required</a:t>
            </a:r>
          </a:p>
        </p:txBody>
      </p:sp>
      <p:sp>
        <p:nvSpPr>
          <p:cNvPr id="10" name="Slide Number Placeholder 9">
            <a:extLst>
              <a:ext uri="{FF2B5EF4-FFF2-40B4-BE49-F238E27FC236}">
                <a16:creationId xmlns:a16="http://schemas.microsoft.com/office/drawing/2014/main" id="{B47F6C13-16FC-44C7-B621-AF604D3E2909}"/>
              </a:ext>
            </a:extLst>
          </p:cNvPr>
          <p:cNvSpPr>
            <a:spLocks noGrp="1"/>
          </p:cNvSpPr>
          <p:nvPr>
            <p:ph type="sldNum" sz="quarter" idx="12"/>
          </p:nvPr>
        </p:nvSpPr>
        <p:spPr/>
        <p:txBody>
          <a:bodyPr/>
          <a:lstStyle/>
          <a:p>
            <a:r>
              <a:rPr lang="en-GB" sz="1400" dirty="0">
                <a:solidFill>
                  <a:schemeClr val="tx1"/>
                </a:solidFill>
              </a:rPr>
              <a:t>2</a:t>
            </a:r>
          </a:p>
        </p:txBody>
      </p:sp>
    </p:spTree>
    <p:extLst>
      <p:ext uri="{BB962C8B-B14F-4D97-AF65-F5344CB8AC3E}">
        <p14:creationId xmlns:p14="http://schemas.microsoft.com/office/powerpoint/2010/main" val="1335914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4">
            <a:extLst>
              <a:ext uri="{FF2B5EF4-FFF2-40B4-BE49-F238E27FC236}">
                <a16:creationId xmlns:a16="http://schemas.microsoft.com/office/drawing/2014/main" id="{065A6AA2-25E4-4575-A4D1-D1B1CFDAB525}"/>
              </a:ext>
            </a:extLst>
          </p:cNvPr>
          <p:cNvSpPr>
            <a:spLocks/>
          </p:cNvSpPr>
          <p:nvPr/>
        </p:nvSpPr>
        <p:spPr bwMode="auto">
          <a:xfrm>
            <a:off x="73991" y="447087"/>
            <a:ext cx="4409440" cy="663575"/>
          </a:xfrm>
          <a:custGeom>
            <a:avLst/>
            <a:gdLst>
              <a:gd name="T0" fmla="*/ 4136 w 4136"/>
              <a:gd name="T1" fmla="*/ 292 h 328"/>
              <a:gd name="T2" fmla="*/ 4126 w 4136"/>
              <a:gd name="T3" fmla="*/ 284 h 328"/>
              <a:gd name="T4" fmla="*/ 4106 w 4136"/>
              <a:gd name="T5" fmla="*/ 274 h 328"/>
              <a:gd name="T6" fmla="*/ 4102 w 4136"/>
              <a:gd name="T7" fmla="*/ 266 h 328"/>
              <a:gd name="T8" fmla="*/ 4084 w 4136"/>
              <a:gd name="T9" fmla="*/ 258 h 328"/>
              <a:gd name="T10" fmla="*/ 4084 w 4136"/>
              <a:gd name="T11" fmla="*/ 246 h 328"/>
              <a:gd name="T12" fmla="*/ 4096 w 4136"/>
              <a:gd name="T13" fmla="*/ 220 h 328"/>
              <a:gd name="T14" fmla="*/ 4096 w 4136"/>
              <a:gd name="T15" fmla="*/ 192 h 328"/>
              <a:gd name="T16" fmla="*/ 4078 w 4136"/>
              <a:gd name="T17" fmla="*/ 158 h 328"/>
              <a:gd name="T18" fmla="*/ 4004 w 4136"/>
              <a:gd name="T19" fmla="*/ 146 h 328"/>
              <a:gd name="T20" fmla="*/ 3914 w 4136"/>
              <a:gd name="T21" fmla="*/ 134 h 328"/>
              <a:gd name="T22" fmla="*/ 3884 w 4136"/>
              <a:gd name="T23" fmla="*/ 118 h 328"/>
              <a:gd name="T24" fmla="*/ 3872 w 4136"/>
              <a:gd name="T25" fmla="*/ 100 h 328"/>
              <a:gd name="T26" fmla="*/ 3854 w 4136"/>
              <a:gd name="T27" fmla="*/ 80 h 328"/>
              <a:gd name="T28" fmla="*/ 3754 w 4136"/>
              <a:gd name="T29" fmla="*/ 48 h 328"/>
              <a:gd name="T30" fmla="*/ 3690 w 4136"/>
              <a:gd name="T31" fmla="*/ 40 h 328"/>
              <a:gd name="T32" fmla="*/ 3604 w 4136"/>
              <a:gd name="T33" fmla="*/ 38 h 328"/>
              <a:gd name="T34" fmla="*/ 3534 w 4136"/>
              <a:gd name="T35" fmla="*/ 36 h 328"/>
              <a:gd name="T36" fmla="*/ 3466 w 4136"/>
              <a:gd name="T37" fmla="*/ 36 h 328"/>
              <a:gd name="T38" fmla="*/ 3418 w 4136"/>
              <a:gd name="T39" fmla="*/ 34 h 328"/>
              <a:gd name="T40" fmla="*/ 3296 w 4136"/>
              <a:gd name="T41" fmla="*/ 34 h 328"/>
              <a:gd name="T42" fmla="*/ 3186 w 4136"/>
              <a:gd name="T43" fmla="*/ 24 h 328"/>
              <a:gd name="T44" fmla="*/ 2610 w 4136"/>
              <a:gd name="T45" fmla="*/ 0 h 328"/>
              <a:gd name="T46" fmla="*/ 2296 w 4136"/>
              <a:gd name="T47" fmla="*/ 6 h 328"/>
              <a:gd name="T48" fmla="*/ 1980 w 4136"/>
              <a:gd name="T49" fmla="*/ 4 h 328"/>
              <a:gd name="T50" fmla="*/ 408 w 4136"/>
              <a:gd name="T51" fmla="*/ 4 h 328"/>
              <a:gd name="T52" fmla="*/ 304 w 4136"/>
              <a:gd name="T53" fmla="*/ 10 h 328"/>
              <a:gd name="T54" fmla="*/ 52 w 4136"/>
              <a:gd name="T55" fmla="*/ 28 h 328"/>
              <a:gd name="T56" fmla="*/ 38 w 4136"/>
              <a:gd name="T57" fmla="*/ 32 h 328"/>
              <a:gd name="T58" fmla="*/ 46 w 4136"/>
              <a:gd name="T59" fmla="*/ 38 h 328"/>
              <a:gd name="T60" fmla="*/ 44 w 4136"/>
              <a:gd name="T61" fmla="*/ 52 h 328"/>
              <a:gd name="T62" fmla="*/ 74 w 4136"/>
              <a:gd name="T63" fmla="*/ 60 h 328"/>
              <a:gd name="T64" fmla="*/ 56 w 4136"/>
              <a:gd name="T65" fmla="*/ 68 h 328"/>
              <a:gd name="T66" fmla="*/ 174 w 4136"/>
              <a:gd name="T67" fmla="*/ 74 h 328"/>
              <a:gd name="T68" fmla="*/ 86 w 4136"/>
              <a:gd name="T69" fmla="*/ 98 h 328"/>
              <a:gd name="T70" fmla="*/ 84 w 4136"/>
              <a:gd name="T71" fmla="*/ 132 h 328"/>
              <a:gd name="T72" fmla="*/ 120 w 4136"/>
              <a:gd name="T73" fmla="*/ 162 h 328"/>
              <a:gd name="T74" fmla="*/ 172 w 4136"/>
              <a:gd name="T75" fmla="*/ 176 h 328"/>
              <a:gd name="T76" fmla="*/ 538 w 4136"/>
              <a:gd name="T77" fmla="*/ 190 h 328"/>
              <a:gd name="T78" fmla="*/ 592 w 4136"/>
              <a:gd name="T79" fmla="*/ 196 h 328"/>
              <a:gd name="T80" fmla="*/ 616 w 4136"/>
              <a:gd name="T81" fmla="*/ 228 h 328"/>
              <a:gd name="T82" fmla="*/ 658 w 4136"/>
              <a:gd name="T83" fmla="*/ 246 h 328"/>
              <a:gd name="T84" fmla="*/ 806 w 4136"/>
              <a:gd name="T85" fmla="*/ 274 h 328"/>
              <a:gd name="T86" fmla="*/ 1008 w 4136"/>
              <a:gd name="T87" fmla="*/ 286 h 328"/>
              <a:gd name="T88" fmla="*/ 1200 w 4136"/>
              <a:gd name="T89" fmla="*/ 288 h 328"/>
              <a:gd name="T90" fmla="*/ 1370 w 4136"/>
              <a:gd name="T91" fmla="*/ 288 h 328"/>
              <a:gd name="T92" fmla="*/ 1530 w 4136"/>
              <a:gd name="T93" fmla="*/ 288 h 328"/>
              <a:gd name="T94" fmla="*/ 1638 w 4136"/>
              <a:gd name="T95" fmla="*/ 286 h 328"/>
              <a:gd name="T96" fmla="*/ 2016 w 4136"/>
              <a:gd name="T97" fmla="*/ 284 h 328"/>
              <a:gd name="T98" fmla="*/ 2546 w 4136"/>
              <a:gd name="T99" fmla="*/ 284 h 328"/>
              <a:gd name="T100" fmla="*/ 2600 w 4136"/>
              <a:gd name="T101" fmla="*/ 286 h 328"/>
              <a:gd name="T102" fmla="*/ 2676 w 4136"/>
              <a:gd name="T103" fmla="*/ 286 h 328"/>
              <a:gd name="T104" fmla="*/ 2744 w 4136"/>
              <a:gd name="T105" fmla="*/ 288 h 328"/>
              <a:gd name="T106" fmla="*/ 2810 w 4136"/>
              <a:gd name="T107" fmla="*/ 292 h 328"/>
              <a:gd name="T108" fmla="*/ 2930 w 4136"/>
              <a:gd name="T109" fmla="*/ 290 h 328"/>
              <a:gd name="T110" fmla="*/ 3064 w 4136"/>
              <a:gd name="T111" fmla="*/ 300 h 328"/>
              <a:gd name="T112" fmla="*/ 3364 w 4136"/>
              <a:gd name="T113" fmla="*/ 318 h 328"/>
              <a:gd name="T114" fmla="*/ 3806 w 4136"/>
              <a:gd name="T115" fmla="*/ 328 h 328"/>
              <a:gd name="T116" fmla="*/ 3968 w 4136"/>
              <a:gd name="T117" fmla="*/ 320 h 328"/>
              <a:gd name="T118" fmla="*/ 4112 w 4136"/>
              <a:gd name="T119" fmla="*/ 300 h 328"/>
              <a:gd name="T120" fmla="*/ 4100 w 4136"/>
              <a:gd name="T121" fmla="*/ 29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36" h="328">
                <a:moveTo>
                  <a:pt x="4100" y="298"/>
                </a:moveTo>
                <a:lnTo>
                  <a:pt x="4100" y="298"/>
                </a:lnTo>
                <a:lnTo>
                  <a:pt x="4120" y="296"/>
                </a:lnTo>
                <a:lnTo>
                  <a:pt x="4136" y="292"/>
                </a:lnTo>
                <a:lnTo>
                  <a:pt x="4136" y="292"/>
                </a:lnTo>
                <a:lnTo>
                  <a:pt x="4124" y="292"/>
                </a:lnTo>
                <a:lnTo>
                  <a:pt x="4116" y="290"/>
                </a:lnTo>
                <a:lnTo>
                  <a:pt x="4116" y="290"/>
                </a:lnTo>
                <a:lnTo>
                  <a:pt x="4124" y="286"/>
                </a:lnTo>
                <a:lnTo>
                  <a:pt x="4126" y="284"/>
                </a:lnTo>
                <a:lnTo>
                  <a:pt x="4128" y="278"/>
                </a:lnTo>
                <a:lnTo>
                  <a:pt x="4128" y="278"/>
                </a:lnTo>
                <a:lnTo>
                  <a:pt x="4116" y="276"/>
                </a:lnTo>
                <a:lnTo>
                  <a:pt x="4106" y="274"/>
                </a:lnTo>
                <a:lnTo>
                  <a:pt x="4106" y="274"/>
                </a:lnTo>
                <a:lnTo>
                  <a:pt x="4110" y="272"/>
                </a:lnTo>
                <a:lnTo>
                  <a:pt x="4108" y="270"/>
                </a:lnTo>
                <a:lnTo>
                  <a:pt x="4104" y="268"/>
                </a:lnTo>
                <a:lnTo>
                  <a:pt x="4102" y="266"/>
                </a:lnTo>
                <a:lnTo>
                  <a:pt x="4102" y="266"/>
                </a:lnTo>
                <a:lnTo>
                  <a:pt x="4108" y="264"/>
                </a:lnTo>
                <a:lnTo>
                  <a:pt x="4112" y="260"/>
                </a:lnTo>
                <a:lnTo>
                  <a:pt x="4112" y="260"/>
                </a:lnTo>
                <a:lnTo>
                  <a:pt x="4098" y="260"/>
                </a:lnTo>
                <a:lnTo>
                  <a:pt x="4084" y="258"/>
                </a:lnTo>
                <a:lnTo>
                  <a:pt x="4072" y="254"/>
                </a:lnTo>
                <a:lnTo>
                  <a:pt x="4062" y="252"/>
                </a:lnTo>
                <a:lnTo>
                  <a:pt x="4062" y="252"/>
                </a:lnTo>
                <a:lnTo>
                  <a:pt x="4072" y="250"/>
                </a:lnTo>
                <a:lnTo>
                  <a:pt x="4084" y="246"/>
                </a:lnTo>
                <a:lnTo>
                  <a:pt x="4092" y="240"/>
                </a:lnTo>
                <a:lnTo>
                  <a:pt x="4096" y="236"/>
                </a:lnTo>
                <a:lnTo>
                  <a:pt x="4098" y="230"/>
                </a:lnTo>
                <a:lnTo>
                  <a:pt x="4098" y="230"/>
                </a:lnTo>
                <a:lnTo>
                  <a:pt x="4096" y="220"/>
                </a:lnTo>
                <a:lnTo>
                  <a:pt x="4096" y="212"/>
                </a:lnTo>
                <a:lnTo>
                  <a:pt x="4096" y="204"/>
                </a:lnTo>
                <a:lnTo>
                  <a:pt x="4100" y="196"/>
                </a:lnTo>
                <a:lnTo>
                  <a:pt x="4100" y="196"/>
                </a:lnTo>
                <a:lnTo>
                  <a:pt x="4096" y="192"/>
                </a:lnTo>
                <a:lnTo>
                  <a:pt x="4094" y="188"/>
                </a:lnTo>
                <a:lnTo>
                  <a:pt x="4088" y="176"/>
                </a:lnTo>
                <a:lnTo>
                  <a:pt x="4084" y="166"/>
                </a:lnTo>
                <a:lnTo>
                  <a:pt x="4082" y="162"/>
                </a:lnTo>
                <a:lnTo>
                  <a:pt x="4078" y="158"/>
                </a:lnTo>
                <a:lnTo>
                  <a:pt x="4078" y="158"/>
                </a:lnTo>
                <a:lnTo>
                  <a:pt x="4070" y="154"/>
                </a:lnTo>
                <a:lnTo>
                  <a:pt x="4062" y="150"/>
                </a:lnTo>
                <a:lnTo>
                  <a:pt x="4044" y="148"/>
                </a:lnTo>
                <a:lnTo>
                  <a:pt x="4004" y="146"/>
                </a:lnTo>
                <a:lnTo>
                  <a:pt x="4004" y="146"/>
                </a:lnTo>
                <a:lnTo>
                  <a:pt x="3958" y="142"/>
                </a:lnTo>
                <a:lnTo>
                  <a:pt x="3914" y="138"/>
                </a:lnTo>
                <a:lnTo>
                  <a:pt x="3914" y="138"/>
                </a:lnTo>
                <a:lnTo>
                  <a:pt x="3914" y="134"/>
                </a:lnTo>
                <a:lnTo>
                  <a:pt x="3914" y="134"/>
                </a:lnTo>
                <a:lnTo>
                  <a:pt x="3902" y="132"/>
                </a:lnTo>
                <a:lnTo>
                  <a:pt x="3896" y="128"/>
                </a:lnTo>
                <a:lnTo>
                  <a:pt x="3890" y="122"/>
                </a:lnTo>
                <a:lnTo>
                  <a:pt x="3884" y="118"/>
                </a:lnTo>
                <a:lnTo>
                  <a:pt x="3884" y="118"/>
                </a:lnTo>
                <a:lnTo>
                  <a:pt x="3878" y="118"/>
                </a:lnTo>
                <a:lnTo>
                  <a:pt x="3878" y="118"/>
                </a:lnTo>
                <a:lnTo>
                  <a:pt x="3872" y="100"/>
                </a:lnTo>
                <a:lnTo>
                  <a:pt x="3872" y="100"/>
                </a:lnTo>
                <a:lnTo>
                  <a:pt x="3866" y="96"/>
                </a:lnTo>
                <a:lnTo>
                  <a:pt x="3862" y="90"/>
                </a:lnTo>
                <a:lnTo>
                  <a:pt x="3858" y="86"/>
                </a:lnTo>
                <a:lnTo>
                  <a:pt x="3854" y="80"/>
                </a:lnTo>
                <a:lnTo>
                  <a:pt x="3854" y="80"/>
                </a:lnTo>
                <a:lnTo>
                  <a:pt x="3842" y="70"/>
                </a:lnTo>
                <a:lnTo>
                  <a:pt x="3826" y="62"/>
                </a:lnTo>
                <a:lnTo>
                  <a:pt x="3810" y="56"/>
                </a:lnTo>
                <a:lnTo>
                  <a:pt x="3792" y="52"/>
                </a:lnTo>
                <a:lnTo>
                  <a:pt x="3754" y="48"/>
                </a:lnTo>
                <a:lnTo>
                  <a:pt x="3718" y="44"/>
                </a:lnTo>
                <a:lnTo>
                  <a:pt x="3718" y="44"/>
                </a:lnTo>
                <a:lnTo>
                  <a:pt x="3712" y="42"/>
                </a:lnTo>
                <a:lnTo>
                  <a:pt x="3704" y="40"/>
                </a:lnTo>
                <a:lnTo>
                  <a:pt x="3690" y="40"/>
                </a:lnTo>
                <a:lnTo>
                  <a:pt x="3676" y="42"/>
                </a:lnTo>
                <a:lnTo>
                  <a:pt x="3660" y="42"/>
                </a:lnTo>
                <a:lnTo>
                  <a:pt x="3660" y="42"/>
                </a:lnTo>
                <a:lnTo>
                  <a:pt x="3622" y="38"/>
                </a:lnTo>
                <a:lnTo>
                  <a:pt x="3604" y="38"/>
                </a:lnTo>
                <a:lnTo>
                  <a:pt x="3584" y="40"/>
                </a:lnTo>
                <a:lnTo>
                  <a:pt x="3584" y="40"/>
                </a:lnTo>
                <a:lnTo>
                  <a:pt x="3568" y="36"/>
                </a:lnTo>
                <a:lnTo>
                  <a:pt x="3550" y="36"/>
                </a:lnTo>
                <a:lnTo>
                  <a:pt x="3534" y="36"/>
                </a:lnTo>
                <a:lnTo>
                  <a:pt x="3516" y="40"/>
                </a:lnTo>
                <a:lnTo>
                  <a:pt x="3516" y="40"/>
                </a:lnTo>
                <a:lnTo>
                  <a:pt x="3500" y="36"/>
                </a:lnTo>
                <a:lnTo>
                  <a:pt x="3482" y="36"/>
                </a:lnTo>
                <a:lnTo>
                  <a:pt x="3466" y="36"/>
                </a:lnTo>
                <a:lnTo>
                  <a:pt x="3450" y="34"/>
                </a:lnTo>
                <a:lnTo>
                  <a:pt x="3450" y="34"/>
                </a:lnTo>
                <a:lnTo>
                  <a:pt x="3444" y="36"/>
                </a:lnTo>
                <a:lnTo>
                  <a:pt x="3436" y="36"/>
                </a:lnTo>
                <a:lnTo>
                  <a:pt x="3418" y="34"/>
                </a:lnTo>
                <a:lnTo>
                  <a:pt x="3418" y="34"/>
                </a:lnTo>
                <a:lnTo>
                  <a:pt x="3330" y="38"/>
                </a:lnTo>
                <a:lnTo>
                  <a:pt x="3330" y="38"/>
                </a:lnTo>
                <a:lnTo>
                  <a:pt x="3296" y="34"/>
                </a:lnTo>
                <a:lnTo>
                  <a:pt x="3296" y="34"/>
                </a:lnTo>
                <a:lnTo>
                  <a:pt x="3246" y="30"/>
                </a:lnTo>
                <a:lnTo>
                  <a:pt x="3196" y="26"/>
                </a:lnTo>
                <a:lnTo>
                  <a:pt x="3196" y="26"/>
                </a:lnTo>
                <a:lnTo>
                  <a:pt x="3186" y="24"/>
                </a:lnTo>
                <a:lnTo>
                  <a:pt x="3186" y="24"/>
                </a:lnTo>
                <a:lnTo>
                  <a:pt x="3038" y="14"/>
                </a:lnTo>
                <a:lnTo>
                  <a:pt x="2896" y="8"/>
                </a:lnTo>
                <a:lnTo>
                  <a:pt x="2754" y="4"/>
                </a:lnTo>
                <a:lnTo>
                  <a:pt x="2610" y="0"/>
                </a:lnTo>
                <a:lnTo>
                  <a:pt x="2610" y="0"/>
                </a:lnTo>
                <a:lnTo>
                  <a:pt x="2532" y="0"/>
                </a:lnTo>
                <a:lnTo>
                  <a:pt x="2454" y="0"/>
                </a:lnTo>
                <a:lnTo>
                  <a:pt x="2300" y="4"/>
                </a:lnTo>
                <a:lnTo>
                  <a:pt x="2300" y="4"/>
                </a:lnTo>
                <a:lnTo>
                  <a:pt x="2296" y="6"/>
                </a:lnTo>
                <a:lnTo>
                  <a:pt x="2292" y="8"/>
                </a:lnTo>
                <a:lnTo>
                  <a:pt x="2292" y="8"/>
                </a:lnTo>
                <a:lnTo>
                  <a:pt x="2268" y="8"/>
                </a:lnTo>
                <a:lnTo>
                  <a:pt x="2268" y="8"/>
                </a:lnTo>
                <a:lnTo>
                  <a:pt x="1980" y="4"/>
                </a:lnTo>
                <a:lnTo>
                  <a:pt x="1698" y="2"/>
                </a:lnTo>
                <a:lnTo>
                  <a:pt x="1130" y="0"/>
                </a:lnTo>
                <a:lnTo>
                  <a:pt x="1130" y="0"/>
                </a:lnTo>
                <a:lnTo>
                  <a:pt x="768" y="0"/>
                </a:lnTo>
                <a:lnTo>
                  <a:pt x="408" y="4"/>
                </a:lnTo>
                <a:lnTo>
                  <a:pt x="408" y="4"/>
                </a:lnTo>
                <a:lnTo>
                  <a:pt x="398" y="6"/>
                </a:lnTo>
                <a:lnTo>
                  <a:pt x="390" y="8"/>
                </a:lnTo>
                <a:lnTo>
                  <a:pt x="390" y="8"/>
                </a:lnTo>
                <a:lnTo>
                  <a:pt x="304" y="10"/>
                </a:lnTo>
                <a:lnTo>
                  <a:pt x="214" y="12"/>
                </a:lnTo>
                <a:lnTo>
                  <a:pt x="128" y="18"/>
                </a:lnTo>
                <a:lnTo>
                  <a:pt x="88" y="24"/>
                </a:lnTo>
                <a:lnTo>
                  <a:pt x="52" y="28"/>
                </a:lnTo>
                <a:lnTo>
                  <a:pt x="52" y="28"/>
                </a:lnTo>
                <a:lnTo>
                  <a:pt x="70" y="28"/>
                </a:lnTo>
                <a:lnTo>
                  <a:pt x="78" y="28"/>
                </a:lnTo>
                <a:lnTo>
                  <a:pt x="84" y="30"/>
                </a:lnTo>
                <a:lnTo>
                  <a:pt x="84" y="30"/>
                </a:lnTo>
                <a:lnTo>
                  <a:pt x="38" y="32"/>
                </a:lnTo>
                <a:lnTo>
                  <a:pt x="0" y="36"/>
                </a:lnTo>
                <a:lnTo>
                  <a:pt x="0" y="36"/>
                </a:lnTo>
                <a:lnTo>
                  <a:pt x="28" y="36"/>
                </a:lnTo>
                <a:lnTo>
                  <a:pt x="46" y="38"/>
                </a:lnTo>
                <a:lnTo>
                  <a:pt x="46" y="38"/>
                </a:lnTo>
                <a:lnTo>
                  <a:pt x="28" y="42"/>
                </a:lnTo>
                <a:lnTo>
                  <a:pt x="22" y="44"/>
                </a:lnTo>
                <a:lnTo>
                  <a:pt x="18" y="50"/>
                </a:lnTo>
                <a:lnTo>
                  <a:pt x="18" y="50"/>
                </a:lnTo>
                <a:lnTo>
                  <a:pt x="44" y="52"/>
                </a:lnTo>
                <a:lnTo>
                  <a:pt x="68" y="54"/>
                </a:lnTo>
                <a:lnTo>
                  <a:pt x="68" y="54"/>
                </a:lnTo>
                <a:lnTo>
                  <a:pt x="62" y="56"/>
                </a:lnTo>
                <a:lnTo>
                  <a:pt x="66" y="58"/>
                </a:lnTo>
                <a:lnTo>
                  <a:pt x="74" y="60"/>
                </a:lnTo>
                <a:lnTo>
                  <a:pt x="80" y="62"/>
                </a:lnTo>
                <a:lnTo>
                  <a:pt x="80" y="62"/>
                </a:lnTo>
                <a:lnTo>
                  <a:pt x="66" y="64"/>
                </a:lnTo>
                <a:lnTo>
                  <a:pt x="56" y="68"/>
                </a:lnTo>
                <a:lnTo>
                  <a:pt x="56" y="68"/>
                </a:lnTo>
                <a:lnTo>
                  <a:pt x="88" y="68"/>
                </a:lnTo>
                <a:lnTo>
                  <a:pt x="118" y="70"/>
                </a:lnTo>
                <a:lnTo>
                  <a:pt x="148" y="74"/>
                </a:lnTo>
                <a:lnTo>
                  <a:pt x="174" y="74"/>
                </a:lnTo>
                <a:lnTo>
                  <a:pt x="174" y="74"/>
                </a:lnTo>
                <a:lnTo>
                  <a:pt x="146" y="78"/>
                </a:lnTo>
                <a:lnTo>
                  <a:pt x="122" y="82"/>
                </a:lnTo>
                <a:lnTo>
                  <a:pt x="100" y="88"/>
                </a:lnTo>
                <a:lnTo>
                  <a:pt x="92" y="92"/>
                </a:lnTo>
                <a:lnTo>
                  <a:pt x="86" y="98"/>
                </a:lnTo>
                <a:lnTo>
                  <a:pt x="86" y="98"/>
                </a:lnTo>
                <a:lnTo>
                  <a:pt x="92" y="108"/>
                </a:lnTo>
                <a:lnTo>
                  <a:pt x="94" y="116"/>
                </a:lnTo>
                <a:lnTo>
                  <a:pt x="92" y="122"/>
                </a:lnTo>
                <a:lnTo>
                  <a:pt x="84" y="132"/>
                </a:lnTo>
                <a:lnTo>
                  <a:pt x="84" y="132"/>
                </a:lnTo>
                <a:lnTo>
                  <a:pt x="94" y="136"/>
                </a:lnTo>
                <a:lnTo>
                  <a:pt x="100" y="140"/>
                </a:lnTo>
                <a:lnTo>
                  <a:pt x="110" y="150"/>
                </a:lnTo>
                <a:lnTo>
                  <a:pt x="120" y="162"/>
                </a:lnTo>
                <a:lnTo>
                  <a:pt x="126" y="166"/>
                </a:lnTo>
                <a:lnTo>
                  <a:pt x="136" y="170"/>
                </a:lnTo>
                <a:lnTo>
                  <a:pt x="136" y="170"/>
                </a:lnTo>
                <a:lnTo>
                  <a:pt x="152" y="174"/>
                </a:lnTo>
                <a:lnTo>
                  <a:pt x="172" y="176"/>
                </a:lnTo>
                <a:lnTo>
                  <a:pt x="214" y="180"/>
                </a:lnTo>
                <a:lnTo>
                  <a:pt x="306" y="182"/>
                </a:lnTo>
                <a:lnTo>
                  <a:pt x="306" y="182"/>
                </a:lnTo>
                <a:lnTo>
                  <a:pt x="464" y="188"/>
                </a:lnTo>
                <a:lnTo>
                  <a:pt x="538" y="190"/>
                </a:lnTo>
                <a:lnTo>
                  <a:pt x="606" y="192"/>
                </a:lnTo>
                <a:lnTo>
                  <a:pt x="606" y="192"/>
                </a:lnTo>
                <a:lnTo>
                  <a:pt x="596" y="194"/>
                </a:lnTo>
                <a:lnTo>
                  <a:pt x="594" y="196"/>
                </a:lnTo>
                <a:lnTo>
                  <a:pt x="592" y="196"/>
                </a:lnTo>
                <a:lnTo>
                  <a:pt x="594" y="198"/>
                </a:lnTo>
                <a:lnTo>
                  <a:pt x="594" y="198"/>
                </a:lnTo>
                <a:lnTo>
                  <a:pt x="598" y="206"/>
                </a:lnTo>
                <a:lnTo>
                  <a:pt x="604" y="214"/>
                </a:lnTo>
                <a:lnTo>
                  <a:pt x="616" y="228"/>
                </a:lnTo>
                <a:lnTo>
                  <a:pt x="616" y="228"/>
                </a:lnTo>
                <a:lnTo>
                  <a:pt x="630" y="230"/>
                </a:lnTo>
                <a:lnTo>
                  <a:pt x="640" y="236"/>
                </a:lnTo>
                <a:lnTo>
                  <a:pt x="648" y="242"/>
                </a:lnTo>
                <a:lnTo>
                  <a:pt x="658" y="246"/>
                </a:lnTo>
                <a:lnTo>
                  <a:pt x="658" y="246"/>
                </a:lnTo>
                <a:lnTo>
                  <a:pt x="688" y="256"/>
                </a:lnTo>
                <a:lnTo>
                  <a:pt x="724" y="264"/>
                </a:lnTo>
                <a:lnTo>
                  <a:pt x="764" y="270"/>
                </a:lnTo>
                <a:lnTo>
                  <a:pt x="806" y="274"/>
                </a:lnTo>
                <a:lnTo>
                  <a:pt x="894" y="280"/>
                </a:lnTo>
                <a:lnTo>
                  <a:pt x="980" y="282"/>
                </a:lnTo>
                <a:lnTo>
                  <a:pt x="980" y="282"/>
                </a:lnTo>
                <a:lnTo>
                  <a:pt x="994" y="284"/>
                </a:lnTo>
                <a:lnTo>
                  <a:pt x="1008" y="286"/>
                </a:lnTo>
                <a:lnTo>
                  <a:pt x="1042" y="286"/>
                </a:lnTo>
                <a:lnTo>
                  <a:pt x="1078" y="284"/>
                </a:lnTo>
                <a:lnTo>
                  <a:pt x="1112" y="284"/>
                </a:lnTo>
                <a:lnTo>
                  <a:pt x="1112" y="284"/>
                </a:lnTo>
                <a:lnTo>
                  <a:pt x="1200" y="288"/>
                </a:lnTo>
                <a:lnTo>
                  <a:pt x="1246" y="288"/>
                </a:lnTo>
                <a:lnTo>
                  <a:pt x="1290" y="284"/>
                </a:lnTo>
                <a:lnTo>
                  <a:pt x="1290" y="284"/>
                </a:lnTo>
                <a:lnTo>
                  <a:pt x="1330" y="288"/>
                </a:lnTo>
                <a:lnTo>
                  <a:pt x="1370" y="288"/>
                </a:lnTo>
                <a:lnTo>
                  <a:pt x="1410" y="288"/>
                </a:lnTo>
                <a:lnTo>
                  <a:pt x="1452" y="284"/>
                </a:lnTo>
                <a:lnTo>
                  <a:pt x="1452" y="284"/>
                </a:lnTo>
                <a:lnTo>
                  <a:pt x="1490" y="288"/>
                </a:lnTo>
                <a:lnTo>
                  <a:pt x="1530" y="288"/>
                </a:lnTo>
                <a:lnTo>
                  <a:pt x="1570" y="288"/>
                </a:lnTo>
                <a:lnTo>
                  <a:pt x="1608" y="290"/>
                </a:lnTo>
                <a:lnTo>
                  <a:pt x="1608" y="290"/>
                </a:lnTo>
                <a:lnTo>
                  <a:pt x="1620" y="286"/>
                </a:lnTo>
                <a:lnTo>
                  <a:pt x="1638" y="286"/>
                </a:lnTo>
                <a:lnTo>
                  <a:pt x="1678" y="288"/>
                </a:lnTo>
                <a:lnTo>
                  <a:pt x="1678" y="288"/>
                </a:lnTo>
                <a:lnTo>
                  <a:pt x="1860" y="284"/>
                </a:lnTo>
                <a:lnTo>
                  <a:pt x="1944" y="284"/>
                </a:lnTo>
                <a:lnTo>
                  <a:pt x="2016" y="284"/>
                </a:lnTo>
                <a:lnTo>
                  <a:pt x="2016" y="284"/>
                </a:lnTo>
                <a:lnTo>
                  <a:pt x="2146" y="284"/>
                </a:lnTo>
                <a:lnTo>
                  <a:pt x="2278" y="282"/>
                </a:lnTo>
                <a:lnTo>
                  <a:pt x="2546" y="284"/>
                </a:lnTo>
                <a:lnTo>
                  <a:pt x="2546" y="284"/>
                </a:lnTo>
                <a:lnTo>
                  <a:pt x="2552" y="286"/>
                </a:lnTo>
                <a:lnTo>
                  <a:pt x="2558" y="288"/>
                </a:lnTo>
                <a:lnTo>
                  <a:pt x="2572" y="286"/>
                </a:lnTo>
                <a:lnTo>
                  <a:pt x="2586" y="286"/>
                </a:lnTo>
                <a:lnTo>
                  <a:pt x="2600" y="286"/>
                </a:lnTo>
                <a:lnTo>
                  <a:pt x="2600" y="286"/>
                </a:lnTo>
                <a:lnTo>
                  <a:pt x="2638" y="290"/>
                </a:lnTo>
                <a:lnTo>
                  <a:pt x="2656" y="288"/>
                </a:lnTo>
                <a:lnTo>
                  <a:pt x="2676" y="286"/>
                </a:lnTo>
                <a:lnTo>
                  <a:pt x="2676" y="286"/>
                </a:lnTo>
                <a:lnTo>
                  <a:pt x="2692" y="290"/>
                </a:lnTo>
                <a:lnTo>
                  <a:pt x="2710" y="290"/>
                </a:lnTo>
                <a:lnTo>
                  <a:pt x="2726" y="290"/>
                </a:lnTo>
                <a:lnTo>
                  <a:pt x="2744" y="288"/>
                </a:lnTo>
                <a:lnTo>
                  <a:pt x="2744" y="288"/>
                </a:lnTo>
                <a:lnTo>
                  <a:pt x="2760" y="290"/>
                </a:lnTo>
                <a:lnTo>
                  <a:pt x="2778" y="290"/>
                </a:lnTo>
                <a:lnTo>
                  <a:pt x="2794" y="290"/>
                </a:lnTo>
                <a:lnTo>
                  <a:pt x="2810" y="292"/>
                </a:lnTo>
                <a:lnTo>
                  <a:pt x="2810" y="292"/>
                </a:lnTo>
                <a:lnTo>
                  <a:pt x="2816" y="290"/>
                </a:lnTo>
                <a:lnTo>
                  <a:pt x="2824" y="290"/>
                </a:lnTo>
                <a:lnTo>
                  <a:pt x="2842" y="292"/>
                </a:lnTo>
                <a:lnTo>
                  <a:pt x="2842" y="292"/>
                </a:lnTo>
                <a:lnTo>
                  <a:pt x="2930" y="290"/>
                </a:lnTo>
                <a:lnTo>
                  <a:pt x="2930" y="290"/>
                </a:lnTo>
                <a:lnTo>
                  <a:pt x="2964" y="292"/>
                </a:lnTo>
                <a:lnTo>
                  <a:pt x="2964" y="292"/>
                </a:lnTo>
                <a:lnTo>
                  <a:pt x="3014" y="296"/>
                </a:lnTo>
                <a:lnTo>
                  <a:pt x="3064" y="300"/>
                </a:lnTo>
                <a:lnTo>
                  <a:pt x="3064" y="300"/>
                </a:lnTo>
                <a:lnTo>
                  <a:pt x="3074" y="302"/>
                </a:lnTo>
                <a:lnTo>
                  <a:pt x="3074" y="302"/>
                </a:lnTo>
                <a:lnTo>
                  <a:pt x="3222" y="312"/>
                </a:lnTo>
                <a:lnTo>
                  <a:pt x="3364" y="318"/>
                </a:lnTo>
                <a:lnTo>
                  <a:pt x="3506" y="322"/>
                </a:lnTo>
                <a:lnTo>
                  <a:pt x="3650" y="326"/>
                </a:lnTo>
                <a:lnTo>
                  <a:pt x="3650" y="326"/>
                </a:lnTo>
                <a:lnTo>
                  <a:pt x="3728" y="328"/>
                </a:lnTo>
                <a:lnTo>
                  <a:pt x="3806" y="328"/>
                </a:lnTo>
                <a:lnTo>
                  <a:pt x="3960" y="324"/>
                </a:lnTo>
                <a:lnTo>
                  <a:pt x="3960" y="324"/>
                </a:lnTo>
                <a:lnTo>
                  <a:pt x="3964" y="322"/>
                </a:lnTo>
                <a:lnTo>
                  <a:pt x="3968" y="320"/>
                </a:lnTo>
                <a:lnTo>
                  <a:pt x="3968" y="320"/>
                </a:lnTo>
                <a:lnTo>
                  <a:pt x="4006" y="318"/>
                </a:lnTo>
                <a:lnTo>
                  <a:pt x="4044" y="314"/>
                </a:lnTo>
                <a:lnTo>
                  <a:pt x="4080" y="308"/>
                </a:lnTo>
                <a:lnTo>
                  <a:pt x="4098" y="304"/>
                </a:lnTo>
                <a:lnTo>
                  <a:pt x="4112" y="300"/>
                </a:lnTo>
                <a:lnTo>
                  <a:pt x="4112" y="300"/>
                </a:lnTo>
                <a:lnTo>
                  <a:pt x="4106" y="300"/>
                </a:lnTo>
                <a:lnTo>
                  <a:pt x="4102" y="300"/>
                </a:lnTo>
                <a:lnTo>
                  <a:pt x="4100" y="298"/>
                </a:lnTo>
                <a:lnTo>
                  <a:pt x="4100" y="298"/>
                </a:lnTo>
                <a:close/>
              </a:path>
            </a:pathLst>
          </a:custGeom>
          <a:solidFill>
            <a:srgbClr val="599F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15000"/>
              </a:lnSpc>
              <a:spcAft>
                <a:spcPts val="1000"/>
              </a:spcAft>
            </a:pPr>
            <a:r>
              <a:rPr lang="en-GB" sz="1100">
                <a:latin typeface="Calibri" panose="020F0502020204030204" pitchFamily="34" charset="0"/>
                <a:ea typeface="Calibri" panose="020F0502020204030204" pitchFamily="34" charset="0"/>
                <a:cs typeface="Times New Roman" panose="02020603050405020304" pitchFamily="18" charset="0"/>
              </a:rPr>
              <a:t> </a:t>
            </a:r>
          </a:p>
        </p:txBody>
      </p:sp>
      <p:sp>
        <p:nvSpPr>
          <p:cNvPr id="5" name="TextBox 4">
            <a:extLst>
              <a:ext uri="{FF2B5EF4-FFF2-40B4-BE49-F238E27FC236}">
                <a16:creationId xmlns:a16="http://schemas.microsoft.com/office/drawing/2014/main" id="{E7A2C927-19E6-4EE5-AF74-1B393B2E77C0}"/>
              </a:ext>
            </a:extLst>
          </p:cNvPr>
          <p:cNvSpPr txBox="1"/>
          <p:nvPr/>
        </p:nvSpPr>
        <p:spPr>
          <a:xfrm>
            <a:off x="402336" y="560832"/>
            <a:ext cx="1999488" cy="338554"/>
          </a:xfrm>
          <a:prstGeom prst="rect">
            <a:avLst/>
          </a:prstGeom>
          <a:noFill/>
        </p:spPr>
        <p:txBody>
          <a:bodyPr wrap="square" rtlCol="0">
            <a:spAutoFit/>
          </a:bodyPr>
          <a:lstStyle/>
          <a:p>
            <a:r>
              <a:rPr lang="en-GB" sz="1600" b="1" dirty="0">
                <a:solidFill>
                  <a:schemeClr val="bg1"/>
                </a:solidFill>
              </a:rPr>
              <a:t>Planning your event</a:t>
            </a:r>
          </a:p>
        </p:txBody>
      </p:sp>
      <p:sp>
        <p:nvSpPr>
          <p:cNvPr id="6" name="Rectangle 5">
            <a:extLst>
              <a:ext uri="{FF2B5EF4-FFF2-40B4-BE49-F238E27FC236}">
                <a16:creationId xmlns:a16="http://schemas.microsoft.com/office/drawing/2014/main" id="{CFA49B48-3A40-4A54-B588-7F0BD56EB676}"/>
              </a:ext>
            </a:extLst>
          </p:cNvPr>
          <p:cNvSpPr/>
          <p:nvPr/>
        </p:nvSpPr>
        <p:spPr>
          <a:xfrm>
            <a:off x="402336" y="1358570"/>
            <a:ext cx="6035040" cy="6741589"/>
          </a:xfrm>
          <a:prstGeom prst="rect">
            <a:avLst/>
          </a:prstGeom>
        </p:spPr>
        <p:txBody>
          <a:bodyPr wrap="square">
            <a:spAutoFit/>
          </a:bodyPr>
          <a:lstStyle/>
          <a:p>
            <a:pPr marL="457181">
              <a:lnSpc>
                <a:spcPct val="115000"/>
              </a:lnSpc>
              <a:spcAft>
                <a:spcPts val="1000"/>
              </a:spcAft>
            </a:pPr>
            <a:r>
              <a:rPr lang="en-GB" sz="1300" b="1" dirty="0">
                <a:latin typeface="Calibri" panose="020F0502020204030204" pitchFamily="34" charset="0"/>
                <a:ea typeface="Calibri" panose="020F0502020204030204" pitchFamily="34" charset="0"/>
                <a:cs typeface="Arial" panose="020B0604020202020204" pitchFamily="34" charset="0"/>
              </a:rPr>
              <a:t>The Event Management Plan </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dirty="0">
                <a:latin typeface="Calibri" panose="020F0502020204030204" pitchFamily="34" charset="0"/>
                <a:ea typeface="Calibri" panose="020F0502020204030204" pitchFamily="34" charset="0"/>
                <a:cs typeface="Arial" panose="020B0604020202020204" pitchFamily="34" charset="0"/>
              </a:rPr>
              <a:t>Every event will need to have a suitable plan designed to ensure everything runs smoothly. The plan for a large scale 60,000 attendee event, for example, will differ to that of a low key church fete with 100 people expected. When considering the extent of your safety plan you should consider the risk to all participants and attendees.</a:t>
            </a:r>
          </a:p>
          <a:p>
            <a:pPr>
              <a:lnSpc>
                <a:spcPct val="115000"/>
              </a:lnSpc>
              <a:spcAft>
                <a:spcPts val="1000"/>
              </a:spcAft>
            </a:pPr>
            <a:r>
              <a:rPr lang="en-GB" sz="1300" dirty="0">
                <a:latin typeface="Calibri" panose="020F0502020204030204" pitchFamily="34" charset="0"/>
                <a:ea typeface="Calibri" panose="020F0502020204030204" pitchFamily="34" charset="0"/>
                <a:cs typeface="Arial" panose="020B0604020202020204" pitchFamily="34" charset="0"/>
              </a:rPr>
              <a:t>The MKSAG will consider a sliding scale approach to what is expected from event planners. A larger event would require far more detailed preparations and plans. A lesser risk, smaller event will not require as detailed documents.</a:t>
            </a:r>
          </a:p>
          <a:p>
            <a:pPr>
              <a:lnSpc>
                <a:spcPct val="115000"/>
              </a:lnSpc>
              <a:spcAft>
                <a:spcPts val="1000"/>
              </a:spcAft>
            </a:pP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dirty="0">
                <a:latin typeface="Calibri" panose="020F0502020204030204" pitchFamily="34" charset="0"/>
                <a:ea typeface="Calibri" panose="020F0502020204030204" pitchFamily="34" charset="0"/>
                <a:cs typeface="Arial" panose="020B0604020202020204" pitchFamily="34" charset="0"/>
              </a:rPr>
              <a:t> The Event Management Plan </a:t>
            </a:r>
            <a:r>
              <a:rPr lang="en-GB" sz="1300" u="sng" dirty="0">
                <a:latin typeface="Calibri" panose="020F0502020204030204" pitchFamily="34" charset="0"/>
                <a:ea typeface="Calibri" panose="020F0502020204030204" pitchFamily="34" charset="0"/>
                <a:cs typeface="Arial" panose="020B0604020202020204" pitchFamily="34" charset="0"/>
              </a:rPr>
              <a:t>should</a:t>
            </a:r>
            <a:r>
              <a:rPr lang="en-GB" sz="1300" dirty="0">
                <a:latin typeface="Calibri" panose="020F0502020204030204" pitchFamily="34" charset="0"/>
                <a:ea typeface="Calibri" panose="020F0502020204030204" pitchFamily="34" charset="0"/>
                <a:cs typeface="Arial" panose="020B0604020202020204" pitchFamily="34" charset="0"/>
              </a:rPr>
              <a:t> consider the following:</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L="742919" lvl="1" indent="-285738">
              <a:lnSpc>
                <a:spcPct val="115000"/>
              </a:lnSpc>
              <a:buFont typeface="Arial" panose="020B0604020202020204" pitchFamily="34" charset="0"/>
              <a:buChar char="•"/>
              <a:tabLst>
                <a:tab pos="495279" algn="l"/>
              </a:tabLst>
            </a:pPr>
            <a:r>
              <a:rPr lang="en-GB" sz="1300" dirty="0">
                <a:latin typeface="Calibri" panose="020F0502020204030204" pitchFamily="34" charset="0"/>
                <a:ea typeface="Calibri" panose="020F0502020204030204" pitchFamily="34" charset="0"/>
                <a:cs typeface="Arial" panose="020B0604020202020204" pitchFamily="34" charset="0"/>
              </a:rPr>
              <a:t>Details of the event and activities taking place</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L="742919" lvl="1" indent="-285738">
              <a:lnSpc>
                <a:spcPct val="115000"/>
              </a:lnSpc>
              <a:buFont typeface="Arial" panose="020B0604020202020204" pitchFamily="34" charset="0"/>
              <a:buChar char="•"/>
              <a:tabLst>
                <a:tab pos="495279" algn="l"/>
              </a:tabLst>
            </a:pPr>
            <a:r>
              <a:rPr lang="en-GB" sz="1300" dirty="0">
                <a:latin typeface="Calibri" panose="020F0502020204030204" pitchFamily="34" charset="0"/>
                <a:ea typeface="Calibri" panose="020F0502020204030204" pitchFamily="34" charset="0"/>
                <a:cs typeface="Arial" panose="020B0604020202020204" pitchFamily="34" charset="0"/>
              </a:rPr>
              <a:t>Event Safety Plan which details the hierarchical structure of who is responsible for safety and what is the individual’s actual role</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L="742919" lvl="1" indent="-285738">
              <a:lnSpc>
                <a:spcPct val="115000"/>
              </a:lnSpc>
              <a:buFont typeface="Arial" panose="020B0604020202020204" pitchFamily="34" charset="0"/>
              <a:buChar char="•"/>
              <a:tabLst>
                <a:tab pos="495279" algn="l"/>
              </a:tabLst>
            </a:pPr>
            <a:r>
              <a:rPr lang="en-GB" sz="1300" dirty="0">
                <a:latin typeface="Calibri" panose="020F0502020204030204" pitchFamily="34" charset="0"/>
                <a:ea typeface="Calibri" panose="020F0502020204030204" pitchFamily="34" charset="0"/>
                <a:cs typeface="Arial" panose="020B0604020202020204" pitchFamily="34" charset="0"/>
              </a:rPr>
              <a:t>Event Risk Assessment</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3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br>
              <a:rPr lang="en-GB" sz="1300" dirty="0">
                <a:latin typeface="Calibri" panose="020F0502020204030204" pitchFamily="34" charset="0"/>
                <a:ea typeface="Calibri" panose="020F0502020204030204" pitchFamily="34" charset="0"/>
                <a:cs typeface="Arial" panose="020B0604020202020204" pitchFamily="34" charset="0"/>
              </a:rPr>
            </a:br>
            <a:r>
              <a:rPr lang="en-GB" sz="1300" dirty="0">
                <a:latin typeface="Calibri" panose="020F0502020204030204" pitchFamily="34" charset="0"/>
                <a:ea typeface="Calibri" panose="020F0502020204030204" pitchFamily="34" charset="0"/>
                <a:cs typeface="Arial" panose="020B0604020202020204" pitchFamily="34" charset="0"/>
              </a:rPr>
              <a:t>Additional documents </a:t>
            </a:r>
            <a:r>
              <a:rPr lang="en-GB" sz="1300" u="sng" dirty="0">
                <a:latin typeface="Calibri" panose="020F0502020204030204" pitchFamily="34" charset="0"/>
                <a:ea typeface="Calibri" panose="020F0502020204030204" pitchFamily="34" charset="0"/>
                <a:cs typeface="Arial" panose="020B0604020202020204" pitchFamily="34" charset="0"/>
              </a:rPr>
              <a:t>could </a:t>
            </a:r>
            <a:r>
              <a:rPr lang="en-GB" sz="1300" dirty="0">
                <a:latin typeface="Calibri" panose="020F0502020204030204" pitchFamily="34" charset="0"/>
                <a:ea typeface="Calibri" panose="020F0502020204030204" pitchFamily="34" charset="0"/>
                <a:cs typeface="Arial" panose="020B0604020202020204" pitchFamily="34" charset="0"/>
              </a:rPr>
              <a:t>include:</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L="742919" lvl="1" indent="-285738">
              <a:lnSpc>
                <a:spcPct val="115000"/>
              </a:lnSpc>
              <a:buFont typeface="Arial" panose="020B0604020202020204" pitchFamily="34" charset="0"/>
              <a:buChar char="•"/>
              <a:tabLst>
                <a:tab pos="495279" algn="l"/>
              </a:tabLst>
            </a:pPr>
            <a:r>
              <a:rPr lang="en-GB" sz="1300" dirty="0">
                <a:latin typeface="Calibri" panose="020F0502020204030204" pitchFamily="34" charset="0"/>
                <a:ea typeface="Calibri" panose="020F0502020204030204" pitchFamily="34" charset="0"/>
                <a:cs typeface="Arial" panose="020B0604020202020204" pitchFamily="34" charset="0"/>
              </a:rPr>
              <a:t>Site Safety Plan</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L="742919" lvl="1" indent="-285738">
              <a:lnSpc>
                <a:spcPct val="115000"/>
              </a:lnSpc>
              <a:buFont typeface="Arial" panose="020B0604020202020204" pitchFamily="34" charset="0"/>
              <a:buChar char="•"/>
              <a:tabLst>
                <a:tab pos="495279" algn="l"/>
              </a:tabLst>
            </a:pPr>
            <a:r>
              <a:rPr lang="en-GB" sz="1300" dirty="0">
                <a:latin typeface="Calibri" panose="020F0502020204030204" pitchFamily="34" charset="0"/>
                <a:ea typeface="Calibri" panose="020F0502020204030204" pitchFamily="34" charset="0"/>
                <a:cs typeface="Arial" panose="020B0604020202020204" pitchFamily="34" charset="0"/>
              </a:rPr>
              <a:t>Crowd Management Plan</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L="742919" lvl="1" indent="-285738">
              <a:lnSpc>
                <a:spcPct val="115000"/>
              </a:lnSpc>
              <a:buFont typeface="Arial" panose="020B0604020202020204" pitchFamily="34" charset="0"/>
              <a:buChar char="•"/>
              <a:tabLst>
                <a:tab pos="495279" algn="l"/>
              </a:tabLst>
            </a:pPr>
            <a:r>
              <a:rPr lang="en-GB" sz="1300" dirty="0">
                <a:latin typeface="Calibri" panose="020F0502020204030204" pitchFamily="34" charset="0"/>
                <a:ea typeface="Calibri" panose="020F0502020204030204" pitchFamily="34" charset="0"/>
                <a:cs typeface="Arial" panose="020B0604020202020204" pitchFamily="34" charset="0"/>
              </a:rPr>
              <a:t>Traffic and Transport Management Plan</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L="742919" lvl="1" indent="-285738">
              <a:lnSpc>
                <a:spcPct val="115000"/>
              </a:lnSpc>
              <a:buFont typeface="Arial" panose="020B0604020202020204" pitchFamily="34" charset="0"/>
              <a:buChar char="•"/>
              <a:tabLst>
                <a:tab pos="495279" algn="l"/>
              </a:tabLst>
            </a:pPr>
            <a:r>
              <a:rPr lang="en-GB" sz="1300" dirty="0">
                <a:latin typeface="Calibri" panose="020F0502020204030204" pitchFamily="34" charset="0"/>
                <a:ea typeface="Calibri" panose="020F0502020204030204" pitchFamily="34" charset="0"/>
                <a:cs typeface="Arial" panose="020B0604020202020204" pitchFamily="34" charset="0"/>
              </a:rPr>
              <a:t>Emergency Plan</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L="742919" lvl="1" indent="-285738">
              <a:lnSpc>
                <a:spcPct val="115000"/>
              </a:lnSpc>
              <a:buFont typeface="Arial" panose="020B0604020202020204" pitchFamily="34" charset="0"/>
              <a:buChar char="•"/>
              <a:tabLst>
                <a:tab pos="495279" algn="l"/>
              </a:tabLst>
            </a:pPr>
            <a:r>
              <a:rPr lang="en-GB" sz="1300" dirty="0">
                <a:latin typeface="Calibri" panose="020F0502020204030204" pitchFamily="34" charset="0"/>
                <a:ea typeface="Calibri" panose="020F0502020204030204" pitchFamily="34" charset="0"/>
                <a:cs typeface="Arial" panose="020B0604020202020204" pitchFamily="34" charset="0"/>
              </a:rPr>
              <a:t>Welfare Plan</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L="742919" lvl="1" indent="-285738">
              <a:lnSpc>
                <a:spcPct val="115000"/>
              </a:lnSpc>
              <a:buFont typeface="Arial" panose="020B0604020202020204" pitchFamily="34" charset="0"/>
              <a:buChar char="•"/>
              <a:tabLst>
                <a:tab pos="495279" algn="l"/>
              </a:tabLst>
            </a:pPr>
            <a:r>
              <a:rPr lang="en-GB" sz="1300" dirty="0">
                <a:latin typeface="Calibri" panose="020F0502020204030204" pitchFamily="34" charset="0"/>
                <a:ea typeface="Calibri" panose="020F0502020204030204" pitchFamily="34" charset="0"/>
                <a:cs typeface="Arial" panose="020B0604020202020204" pitchFamily="34" charset="0"/>
              </a:rPr>
              <a:t>Medical Plan</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L="742919" lvl="1" indent="-285738">
              <a:lnSpc>
                <a:spcPct val="115000"/>
              </a:lnSpc>
              <a:buFont typeface="Arial" panose="020B0604020202020204" pitchFamily="34" charset="0"/>
              <a:buChar char="•"/>
              <a:tabLst>
                <a:tab pos="495279" algn="l"/>
              </a:tabLst>
            </a:pPr>
            <a:r>
              <a:rPr lang="en-GB" sz="1300" dirty="0">
                <a:latin typeface="Calibri" panose="020F0502020204030204" pitchFamily="34" charset="0"/>
                <a:ea typeface="Calibri" panose="020F0502020204030204" pitchFamily="34" charset="0"/>
                <a:cs typeface="Arial" panose="020B0604020202020204" pitchFamily="34" charset="0"/>
              </a:rPr>
              <a:t>Communications Plan with contact details</a:t>
            </a:r>
          </a:p>
          <a:p>
            <a:pPr marL="742919" lvl="1" indent="-285738">
              <a:lnSpc>
                <a:spcPct val="115000"/>
              </a:lnSpc>
              <a:buFont typeface="Arial" panose="020B0604020202020204" pitchFamily="34" charset="0"/>
              <a:buChar char="•"/>
              <a:tabLst>
                <a:tab pos="495279" algn="l"/>
              </a:tabLst>
            </a:pPr>
            <a:r>
              <a:rPr lang="en-GB" sz="1300" dirty="0">
                <a:latin typeface="Calibri" panose="020F0502020204030204" pitchFamily="34" charset="0"/>
                <a:ea typeface="Calibri" panose="020F0502020204030204" pitchFamily="34" charset="0"/>
                <a:cs typeface="Arial" panose="020B0604020202020204" pitchFamily="34" charset="0"/>
              </a:rPr>
              <a:t>Security Plan</a:t>
            </a:r>
            <a:endParaRPr lang="en-GB"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59D12104-D6B3-4611-A465-6767EA609523}"/>
              </a:ext>
            </a:extLst>
          </p:cNvPr>
          <p:cNvSpPr>
            <a:spLocks noGrp="1"/>
          </p:cNvSpPr>
          <p:nvPr>
            <p:ph type="sldNum" sz="quarter" idx="12"/>
          </p:nvPr>
        </p:nvSpPr>
        <p:spPr/>
        <p:txBody>
          <a:bodyPr/>
          <a:lstStyle/>
          <a:p>
            <a:r>
              <a:rPr lang="en-GB" sz="1400" dirty="0">
                <a:solidFill>
                  <a:schemeClr val="tx1"/>
                </a:solidFill>
              </a:rPr>
              <a:t>3</a:t>
            </a:r>
          </a:p>
        </p:txBody>
      </p:sp>
    </p:spTree>
    <p:extLst>
      <p:ext uri="{BB962C8B-B14F-4D97-AF65-F5344CB8AC3E}">
        <p14:creationId xmlns:p14="http://schemas.microsoft.com/office/powerpoint/2010/main" val="1654968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784F33-E7C8-4368-BDA3-E0B41FF2E753}"/>
              </a:ext>
            </a:extLst>
          </p:cNvPr>
          <p:cNvSpPr/>
          <p:nvPr/>
        </p:nvSpPr>
        <p:spPr>
          <a:xfrm>
            <a:off x="609600" y="520655"/>
            <a:ext cx="5815584" cy="6192529"/>
          </a:xfrm>
          <a:prstGeom prst="rect">
            <a:avLst/>
          </a:prstGeom>
        </p:spPr>
        <p:txBody>
          <a:bodyPr wrap="square">
            <a:spAutoFit/>
          </a:bodyPr>
          <a:lstStyle/>
          <a:p>
            <a:pPr marL="457181">
              <a:lnSpc>
                <a:spcPct val="115000"/>
              </a:lnSpc>
            </a:pPr>
            <a:r>
              <a:rPr lang="en-GB" sz="1300" b="1" dirty="0">
                <a:latin typeface="Calibri" panose="020F0502020204030204" pitchFamily="34" charset="0"/>
                <a:ea typeface="Calibri" panose="020F0502020204030204" pitchFamily="34" charset="0"/>
                <a:cs typeface="Arial" panose="020B0604020202020204" pitchFamily="34" charset="0"/>
              </a:rPr>
              <a:t>Risk Assessment </a:t>
            </a:r>
            <a:br>
              <a:rPr lang="en-GB" sz="1300" b="1" dirty="0">
                <a:latin typeface="Calibri" panose="020F0502020204030204" pitchFamily="34" charset="0"/>
                <a:ea typeface="Calibri" panose="020F0502020204030204" pitchFamily="34" charset="0"/>
                <a:cs typeface="Arial" panose="020B0604020202020204" pitchFamily="34" charset="0"/>
              </a:rPr>
            </a:b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dirty="0">
                <a:latin typeface="Calibri" panose="020F0502020204030204" pitchFamily="34" charset="0"/>
                <a:ea typeface="Calibri" panose="020F0502020204030204" pitchFamily="34" charset="0"/>
                <a:cs typeface="Arial" panose="020B0604020202020204" pitchFamily="34" charset="0"/>
              </a:rPr>
              <a:t>A risk assessment is a key document for identifying potential hazards and how those hazards can be mitigated through control measures. </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dirty="0">
                <a:latin typeface="Calibri" panose="020F0502020204030204" pitchFamily="34" charset="0"/>
                <a:ea typeface="Calibri" panose="020F0502020204030204" pitchFamily="34" charset="0"/>
                <a:cs typeface="Arial" panose="020B0604020202020204" pitchFamily="34" charset="0"/>
              </a:rPr>
              <a:t>The risk assessment is essentially a list of hazards, both current and potential, with an control measures beside each risk to reduce that risk to an acceptable level.  It will not be possible to reduce every risk to zero, nor will it be possible to identify every possible risk. However you should make every effort to address each foreseeable hazard.  </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dirty="0">
                <a:latin typeface="Calibri" panose="020F0502020204030204" pitchFamily="34" charset="0"/>
                <a:ea typeface="Calibri" panose="020F0502020204030204" pitchFamily="34" charset="0"/>
                <a:cs typeface="Arial" panose="020B0604020202020204" pitchFamily="34" charset="0"/>
              </a:rPr>
              <a:t>A good starting point would be to list:</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L="800066" lvl="1" indent="-342886">
              <a:lnSpc>
                <a:spcPct val="115000"/>
              </a:lnSpc>
              <a:spcAft>
                <a:spcPts val="1000"/>
              </a:spcAft>
              <a:buFont typeface="+mj-lt"/>
              <a:buAutoNum type="arabicPeriod"/>
            </a:pPr>
            <a:r>
              <a:rPr lang="en-GB" sz="1300" dirty="0">
                <a:latin typeface="Calibri" panose="020F0502020204030204" pitchFamily="34" charset="0"/>
                <a:ea typeface="Calibri" panose="020F0502020204030204" pitchFamily="34" charset="0"/>
                <a:cs typeface="Arial" panose="020B0604020202020204" pitchFamily="34" charset="0"/>
              </a:rPr>
              <a:t>Activity/ area of concern</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L="800066" lvl="1" indent="-342886">
              <a:lnSpc>
                <a:spcPct val="115000"/>
              </a:lnSpc>
              <a:spcAft>
                <a:spcPts val="1000"/>
              </a:spcAft>
              <a:buFont typeface="+mj-lt"/>
              <a:buAutoNum type="arabicPeriod"/>
            </a:pPr>
            <a:r>
              <a:rPr lang="en-GB" sz="1300" dirty="0">
                <a:latin typeface="Calibri" panose="020F0502020204030204" pitchFamily="34" charset="0"/>
                <a:ea typeface="Calibri" panose="020F0502020204030204" pitchFamily="34" charset="0"/>
                <a:cs typeface="Arial" panose="020B0604020202020204" pitchFamily="34" charset="0"/>
              </a:rPr>
              <a:t>What hazards are associated to this activity/ area</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L="800066" lvl="1" indent="-342886">
              <a:lnSpc>
                <a:spcPct val="115000"/>
              </a:lnSpc>
              <a:spcAft>
                <a:spcPts val="1000"/>
              </a:spcAft>
              <a:buFont typeface="+mj-lt"/>
              <a:buAutoNum type="arabicPeriod"/>
            </a:pPr>
            <a:r>
              <a:rPr lang="en-GB" sz="1300" dirty="0">
                <a:latin typeface="Calibri" panose="020F0502020204030204" pitchFamily="34" charset="0"/>
                <a:ea typeface="Calibri" panose="020F0502020204030204" pitchFamily="34" charset="0"/>
                <a:cs typeface="Arial" panose="020B0604020202020204" pitchFamily="34" charset="0"/>
              </a:rPr>
              <a:t>Who is at risk</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L="800066" lvl="1" indent="-342886">
              <a:lnSpc>
                <a:spcPct val="115000"/>
              </a:lnSpc>
              <a:spcAft>
                <a:spcPts val="1000"/>
              </a:spcAft>
              <a:buFont typeface="+mj-lt"/>
              <a:buAutoNum type="arabicPeriod"/>
            </a:pPr>
            <a:r>
              <a:rPr lang="en-GB" sz="1300" dirty="0">
                <a:latin typeface="Calibri" panose="020F0502020204030204" pitchFamily="34" charset="0"/>
                <a:ea typeface="Calibri" panose="020F0502020204030204" pitchFamily="34" charset="0"/>
                <a:cs typeface="Arial" panose="020B0604020202020204" pitchFamily="34" charset="0"/>
              </a:rPr>
              <a:t>Level of risk (high, medium, low)</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L="800066" lvl="1" indent="-342886">
              <a:lnSpc>
                <a:spcPct val="115000"/>
              </a:lnSpc>
              <a:spcAft>
                <a:spcPts val="1000"/>
              </a:spcAft>
              <a:buFont typeface="+mj-lt"/>
              <a:buAutoNum type="arabicPeriod"/>
            </a:pPr>
            <a:r>
              <a:rPr lang="en-GB" sz="1300" dirty="0">
                <a:latin typeface="Calibri" panose="020F0502020204030204" pitchFamily="34" charset="0"/>
                <a:ea typeface="Calibri" panose="020F0502020204030204" pitchFamily="34" charset="0"/>
                <a:cs typeface="Arial" panose="020B0604020202020204" pitchFamily="34" charset="0"/>
              </a:rPr>
              <a:t>Action taken to reduce risk</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marL="800066" lvl="1" indent="-342886">
              <a:lnSpc>
                <a:spcPct val="115000"/>
              </a:lnSpc>
              <a:spcAft>
                <a:spcPts val="1000"/>
              </a:spcAft>
              <a:buFont typeface="+mj-lt"/>
              <a:buAutoNum type="arabicPeriod"/>
            </a:pPr>
            <a:r>
              <a:rPr lang="en-GB" sz="1300" dirty="0">
                <a:latin typeface="Calibri" panose="020F0502020204030204" pitchFamily="34" charset="0"/>
                <a:ea typeface="Calibri" panose="020F0502020204030204" pitchFamily="34" charset="0"/>
                <a:cs typeface="Arial" panose="020B0604020202020204" pitchFamily="34" charset="0"/>
              </a:rPr>
              <a:t>Reassessed risk level with measures in place to reduce it</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br>
              <a:rPr lang="en-GB" sz="1300" dirty="0">
                <a:latin typeface="Calibri" panose="020F0502020204030204" pitchFamily="34" charset="0"/>
                <a:ea typeface="Calibri" panose="020F0502020204030204" pitchFamily="34" charset="0"/>
                <a:cs typeface="Arial" panose="020B0604020202020204" pitchFamily="34" charset="0"/>
              </a:rPr>
            </a:br>
            <a:r>
              <a:rPr lang="en-GB" sz="1300" dirty="0">
                <a:latin typeface="Calibri" panose="020F0502020204030204" pitchFamily="34" charset="0"/>
                <a:ea typeface="Calibri" panose="020F0502020204030204" pitchFamily="34" charset="0"/>
                <a:cs typeface="Arial" panose="020B0604020202020204" pitchFamily="34" charset="0"/>
              </a:rPr>
              <a:t>There are many example risk assessments available on the internet. Try visiting the Health and Safety Executive website for further information: </a:t>
            </a:r>
            <a:r>
              <a:rPr lang="en-GB" sz="1300" u="sng" dirty="0">
                <a:solidFill>
                  <a:srgbClr val="0000FF"/>
                </a:solidFill>
                <a:latin typeface="Calibri" panose="020F0502020204030204" pitchFamily="34" charset="0"/>
                <a:ea typeface="Calibri" panose="020F0502020204030204" pitchFamily="34" charset="0"/>
                <a:cs typeface="Arial" panose="020B0604020202020204" pitchFamily="34" charset="0"/>
                <a:hlinkClick r:id="rId2"/>
              </a:rPr>
              <a:t>http://www.hse.gov.uk</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dirty="0">
                <a:latin typeface="Calibri" panose="020F0502020204030204" pitchFamily="34" charset="0"/>
                <a:ea typeface="Calibri" panose="020F0502020204030204" pitchFamily="34" charset="0"/>
                <a:cs typeface="Arial" panose="020B0604020202020204" pitchFamily="34" charset="0"/>
              </a:rPr>
              <a:t>Please note that not every event will require the same level of detail for the risk assessment. </a:t>
            </a:r>
            <a:endParaRPr lang="en-GB" sz="13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roup 9">
            <a:extLst>
              <a:ext uri="{FF2B5EF4-FFF2-40B4-BE49-F238E27FC236}">
                <a16:creationId xmlns:a16="http://schemas.microsoft.com/office/drawing/2014/main" id="{42E62E6F-7946-4D87-9BA2-411BF946F8CF}"/>
              </a:ext>
            </a:extLst>
          </p:cNvPr>
          <p:cNvGrpSpPr/>
          <p:nvPr/>
        </p:nvGrpSpPr>
        <p:grpSpPr>
          <a:xfrm>
            <a:off x="609601" y="6713183"/>
            <a:ext cx="3334512" cy="2898602"/>
            <a:chOff x="-199285" y="6916003"/>
            <a:chExt cx="3689039" cy="3206783"/>
          </a:xfrm>
        </p:grpSpPr>
        <p:pic>
          <p:nvPicPr>
            <p:cNvPr id="6" name="Picture 5" descr="A group of people posing for the camera&#10;&#10;Description automatically generated">
              <a:extLst>
                <a:ext uri="{FF2B5EF4-FFF2-40B4-BE49-F238E27FC236}">
                  <a16:creationId xmlns:a16="http://schemas.microsoft.com/office/drawing/2014/main" id="{4068E701-B422-4121-BEDE-E51025AB78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028"/>
            <a:stretch/>
          </p:blipFill>
          <p:spPr>
            <a:xfrm>
              <a:off x="-85344" y="6995965"/>
              <a:ext cx="3401568" cy="2984925"/>
            </a:xfrm>
            <a:prstGeom prst="ellipse">
              <a:avLst/>
            </a:prstGeom>
          </p:spPr>
        </p:pic>
        <p:sp>
          <p:nvSpPr>
            <p:cNvPr id="9" name="Freeform 2">
              <a:extLst>
                <a:ext uri="{FF2B5EF4-FFF2-40B4-BE49-F238E27FC236}">
                  <a16:creationId xmlns:a16="http://schemas.microsoft.com/office/drawing/2014/main" id="{A8501E60-612F-4292-9815-0EDE475B1335}"/>
                </a:ext>
              </a:extLst>
            </p:cNvPr>
            <p:cNvSpPr>
              <a:spLocks noEditPoints="1"/>
            </p:cNvSpPr>
            <p:nvPr/>
          </p:nvSpPr>
          <p:spPr bwMode="auto">
            <a:xfrm rot="663374" flipH="1">
              <a:off x="-199285" y="6916003"/>
              <a:ext cx="3689039" cy="3206783"/>
            </a:xfrm>
            <a:custGeom>
              <a:avLst/>
              <a:gdLst>
                <a:gd name="T0" fmla="*/ 1236 w 1241"/>
                <a:gd name="T1" fmla="*/ 444 h 864"/>
                <a:gd name="T2" fmla="*/ 1226 w 1241"/>
                <a:gd name="T3" fmla="*/ 483 h 864"/>
                <a:gd name="T4" fmla="*/ 1203 w 1241"/>
                <a:gd name="T5" fmla="*/ 549 h 864"/>
                <a:gd name="T6" fmla="*/ 1205 w 1241"/>
                <a:gd name="T7" fmla="*/ 504 h 864"/>
                <a:gd name="T8" fmla="*/ 1212 w 1241"/>
                <a:gd name="T9" fmla="*/ 387 h 864"/>
                <a:gd name="T10" fmla="*/ 1172 w 1241"/>
                <a:gd name="T11" fmla="*/ 270 h 864"/>
                <a:gd name="T12" fmla="*/ 1033 w 1241"/>
                <a:gd name="T13" fmla="*/ 132 h 864"/>
                <a:gd name="T14" fmla="*/ 791 w 1241"/>
                <a:gd name="T15" fmla="*/ 37 h 864"/>
                <a:gd name="T16" fmla="*/ 652 w 1241"/>
                <a:gd name="T17" fmla="*/ 15 h 864"/>
                <a:gd name="T18" fmla="*/ 651 w 1241"/>
                <a:gd name="T19" fmla="*/ 11 h 864"/>
                <a:gd name="T20" fmla="*/ 628 w 1241"/>
                <a:gd name="T21" fmla="*/ 6 h 864"/>
                <a:gd name="T22" fmla="*/ 612 w 1241"/>
                <a:gd name="T23" fmla="*/ 4 h 864"/>
                <a:gd name="T24" fmla="*/ 484 w 1241"/>
                <a:gd name="T25" fmla="*/ 9 h 864"/>
                <a:gd name="T26" fmla="*/ 255 w 1241"/>
                <a:gd name="T27" fmla="*/ 80 h 864"/>
                <a:gd name="T28" fmla="*/ 120 w 1241"/>
                <a:gd name="T29" fmla="*/ 173 h 864"/>
                <a:gd name="T30" fmla="*/ 32 w 1241"/>
                <a:gd name="T31" fmla="*/ 292 h 864"/>
                <a:gd name="T32" fmla="*/ 0 w 1241"/>
                <a:gd name="T33" fmla="*/ 438 h 864"/>
                <a:gd name="T34" fmla="*/ 39 w 1241"/>
                <a:gd name="T35" fmla="*/ 580 h 864"/>
                <a:gd name="T36" fmla="*/ 153 w 1241"/>
                <a:gd name="T37" fmla="*/ 714 h 864"/>
                <a:gd name="T38" fmla="*/ 303 w 1241"/>
                <a:gd name="T39" fmla="*/ 801 h 864"/>
                <a:gd name="T40" fmla="*/ 578 w 1241"/>
                <a:gd name="T41" fmla="*/ 863 h 864"/>
                <a:gd name="T42" fmla="*/ 876 w 1241"/>
                <a:gd name="T43" fmla="*/ 828 h 864"/>
                <a:gd name="T44" fmla="*/ 1089 w 1241"/>
                <a:gd name="T45" fmla="*/ 718 h 864"/>
                <a:gd name="T46" fmla="*/ 1191 w 1241"/>
                <a:gd name="T47" fmla="*/ 608 h 864"/>
                <a:gd name="T48" fmla="*/ 1239 w 1241"/>
                <a:gd name="T49" fmla="*/ 474 h 864"/>
                <a:gd name="T50" fmla="*/ 1241 w 1241"/>
                <a:gd name="T51" fmla="*/ 428 h 864"/>
                <a:gd name="T52" fmla="*/ 199 w 1241"/>
                <a:gd name="T53" fmla="*/ 179 h 864"/>
                <a:gd name="T54" fmla="*/ 129 w 1241"/>
                <a:gd name="T55" fmla="*/ 245 h 864"/>
                <a:gd name="T56" fmla="*/ 1178 w 1241"/>
                <a:gd name="T57" fmla="*/ 529 h 864"/>
                <a:gd name="T58" fmla="*/ 1139 w 1241"/>
                <a:gd name="T59" fmla="*/ 594 h 864"/>
                <a:gd name="T60" fmla="*/ 1058 w 1241"/>
                <a:gd name="T61" fmla="*/ 674 h 864"/>
                <a:gd name="T62" fmla="*/ 918 w 1241"/>
                <a:gd name="T63" fmla="*/ 749 h 864"/>
                <a:gd name="T64" fmla="*/ 867 w 1241"/>
                <a:gd name="T65" fmla="*/ 751 h 864"/>
                <a:gd name="T66" fmla="*/ 629 w 1241"/>
                <a:gd name="T67" fmla="*/ 778 h 864"/>
                <a:gd name="T68" fmla="*/ 401 w 1241"/>
                <a:gd name="T69" fmla="*/ 745 h 864"/>
                <a:gd name="T70" fmla="*/ 304 w 1241"/>
                <a:gd name="T71" fmla="*/ 707 h 864"/>
                <a:gd name="T72" fmla="*/ 181 w 1241"/>
                <a:gd name="T73" fmla="*/ 624 h 864"/>
                <a:gd name="T74" fmla="*/ 97 w 1241"/>
                <a:gd name="T75" fmla="*/ 499 h 864"/>
                <a:gd name="T76" fmla="*/ 94 w 1241"/>
                <a:gd name="T77" fmla="*/ 369 h 864"/>
                <a:gd name="T78" fmla="*/ 170 w 1241"/>
                <a:gd name="T79" fmla="*/ 241 h 864"/>
                <a:gd name="T80" fmla="*/ 347 w 1241"/>
                <a:gd name="T81" fmla="*/ 130 h 864"/>
                <a:gd name="T82" fmla="*/ 459 w 1241"/>
                <a:gd name="T83" fmla="*/ 96 h 864"/>
                <a:gd name="T84" fmla="*/ 730 w 1241"/>
                <a:gd name="T85" fmla="*/ 86 h 864"/>
                <a:gd name="T86" fmla="*/ 987 w 1241"/>
                <a:gd name="T87" fmla="*/ 167 h 864"/>
                <a:gd name="T88" fmla="*/ 1057 w 1241"/>
                <a:gd name="T89" fmla="*/ 214 h 864"/>
                <a:gd name="T90" fmla="*/ 1053 w 1241"/>
                <a:gd name="T91" fmla="*/ 202 h 864"/>
                <a:gd name="T92" fmla="*/ 1036 w 1241"/>
                <a:gd name="T93" fmla="*/ 184 h 864"/>
                <a:gd name="T94" fmla="*/ 966 w 1241"/>
                <a:gd name="T95" fmla="*/ 137 h 864"/>
                <a:gd name="T96" fmla="*/ 872 w 1241"/>
                <a:gd name="T97" fmla="*/ 94 h 864"/>
                <a:gd name="T98" fmla="*/ 714 w 1241"/>
                <a:gd name="T99" fmla="*/ 59 h 864"/>
                <a:gd name="T100" fmla="*/ 621 w 1241"/>
                <a:gd name="T101" fmla="*/ 54 h 864"/>
                <a:gd name="T102" fmla="*/ 416 w 1241"/>
                <a:gd name="T103" fmla="*/ 77 h 864"/>
                <a:gd name="T104" fmla="*/ 264 w 1241"/>
                <a:gd name="T105" fmla="*/ 138 h 864"/>
                <a:gd name="T106" fmla="*/ 460 w 1241"/>
                <a:gd name="T107" fmla="*/ 66 h 864"/>
                <a:gd name="T108" fmla="*/ 746 w 1241"/>
                <a:gd name="T109" fmla="*/ 60 h 864"/>
                <a:gd name="T110" fmla="*/ 968 w 1241"/>
                <a:gd name="T111" fmla="*/ 129 h 864"/>
                <a:gd name="T112" fmla="*/ 1137 w 1241"/>
                <a:gd name="T113" fmla="*/ 270 h 864"/>
                <a:gd name="T114" fmla="*/ 1193 w 1241"/>
                <a:gd name="T115" fmla="*/ 408 h 864"/>
                <a:gd name="T116" fmla="*/ 1196 w 1241"/>
                <a:gd name="T117" fmla="*/ 47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41" h="864">
                  <a:moveTo>
                    <a:pt x="1241" y="428"/>
                  </a:moveTo>
                  <a:lnTo>
                    <a:pt x="1241" y="428"/>
                  </a:lnTo>
                  <a:lnTo>
                    <a:pt x="1240" y="452"/>
                  </a:lnTo>
                  <a:lnTo>
                    <a:pt x="1240" y="452"/>
                  </a:lnTo>
                  <a:lnTo>
                    <a:pt x="1237" y="468"/>
                  </a:lnTo>
                  <a:lnTo>
                    <a:pt x="1237" y="468"/>
                  </a:lnTo>
                  <a:lnTo>
                    <a:pt x="1237" y="453"/>
                  </a:lnTo>
                  <a:lnTo>
                    <a:pt x="1237" y="453"/>
                  </a:lnTo>
                  <a:lnTo>
                    <a:pt x="1237" y="447"/>
                  </a:lnTo>
                  <a:lnTo>
                    <a:pt x="1236" y="444"/>
                  </a:lnTo>
                  <a:lnTo>
                    <a:pt x="1236" y="444"/>
                  </a:lnTo>
                  <a:lnTo>
                    <a:pt x="1234" y="466"/>
                  </a:lnTo>
                  <a:lnTo>
                    <a:pt x="1229" y="487"/>
                  </a:lnTo>
                  <a:lnTo>
                    <a:pt x="1229" y="487"/>
                  </a:lnTo>
                  <a:lnTo>
                    <a:pt x="1229" y="480"/>
                  </a:lnTo>
                  <a:lnTo>
                    <a:pt x="1228" y="484"/>
                  </a:lnTo>
                  <a:lnTo>
                    <a:pt x="1226" y="490"/>
                  </a:lnTo>
                  <a:lnTo>
                    <a:pt x="1224" y="495"/>
                  </a:lnTo>
                  <a:lnTo>
                    <a:pt x="1224" y="495"/>
                  </a:lnTo>
                  <a:lnTo>
                    <a:pt x="1226" y="483"/>
                  </a:lnTo>
                  <a:lnTo>
                    <a:pt x="1226" y="476"/>
                  </a:lnTo>
                  <a:lnTo>
                    <a:pt x="1226" y="476"/>
                  </a:lnTo>
                  <a:lnTo>
                    <a:pt x="1224" y="489"/>
                  </a:lnTo>
                  <a:lnTo>
                    <a:pt x="1221" y="502"/>
                  </a:lnTo>
                  <a:lnTo>
                    <a:pt x="1221" y="502"/>
                  </a:lnTo>
                  <a:lnTo>
                    <a:pt x="1218" y="515"/>
                  </a:lnTo>
                  <a:lnTo>
                    <a:pt x="1218" y="515"/>
                  </a:lnTo>
                  <a:lnTo>
                    <a:pt x="1213" y="527"/>
                  </a:lnTo>
                  <a:lnTo>
                    <a:pt x="1213" y="527"/>
                  </a:lnTo>
                  <a:lnTo>
                    <a:pt x="1203" y="549"/>
                  </a:lnTo>
                  <a:lnTo>
                    <a:pt x="1193" y="569"/>
                  </a:lnTo>
                  <a:lnTo>
                    <a:pt x="1193" y="569"/>
                  </a:lnTo>
                  <a:lnTo>
                    <a:pt x="1202" y="548"/>
                  </a:lnTo>
                  <a:lnTo>
                    <a:pt x="1208" y="527"/>
                  </a:lnTo>
                  <a:lnTo>
                    <a:pt x="1212" y="511"/>
                  </a:lnTo>
                  <a:lnTo>
                    <a:pt x="1213" y="504"/>
                  </a:lnTo>
                  <a:lnTo>
                    <a:pt x="1213" y="499"/>
                  </a:lnTo>
                  <a:lnTo>
                    <a:pt x="1213" y="499"/>
                  </a:lnTo>
                  <a:lnTo>
                    <a:pt x="1208" y="502"/>
                  </a:lnTo>
                  <a:lnTo>
                    <a:pt x="1205" y="504"/>
                  </a:lnTo>
                  <a:lnTo>
                    <a:pt x="1204" y="501"/>
                  </a:lnTo>
                  <a:lnTo>
                    <a:pt x="1204" y="501"/>
                  </a:lnTo>
                  <a:lnTo>
                    <a:pt x="1209" y="484"/>
                  </a:lnTo>
                  <a:lnTo>
                    <a:pt x="1212" y="466"/>
                  </a:lnTo>
                  <a:lnTo>
                    <a:pt x="1214" y="446"/>
                  </a:lnTo>
                  <a:lnTo>
                    <a:pt x="1214" y="428"/>
                  </a:lnTo>
                  <a:lnTo>
                    <a:pt x="1214" y="428"/>
                  </a:lnTo>
                  <a:lnTo>
                    <a:pt x="1214" y="408"/>
                  </a:lnTo>
                  <a:lnTo>
                    <a:pt x="1212" y="387"/>
                  </a:lnTo>
                  <a:lnTo>
                    <a:pt x="1212" y="387"/>
                  </a:lnTo>
                  <a:lnTo>
                    <a:pt x="1212" y="386"/>
                  </a:lnTo>
                  <a:lnTo>
                    <a:pt x="1212" y="386"/>
                  </a:lnTo>
                  <a:lnTo>
                    <a:pt x="1210" y="371"/>
                  </a:lnTo>
                  <a:lnTo>
                    <a:pt x="1207" y="351"/>
                  </a:lnTo>
                  <a:lnTo>
                    <a:pt x="1199" y="326"/>
                  </a:lnTo>
                  <a:lnTo>
                    <a:pt x="1193" y="313"/>
                  </a:lnTo>
                  <a:lnTo>
                    <a:pt x="1187" y="298"/>
                  </a:lnTo>
                  <a:lnTo>
                    <a:pt x="1187" y="298"/>
                  </a:lnTo>
                  <a:lnTo>
                    <a:pt x="1180" y="284"/>
                  </a:lnTo>
                  <a:lnTo>
                    <a:pt x="1172" y="270"/>
                  </a:lnTo>
                  <a:lnTo>
                    <a:pt x="1164" y="256"/>
                  </a:lnTo>
                  <a:lnTo>
                    <a:pt x="1154" y="244"/>
                  </a:lnTo>
                  <a:lnTo>
                    <a:pt x="1134" y="219"/>
                  </a:lnTo>
                  <a:lnTo>
                    <a:pt x="1115" y="199"/>
                  </a:lnTo>
                  <a:lnTo>
                    <a:pt x="1115" y="199"/>
                  </a:lnTo>
                  <a:lnTo>
                    <a:pt x="1102" y="186"/>
                  </a:lnTo>
                  <a:lnTo>
                    <a:pt x="1089" y="174"/>
                  </a:lnTo>
                  <a:lnTo>
                    <a:pt x="1062" y="152"/>
                  </a:lnTo>
                  <a:lnTo>
                    <a:pt x="1062" y="152"/>
                  </a:lnTo>
                  <a:lnTo>
                    <a:pt x="1033" y="132"/>
                  </a:lnTo>
                  <a:lnTo>
                    <a:pt x="1003" y="114"/>
                  </a:lnTo>
                  <a:lnTo>
                    <a:pt x="1003" y="114"/>
                  </a:lnTo>
                  <a:lnTo>
                    <a:pt x="974" y="99"/>
                  </a:lnTo>
                  <a:lnTo>
                    <a:pt x="943" y="85"/>
                  </a:lnTo>
                  <a:lnTo>
                    <a:pt x="914" y="72"/>
                  </a:lnTo>
                  <a:lnTo>
                    <a:pt x="883" y="61"/>
                  </a:lnTo>
                  <a:lnTo>
                    <a:pt x="883" y="61"/>
                  </a:lnTo>
                  <a:lnTo>
                    <a:pt x="852" y="51"/>
                  </a:lnTo>
                  <a:lnTo>
                    <a:pt x="822" y="43"/>
                  </a:lnTo>
                  <a:lnTo>
                    <a:pt x="791" y="37"/>
                  </a:lnTo>
                  <a:lnTo>
                    <a:pt x="762" y="31"/>
                  </a:lnTo>
                  <a:lnTo>
                    <a:pt x="732" y="26"/>
                  </a:lnTo>
                  <a:lnTo>
                    <a:pt x="703" y="22"/>
                  </a:lnTo>
                  <a:lnTo>
                    <a:pt x="673" y="20"/>
                  </a:lnTo>
                  <a:lnTo>
                    <a:pt x="644" y="18"/>
                  </a:lnTo>
                  <a:lnTo>
                    <a:pt x="644" y="18"/>
                  </a:lnTo>
                  <a:lnTo>
                    <a:pt x="644" y="17"/>
                  </a:lnTo>
                  <a:lnTo>
                    <a:pt x="645" y="17"/>
                  </a:lnTo>
                  <a:lnTo>
                    <a:pt x="649" y="16"/>
                  </a:lnTo>
                  <a:lnTo>
                    <a:pt x="652" y="15"/>
                  </a:lnTo>
                  <a:lnTo>
                    <a:pt x="654" y="15"/>
                  </a:lnTo>
                  <a:lnTo>
                    <a:pt x="654" y="13"/>
                  </a:lnTo>
                  <a:lnTo>
                    <a:pt x="654" y="13"/>
                  </a:lnTo>
                  <a:lnTo>
                    <a:pt x="647" y="13"/>
                  </a:lnTo>
                  <a:lnTo>
                    <a:pt x="641" y="12"/>
                  </a:lnTo>
                  <a:lnTo>
                    <a:pt x="641" y="12"/>
                  </a:lnTo>
                  <a:lnTo>
                    <a:pt x="647" y="12"/>
                  </a:lnTo>
                  <a:lnTo>
                    <a:pt x="650" y="12"/>
                  </a:lnTo>
                  <a:lnTo>
                    <a:pt x="651" y="11"/>
                  </a:lnTo>
                  <a:lnTo>
                    <a:pt x="651" y="11"/>
                  </a:lnTo>
                  <a:lnTo>
                    <a:pt x="651" y="11"/>
                  </a:lnTo>
                  <a:lnTo>
                    <a:pt x="643" y="11"/>
                  </a:lnTo>
                  <a:lnTo>
                    <a:pt x="641" y="10"/>
                  </a:lnTo>
                  <a:lnTo>
                    <a:pt x="641" y="10"/>
                  </a:lnTo>
                  <a:lnTo>
                    <a:pt x="643" y="10"/>
                  </a:lnTo>
                  <a:lnTo>
                    <a:pt x="643" y="9"/>
                  </a:lnTo>
                  <a:lnTo>
                    <a:pt x="641" y="9"/>
                  </a:lnTo>
                  <a:lnTo>
                    <a:pt x="641" y="9"/>
                  </a:lnTo>
                  <a:lnTo>
                    <a:pt x="628" y="6"/>
                  </a:lnTo>
                  <a:lnTo>
                    <a:pt x="628" y="6"/>
                  </a:lnTo>
                  <a:lnTo>
                    <a:pt x="622" y="6"/>
                  </a:lnTo>
                  <a:lnTo>
                    <a:pt x="621" y="5"/>
                  </a:lnTo>
                  <a:lnTo>
                    <a:pt x="623" y="5"/>
                  </a:lnTo>
                  <a:lnTo>
                    <a:pt x="623" y="5"/>
                  </a:lnTo>
                  <a:lnTo>
                    <a:pt x="633" y="5"/>
                  </a:lnTo>
                  <a:lnTo>
                    <a:pt x="633" y="5"/>
                  </a:lnTo>
                  <a:lnTo>
                    <a:pt x="632" y="5"/>
                  </a:lnTo>
                  <a:lnTo>
                    <a:pt x="629" y="5"/>
                  </a:lnTo>
                  <a:lnTo>
                    <a:pt x="621" y="4"/>
                  </a:lnTo>
                  <a:lnTo>
                    <a:pt x="612" y="4"/>
                  </a:lnTo>
                  <a:lnTo>
                    <a:pt x="608" y="4"/>
                  </a:lnTo>
                  <a:lnTo>
                    <a:pt x="608" y="4"/>
                  </a:lnTo>
                  <a:lnTo>
                    <a:pt x="609" y="2"/>
                  </a:lnTo>
                  <a:lnTo>
                    <a:pt x="609" y="1"/>
                  </a:lnTo>
                  <a:lnTo>
                    <a:pt x="607" y="0"/>
                  </a:lnTo>
                  <a:lnTo>
                    <a:pt x="607" y="0"/>
                  </a:lnTo>
                  <a:lnTo>
                    <a:pt x="570" y="0"/>
                  </a:lnTo>
                  <a:lnTo>
                    <a:pt x="529" y="2"/>
                  </a:lnTo>
                  <a:lnTo>
                    <a:pt x="529" y="2"/>
                  </a:lnTo>
                  <a:lnTo>
                    <a:pt x="484" y="9"/>
                  </a:lnTo>
                  <a:lnTo>
                    <a:pt x="438" y="16"/>
                  </a:lnTo>
                  <a:lnTo>
                    <a:pt x="438" y="16"/>
                  </a:lnTo>
                  <a:lnTo>
                    <a:pt x="414" y="22"/>
                  </a:lnTo>
                  <a:lnTo>
                    <a:pt x="391" y="28"/>
                  </a:lnTo>
                  <a:lnTo>
                    <a:pt x="368" y="34"/>
                  </a:lnTo>
                  <a:lnTo>
                    <a:pt x="345" y="43"/>
                  </a:lnTo>
                  <a:lnTo>
                    <a:pt x="321" y="50"/>
                  </a:lnTo>
                  <a:lnTo>
                    <a:pt x="299" y="60"/>
                  </a:lnTo>
                  <a:lnTo>
                    <a:pt x="277" y="70"/>
                  </a:lnTo>
                  <a:lnTo>
                    <a:pt x="255" y="80"/>
                  </a:lnTo>
                  <a:lnTo>
                    <a:pt x="255" y="80"/>
                  </a:lnTo>
                  <a:lnTo>
                    <a:pt x="240" y="87"/>
                  </a:lnTo>
                  <a:lnTo>
                    <a:pt x="240" y="87"/>
                  </a:lnTo>
                  <a:lnTo>
                    <a:pt x="208" y="105"/>
                  </a:lnTo>
                  <a:lnTo>
                    <a:pt x="193" y="115"/>
                  </a:lnTo>
                  <a:lnTo>
                    <a:pt x="178" y="126"/>
                  </a:lnTo>
                  <a:lnTo>
                    <a:pt x="178" y="126"/>
                  </a:lnTo>
                  <a:lnTo>
                    <a:pt x="148" y="148"/>
                  </a:lnTo>
                  <a:lnTo>
                    <a:pt x="134" y="159"/>
                  </a:lnTo>
                  <a:lnTo>
                    <a:pt x="120" y="173"/>
                  </a:lnTo>
                  <a:lnTo>
                    <a:pt x="120" y="173"/>
                  </a:lnTo>
                  <a:lnTo>
                    <a:pt x="107" y="185"/>
                  </a:lnTo>
                  <a:lnTo>
                    <a:pt x="94" y="199"/>
                  </a:lnTo>
                  <a:lnTo>
                    <a:pt x="82" y="213"/>
                  </a:lnTo>
                  <a:lnTo>
                    <a:pt x="71" y="228"/>
                  </a:lnTo>
                  <a:lnTo>
                    <a:pt x="60" y="243"/>
                  </a:lnTo>
                  <a:lnTo>
                    <a:pt x="49" y="259"/>
                  </a:lnTo>
                  <a:lnTo>
                    <a:pt x="40" y="275"/>
                  </a:lnTo>
                  <a:lnTo>
                    <a:pt x="32" y="292"/>
                  </a:lnTo>
                  <a:lnTo>
                    <a:pt x="32" y="292"/>
                  </a:lnTo>
                  <a:lnTo>
                    <a:pt x="25" y="309"/>
                  </a:lnTo>
                  <a:lnTo>
                    <a:pt x="17" y="326"/>
                  </a:lnTo>
                  <a:lnTo>
                    <a:pt x="12" y="344"/>
                  </a:lnTo>
                  <a:lnTo>
                    <a:pt x="7" y="363"/>
                  </a:lnTo>
                  <a:lnTo>
                    <a:pt x="7" y="363"/>
                  </a:lnTo>
                  <a:lnTo>
                    <a:pt x="4" y="381"/>
                  </a:lnTo>
                  <a:lnTo>
                    <a:pt x="1" y="400"/>
                  </a:lnTo>
                  <a:lnTo>
                    <a:pt x="0" y="419"/>
                  </a:lnTo>
                  <a:lnTo>
                    <a:pt x="0" y="438"/>
                  </a:lnTo>
                  <a:lnTo>
                    <a:pt x="0" y="438"/>
                  </a:lnTo>
                  <a:lnTo>
                    <a:pt x="1" y="456"/>
                  </a:lnTo>
                  <a:lnTo>
                    <a:pt x="4" y="476"/>
                  </a:lnTo>
                  <a:lnTo>
                    <a:pt x="7" y="494"/>
                  </a:lnTo>
                  <a:lnTo>
                    <a:pt x="7" y="494"/>
                  </a:lnTo>
                  <a:lnTo>
                    <a:pt x="11" y="511"/>
                  </a:lnTo>
                  <a:lnTo>
                    <a:pt x="11" y="511"/>
                  </a:lnTo>
                  <a:lnTo>
                    <a:pt x="17" y="529"/>
                  </a:lnTo>
                  <a:lnTo>
                    <a:pt x="23" y="547"/>
                  </a:lnTo>
                  <a:lnTo>
                    <a:pt x="31" y="564"/>
                  </a:lnTo>
                  <a:lnTo>
                    <a:pt x="39" y="580"/>
                  </a:lnTo>
                  <a:lnTo>
                    <a:pt x="39" y="580"/>
                  </a:lnTo>
                  <a:lnTo>
                    <a:pt x="48" y="596"/>
                  </a:lnTo>
                  <a:lnTo>
                    <a:pt x="58" y="612"/>
                  </a:lnTo>
                  <a:lnTo>
                    <a:pt x="67" y="626"/>
                  </a:lnTo>
                  <a:lnTo>
                    <a:pt x="78" y="640"/>
                  </a:lnTo>
                  <a:lnTo>
                    <a:pt x="78" y="640"/>
                  </a:lnTo>
                  <a:lnTo>
                    <a:pt x="102" y="667"/>
                  </a:lnTo>
                  <a:lnTo>
                    <a:pt x="126" y="692"/>
                  </a:lnTo>
                  <a:lnTo>
                    <a:pt x="126" y="692"/>
                  </a:lnTo>
                  <a:lnTo>
                    <a:pt x="153" y="714"/>
                  </a:lnTo>
                  <a:lnTo>
                    <a:pt x="181" y="735"/>
                  </a:lnTo>
                  <a:lnTo>
                    <a:pt x="181" y="735"/>
                  </a:lnTo>
                  <a:lnTo>
                    <a:pt x="196" y="745"/>
                  </a:lnTo>
                  <a:lnTo>
                    <a:pt x="210" y="755"/>
                  </a:lnTo>
                  <a:lnTo>
                    <a:pt x="226" y="764"/>
                  </a:lnTo>
                  <a:lnTo>
                    <a:pt x="226" y="764"/>
                  </a:lnTo>
                  <a:lnTo>
                    <a:pt x="240" y="772"/>
                  </a:lnTo>
                  <a:lnTo>
                    <a:pt x="240" y="772"/>
                  </a:lnTo>
                  <a:lnTo>
                    <a:pt x="271" y="788"/>
                  </a:lnTo>
                  <a:lnTo>
                    <a:pt x="303" y="801"/>
                  </a:lnTo>
                  <a:lnTo>
                    <a:pt x="335" y="815"/>
                  </a:lnTo>
                  <a:lnTo>
                    <a:pt x="368" y="826"/>
                  </a:lnTo>
                  <a:lnTo>
                    <a:pt x="368" y="826"/>
                  </a:lnTo>
                  <a:lnTo>
                    <a:pt x="401" y="836"/>
                  </a:lnTo>
                  <a:lnTo>
                    <a:pt x="435" y="843"/>
                  </a:lnTo>
                  <a:lnTo>
                    <a:pt x="470" y="851"/>
                  </a:lnTo>
                  <a:lnTo>
                    <a:pt x="504" y="857"/>
                  </a:lnTo>
                  <a:lnTo>
                    <a:pt x="504" y="857"/>
                  </a:lnTo>
                  <a:lnTo>
                    <a:pt x="541" y="860"/>
                  </a:lnTo>
                  <a:lnTo>
                    <a:pt x="578" y="863"/>
                  </a:lnTo>
                  <a:lnTo>
                    <a:pt x="616" y="864"/>
                  </a:lnTo>
                  <a:lnTo>
                    <a:pt x="652" y="864"/>
                  </a:lnTo>
                  <a:lnTo>
                    <a:pt x="652" y="864"/>
                  </a:lnTo>
                  <a:lnTo>
                    <a:pt x="690" y="862"/>
                  </a:lnTo>
                  <a:lnTo>
                    <a:pt x="727" y="859"/>
                  </a:lnTo>
                  <a:lnTo>
                    <a:pt x="765" y="853"/>
                  </a:lnTo>
                  <a:lnTo>
                    <a:pt x="802" y="847"/>
                  </a:lnTo>
                  <a:lnTo>
                    <a:pt x="802" y="847"/>
                  </a:lnTo>
                  <a:lnTo>
                    <a:pt x="839" y="838"/>
                  </a:lnTo>
                  <a:lnTo>
                    <a:pt x="876" y="828"/>
                  </a:lnTo>
                  <a:lnTo>
                    <a:pt x="911" y="816"/>
                  </a:lnTo>
                  <a:lnTo>
                    <a:pt x="945" y="803"/>
                  </a:lnTo>
                  <a:lnTo>
                    <a:pt x="981" y="787"/>
                  </a:lnTo>
                  <a:lnTo>
                    <a:pt x="1014" y="770"/>
                  </a:lnTo>
                  <a:lnTo>
                    <a:pt x="1046" y="750"/>
                  </a:lnTo>
                  <a:lnTo>
                    <a:pt x="1077" y="729"/>
                  </a:lnTo>
                  <a:lnTo>
                    <a:pt x="1077" y="729"/>
                  </a:lnTo>
                  <a:lnTo>
                    <a:pt x="1084" y="723"/>
                  </a:lnTo>
                  <a:lnTo>
                    <a:pt x="1089" y="718"/>
                  </a:lnTo>
                  <a:lnTo>
                    <a:pt x="1089" y="718"/>
                  </a:lnTo>
                  <a:lnTo>
                    <a:pt x="1102" y="707"/>
                  </a:lnTo>
                  <a:lnTo>
                    <a:pt x="1116" y="696"/>
                  </a:lnTo>
                  <a:lnTo>
                    <a:pt x="1143" y="669"/>
                  </a:lnTo>
                  <a:lnTo>
                    <a:pt x="1143" y="669"/>
                  </a:lnTo>
                  <a:lnTo>
                    <a:pt x="1156" y="656"/>
                  </a:lnTo>
                  <a:lnTo>
                    <a:pt x="1156" y="656"/>
                  </a:lnTo>
                  <a:lnTo>
                    <a:pt x="1169" y="641"/>
                  </a:lnTo>
                  <a:lnTo>
                    <a:pt x="1180" y="625"/>
                  </a:lnTo>
                  <a:lnTo>
                    <a:pt x="1180" y="625"/>
                  </a:lnTo>
                  <a:lnTo>
                    <a:pt x="1191" y="608"/>
                  </a:lnTo>
                  <a:lnTo>
                    <a:pt x="1191" y="608"/>
                  </a:lnTo>
                  <a:lnTo>
                    <a:pt x="1201" y="592"/>
                  </a:lnTo>
                  <a:lnTo>
                    <a:pt x="1210" y="575"/>
                  </a:lnTo>
                  <a:lnTo>
                    <a:pt x="1218" y="558"/>
                  </a:lnTo>
                  <a:lnTo>
                    <a:pt x="1225" y="540"/>
                  </a:lnTo>
                  <a:lnTo>
                    <a:pt x="1225" y="540"/>
                  </a:lnTo>
                  <a:lnTo>
                    <a:pt x="1230" y="523"/>
                  </a:lnTo>
                  <a:lnTo>
                    <a:pt x="1234" y="506"/>
                  </a:lnTo>
                  <a:lnTo>
                    <a:pt x="1237" y="490"/>
                  </a:lnTo>
                  <a:lnTo>
                    <a:pt x="1239" y="474"/>
                  </a:lnTo>
                  <a:lnTo>
                    <a:pt x="1239" y="474"/>
                  </a:lnTo>
                  <a:lnTo>
                    <a:pt x="1236" y="490"/>
                  </a:lnTo>
                  <a:lnTo>
                    <a:pt x="1235" y="496"/>
                  </a:lnTo>
                  <a:lnTo>
                    <a:pt x="1234" y="501"/>
                  </a:lnTo>
                  <a:lnTo>
                    <a:pt x="1234" y="501"/>
                  </a:lnTo>
                  <a:lnTo>
                    <a:pt x="1237" y="479"/>
                  </a:lnTo>
                  <a:lnTo>
                    <a:pt x="1240" y="461"/>
                  </a:lnTo>
                  <a:lnTo>
                    <a:pt x="1240" y="461"/>
                  </a:lnTo>
                  <a:lnTo>
                    <a:pt x="1241" y="445"/>
                  </a:lnTo>
                  <a:lnTo>
                    <a:pt x="1241" y="428"/>
                  </a:lnTo>
                  <a:lnTo>
                    <a:pt x="1241" y="428"/>
                  </a:lnTo>
                  <a:close/>
                  <a:moveTo>
                    <a:pt x="199" y="179"/>
                  </a:moveTo>
                  <a:lnTo>
                    <a:pt x="199" y="179"/>
                  </a:lnTo>
                  <a:lnTo>
                    <a:pt x="190" y="185"/>
                  </a:lnTo>
                  <a:lnTo>
                    <a:pt x="183" y="191"/>
                  </a:lnTo>
                  <a:lnTo>
                    <a:pt x="183" y="191"/>
                  </a:lnTo>
                  <a:lnTo>
                    <a:pt x="186" y="188"/>
                  </a:lnTo>
                  <a:lnTo>
                    <a:pt x="191" y="184"/>
                  </a:lnTo>
                  <a:lnTo>
                    <a:pt x="196" y="180"/>
                  </a:lnTo>
                  <a:lnTo>
                    <a:pt x="199" y="179"/>
                  </a:lnTo>
                  <a:lnTo>
                    <a:pt x="199" y="179"/>
                  </a:lnTo>
                  <a:close/>
                  <a:moveTo>
                    <a:pt x="180" y="192"/>
                  </a:moveTo>
                  <a:lnTo>
                    <a:pt x="180" y="192"/>
                  </a:lnTo>
                  <a:lnTo>
                    <a:pt x="164" y="208"/>
                  </a:lnTo>
                  <a:lnTo>
                    <a:pt x="146" y="225"/>
                  </a:lnTo>
                  <a:lnTo>
                    <a:pt x="146" y="225"/>
                  </a:lnTo>
                  <a:lnTo>
                    <a:pt x="137" y="235"/>
                  </a:lnTo>
                  <a:lnTo>
                    <a:pt x="137" y="235"/>
                  </a:lnTo>
                  <a:lnTo>
                    <a:pt x="129" y="245"/>
                  </a:lnTo>
                  <a:lnTo>
                    <a:pt x="129" y="245"/>
                  </a:lnTo>
                  <a:lnTo>
                    <a:pt x="113" y="263"/>
                  </a:lnTo>
                  <a:lnTo>
                    <a:pt x="113" y="263"/>
                  </a:lnTo>
                  <a:lnTo>
                    <a:pt x="128" y="245"/>
                  </a:lnTo>
                  <a:lnTo>
                    <a:pt x="143" y="227"/>
                  </a:lnTo>
                  <a:lnTo>
                    <a:pt x="162" y="208"/>
                  </a:lnTo>
                  <a:lnTo>
                    <a:pt x="180" y="192"/>
                  </a:lnTo>
                  <a:lnTo>
                    <a:pt x="180" y="192"/>
                  </a:lnTo>
                  <a:close/>
                  <a:moveTo>
                    <a:pt x="1181" y="526"/>
                  </a:moveTo>
                  <a:lnTo>
                    <a:pt x="1181" y="526"/>
                  </a:lnTo>
                  <a:lnTo>
                    <a:pt x="1178" y="529"/>
                  </a:lnTo>
                  <a:lnTo>
                    <a:pt x="1178" y="529"/>
                  </a:lnTo>
                  <a:lnTo>
                    <a:pt x="1174" y="540"/>
                  </a:lnTo>
                  <a:lnTo>
                    <a:pt x="1174" y="540"/>
                  </a:lnTo>
                  <a:lnTo>
                    <a:pt x="1166" y="553"/>
                  </a:lnTo>
                  <a:lnTo>
                    <a:pt x="1166" y="553"/>
                  </a:lnTo>
                  <a:lnTo>
                    <a:pt x="1158" y="566"/>
                  </a:lnTo>
                  <a:lnTo>
                    <a:pt x="1158" y="566"/>
                  </a:lnTo>
                  <a:lnTo>
                    <a:pt x="1149" y="580"/>
                  </a:lnTo>
                  <a:lnTo>
                    <a:pt x="1149" y="580"/>
                  </a:lnTo>
                  <a:lnTo>
                    <a:pt x="1139" y="594"/>
                  </a:lnTo>
                  <a:lnTo>
                    <a:pt x="1139" y="594"/>
                  </a:lnTo>
                  <a:lnTo>
                    <a:pt x="1128" y="608"/>
                  </a:lnTo>
                  <a:lnTo>
                    <a:pt x="1128" y="608"/>
                  </a:lnTo>
                  <a:lnTo>
                    <a:pt x="1116" y="621"/>
                  </a:lnTo>
                  <a:lnTo>
                    <a:pt x="1116" y="621"/>
                  </a:lnTo>
                  <a:lnTo>
                    <a:pt x="1104" y="634"/>
                  </a:lnTo>
                  <a:lnTo>
                    <a:pt x="1104" y="634"/>
                  </a:lnTo>
                  <a:lnTo>
                    <a:pt x="1082" y="656"/>
                  </a:lnTo>
                  <a:lnTo>
                    <a:pt x="1058" y="674"/>
                  </a:lnTo>
                  <a:lnTo>
                    <a:pt x="1058" y="674"/>
                  </a:lnTo>
                  <a:lnTo>
                    <a:pt x="1034" y="691"/>
                  </a:lnTo>
                  <a:lnTo>
                    <a:pt x="1008" y="707"/>
                  </a:lnTo>
                  <a:lnTo>
                    <a:pt x="1008" y="707"/>
                  </a:lnTo>
                  <a:lnTo>
                    <a:pt x="983" y="721"/>
                  </a:lnTo>
                  <a:lnTo>
                    <a:pt x="959" y="733"/>
                  </a:lnTo>
                  <a:lnTo>
                    <a:pt x="934" y="744"/>
                  </a:lnTo>
                  <a:lnTo>
                    <a:pt x="911" y="754"/>
                  </a:lnTo>
                  <a:lnTo>
                    <a:pt x="911" y="754"/>
                  </a:lnTo>
                  <a:lnTo>
                    <a:pt x="917" y="751"/>
                  </a:lnTo>
                  <a:lnTo>
                    <a:pt x="918" y="749"/>
                  </a:lnTo>
                  <a:lnTo>
                    <a:pt x="918" y="749"/>
                  </a:lnTo>
                  <a:lnTo>
                    <a:pt x="918" y="749"/>
                  </a:lnTo>
                  <a:lnTo>
                    <a:pt x="918" y="749"/>
                  </a:lnTo>
                  <a:lnTo>
                    <a:pt x="910" y="748"/>
                  </a:lnTo>
                  <a:lnTo>
                    <a:pt x="899" y="746"/>
                  </a:lnTo>
                  <a:lnTo>
                    <a:pt x="899" y="746"/>
                  </a:lnTo>
                  <a:lnTo>
                    <a:pt x="889" y="749"/>
                  </a:lnTo>
                  <a:lnTo>
                    <a:pt x="882" y="750"/>
                  </a:lnTo>
                  <a:lnTo>
                    <a:pt x="876" y="750"/>
                  </a:lnTo>
                  <a:lnTo>
                    <a:pt x="867" y="751"/>
                  </a:lnTo>
                  <a:lnTo>
                    <a:pt x="867" y="751"/>
                  </a:lnTo>
                  <a:lnTo>
                    <a:pt x="818" y="760"/>
                  </a:lnTo>
                  <a:lnTo>
                    <a:pt x="789" y="765"/>
                  </a:lnTo>
                  <a:lnTo>
                    <a:pt x="758" y="770"/>
                  </a:lnTo>
                  <a:lnTo>
                    <a:pt x="758" y="770"/>
                  </a:lnTo>
                  <a:lnTo>
                    <a:pt x="725" y="773"/>
                  </a:lnTo>
                  <a:lnTo>
                    <a:pt x="692" y="776"/>
                  </a:lnTo>
                  <a:lnTo>
                    <a:pt x="660" y="777"/>
                  </a:lnTo>
                  <a:lnTo>
                    <a:pt x="629" y="778"/>
                  </a:lnTo>
                  <a:lnTo>
                    <a:pt x="629" y="778"/>
                  </a:lnTo>
                  <a:lnTo>
                    <a:pt x="607" y="776"/>
                  </a:lnTo>
                  <a:lnTo>
                    <a:pt x="581" y="775"/>
                  </a:lnTo>
                  <a:lnTo>
                    <a:pt x="556" y="773"/>
                  </a:lnTo>
                  <a:lnTo>
                    <a:pt x="530" y="771"/>
                  </a:lnTo>
                  <a:lnTo>
                    <a:pt x="530" y="771"/>
                  </a:lnTo>
                  <a:lnTo>
                    <a:pt x="498" y="766"/>
                  </a:lnTo>
                  <a:lnTo>
                    <a:pt x="465" y="760"/>
                  </a:lnTo>
                  <a:lnTo>
                    <a:pt x="433" y="752"/>
                  </a:lnTo>
                  <a:lnTo>
                    <a:pt x="401" y="745"/>
                  </a:lnTo>
                  <a:lnTo>
                    <a:pt x="401" y="745"/>
                  </a:lnTo>
                  <a:lnTo>
                    <a:pt x="386" y="740"/>
                  </a:lnTo>
                  <a:lnTo>
                    <a:pt x="386" y="740"/>
                  </a:lnTo>
                  <a:lnTo>
                    <a:pt x="373" y="734"/>
                  </a:lnTo>
                  <a:lnTo>
                    <a:pt x="373" y="734"/>
                  </a:lnTo>
                  <a:lnTo>
                    <a:pt x="345" y="724"/>
                  </a:lnTo>
                  <a:lnTo>
                    <a:pt x="345" y="724"/>
                  </a:lnTo>
                  <a:lnTo>
                    <a:pt x="318" y="713"/>
                  </a:lnTo>
                  <a:lnTo>
                    <a:pt x="318" y="713"/>
                  </a:lnTo>
                  <a:lnTo>
                    <a:pt x="304" y="707"/>
                  </a:lnTo>
                  <a:lnTo>
                    <a:pt x="304" y="707"/>
                  </a:lnTo>
                  <a:lnTo>
                    <a:pt x="291" y="700"/>
                  </a:lnTo>
                  <a:lnTo>
                    <a:pt x="291" y="700"/>
                  </a:lnTo>
                  <a:lnTo>
                    <a:pt x="266" y="686"/>
                  </a:lnTo>
                  <a:lnTo>
                    <a:pt x="242" y="670"/>
                  </a:lnTo>
                  <a:lnTo>
                    <a:pt x="218" y="654"/>
                  </a:lnTo>
                  <a:lnTo>
                    <a:pt x="208" y="646"/>
                  </a:lnTo>
                  <a:lnTo>
                    <a:pt x="197" y="637"/>
                  </a:lnTo>
                  <a:lnTo>
                    <a:pt x="197" y="637"/>
                  </a:lnTo>
                  <a:lnTo>
                    <a:pt x="190" y="632"/>
                  </a:lnTo>
                  <a:lnTo>
                    <a:pt x="181" y="624"/>
                  </a:lnTo>
                  <a:lnTo>
                    <a:pt x="161" y="603"/>
                  </a:lnTo>
                  <a:lnTo>
                    <a:pt x="161" y="603"/>
                  </a:lnTo>
                  <a:lnTo>
                    <a:pt x="141" y="578"/>
                  </a:lnTo>
                  <a:lnTo>
                    <a:pt x="131" y="566"/>
                  </a:lnTo>
                  <a:lnTo>
                    <a:pt x="123" y="553"/>
                  </a:lnTo>
                  <a:lnTo>
                    <a:pt x="115" y="539"/>
                  </a:lnTo>
                  <a:lnTo>
                    <a:pt x="108" y="526"/>
                  </a:lnTo>
                  <a:lnTo>
                    <a:pt x="102" y="512"/>
                  </a:lnTo>
                  <a:lnTo>
                    <a:pt x="97" y="499"/>
                  </a:lnTo>
                  <a:lnTo>
                    <a:pt x="97" y="499"/>
                  </a:lnTo>
                  <a:lnTo>
                    <a:pt x="93" y="484"/>
                  </a:lnTo>
                  <a:lnTo>
                    <a:pt x="90" y="471"/>
                  </a:lnTo>
                  <a:lnTo>
                    <a:pt x="88" y="457"/>
                  </a:lnTo>
                  <a:lnTo>
                    <a:pt x="86" y="444"/>
                  </a:lnTo>
                  <a:lnTo>
                    <a:pt x="86" y="444"/>
                  </a:lnTo>
                  <a:lnTo>
                    <a:pt x="86" y="419"/>
                  </a:lnTo>
                  <a:lnTo>
                    <a:pt x="88" y="397"/>
                  </a:lnTo>
                  <a:lnTo>
                    <a:pt x="88" y="397"/>
                  </a:lnTo>
                  <a:lnTo>
                    <a:pt x="91" y="382"/>
                  </a:lnTo>
                  <a:lnTo>
                    <a:pt x="94" y="369"/>
                  </a:lnTo>
                  <a:lnTo>
                    <a:pt x="98" y="354"/>
                  </a:lnTo>
                  <a:lnTo>
                    <a:pt x="103" y="341"/>
                  </a:lnTo>
                  <a:lnTo>
                    <a:pt x="109" y="327"/>
                  </a:lnTo>
                  <a:lnTo>
                    <a:pt x="115" y="314"/>
                  </a:lnTo>
                  <a:lnTo>
                    <a:pt x="123" y="301"/>
                  </a:lnTo>
                  <a:lnTo>
                    <a:pt x="131" y="288"/>
                  </a:lnTo>
                  <a:lnTo>
                    <a:pt x="131" y="288"/>
                  </a:lnTo>
                  <a:lnTo>
                    <a:pt x="150" y="263"/>
                  </a:lnTo>
                  <a:lnTo>
                    <a:pt x="159" y="252"/>
                  </a:lnTo>
                  <a:lnTo>
                    <a:pt x="170" y="241"/>
                  </a:lnTo>
                  <a:lnTo>
                    <a:pt x="170" y="241"/>
                  </a:lnTo>
                  <a:lnTo>
                    <a:pt x="194" y="219"/>
                  </a:lnTo>
                  <a:lnTo>
                    <a:pt x="218" y="200"/>
                  </a:lnTo>
                  <a:lnTo>
                    <a:pt x="218" y="200"/>
                  </a:lnTo>
                  <a:lnTo>
                    <a:pt x="244" y="181"/>
                  </a:lnTo>
                  <a:lnTo>
                    <a:pt x="272" y="164"/>
                  </a:lnTo>
                  <a:lnTo>
                    <a:pt x="302" y="150"/>
                  </a:lnTo>
                  <a:lnTo>
                    <a:pt x="331" y="136"/>
                  </a:lnTo>
                  <a:lnTo>
                    <a:pt x="331" y="136"/>
                  </a:lnTo>
                  <a:lnTo>
                    <a:pt x="347" y="130"/>
                  </a:lnTo>
                  <a:lnTo>
                    <a:pt x="363" y="124"/>
                  </a:lnTo>
                  <a:lnTo>
                    <a:pt x="378" y="118"/>
                  </a:lnTo>
                  <a:lnTo>
                    <a:pt x="386" y="115"/>
                  </a:lnTo>
                  <a:lnTo>
                    <a:pt x="394" y="113"/>
                  </a:lnTo>
                  <a:lnTo>
                    <a:pt x="410" y="108"/>
                  </a:lnTo>
                  <a:lnTo>
                    <a:pt x="427" y="104"/>
                  </a:lnTo>
                  <a:lnTo>
                    <a:pt x="427" y="104"/>
                  </a:lnTo>
                  <a:lnTo>
                    <a:pt x="443" y="99"/>
                  </a:lnTo>
                  <a:lnTo>
                    <a:pt x="459" y="96"/>
                  </a:lnTo>
                  <a:lnTo>
                    <a:pt x="459" y="96"/>
                  </a:lnTo>
                  <a:lnTo>
                    <a:pt x="493" y="89"/>
                  </a:lnTo>
                  <a:lnTo>
                    <a:pt x="526" y="86"/>
                  </a:lnTo>
                  <a:lnTo>
                    <a:pt x="559" y="82"/>
                  </a:lnTo>
                  <a:lnTo>
                    <a:pt x="594" y="80"/>
                  </a:lnTo>
                  <a:lnTo>
                    <a:pt x="594" y="80"/>
                  </a:lnTo>
                  <a:lnTo>
                    <a:pt x="628" y="80"/>
                  </a:lnTo>
                  <a:lnTo>
                    <a:pt x="662" y="80"/>
                  </a:lnTo>
                  <a:lnTo>
                    <a:pt x="697" y="82"/>
                  </a:lnTo>
                  <a:lnTo>
                    <a:pt x="730" y="86"/>
                  </a:lnTo>
                  <a:lnTo>
                    <a:pt x="730" y="86"/>
                  </a:lnTo>
                  <a:lnTo>
                    <a:pt x="764" y="91"/>
                  </a:lnTo>
                  <a:lnTo>
                    <a:pt x="797" y="97"/>
                  </a:lnTo>
                  <a:lnTo>
                    <a:pt x="830" y="105"/>
                  </a:lnTo>
                  <a:lnTo>
                    <a:pt x="863" y="114"/>
                  </a:lnTo>
                  <a:lnTo>
                    <a:pt x="863" y="114"/>
                  </a:lnTo>
                  <a:lnTo>
                    <a:pt x="895" y="125"/>
                  </a:lnTo>
                  <a:lnTo>
                    <a:pt x="927" y="137"/>
                  </a:lnTo>
                  <a:lnTo>
                    <a:pt x="958" y="151"/>
                  </a:lnTo>
                  <a:lnTo>
                    <a:pt x="987" y="167"/>
                  </a:lnTo>
                  <a:lnTo>
                    <a:pt x="987" y="167"/>
                  </a:lnTo>
                  <a:lnTo>
                    <a:pt x="995" y="170"/>
                  </a:lnTo>
                  <a:lnTo>
                    <a:pt x="1004" y="175"/>
                  </a:lnTo>
                  <a:lnTo>
                    <a:pt x="1004" y="175"/>
                  </a:lnTo>
                  <a:lnTo>
                    <a:pt x="1014" y="181"/>
                  </a:lnTo>
                  <a:lnTo>
                    <a:pt x="1014" y="181"/>
                  </a:lnTo>
                  <a:lnTo>
                    <a:pt x="1025" y="190"/>
                  </a:lnTo>
                  <a:lnTo>
                    <a:pt x="1025" y="190"/>
                  </a:lnTo>
                  <a:lnTo>
                    <a:pt x="1047" y="206"/>
                  </a:lnTo>
                  <a:lnTo>
                    <a:pt x="1047" y="206"/>
                  </a:lnTo>
                  <a:lnTo>
                    <a:pt x="1057" y="214"/>
                  </a:lnTo>
                  <a:lnTo>
                    <a:pt x="1067" y="221"/>
                  </a:lnTo>
                  <a:lnTo>
                    <a:pt x="1067" y="221"/>
                  </a:lnTo>
                  <a:lnTo>
                    <a:pt x="1064" y="217"/>
                  </a:lnTo>
                  <a:lnTo>
                    <a:pt x="1061" y="212"/>
                  </a:lnTo>
                  <a:lnTo>
                    <a:pt x="1050" y="202"/>
                  </a:lnTo>
                  <a:lnTo>
                    <a:pt x="1050" y="202"/>
                  </a:lnTo>
                  <a:lnTo>
                    <a:pt x="1056" y="206"/>
                  </a:lnTo>
                  <a:lnTo>
                    <a:pt x="1060" y="208"/>
                  </a:lnTo>
                  <a:lnTo>
                    <a:pt x="1060" y="208"/>
                  </a:lnTo>
                  <a:lnTo>
                    <a:pt x="1053" y="202"/>
                  </a:lnTo>
                  <a:lnTo>
                    <a:pt x="1053" y="202"/>
                  </a:lnTo>
                  <a:lnTo>
                    <a:pt x="1045" y="195"/>
                  </a:lnTo>
                  <a:lnTo>
                    <a:pt x="1045" y="195"/>
                  </a:lnTo>
                  <a:lnTo>
                    <a:pt x="1037" y="188"/>
                  </a:lnTo>
                  <a:lnTo>
                    <a:pt x="1037" y="188"/>
                  </a:lnTo>
                  <a:lnTo>
                    <a:pt x="1030" y="181"/>
                  </a:lnTo>
                  <a:lnTo>
                    <a:pt x="1030" y="181"/>
                  </a:lnTo>
                  <a:lnTo>
                    <a:pt x="1034" y="183"/>
                  </a:lnTo>
                  <a:lnTo>
                    <a:pt x="1035" y="184"/>
                  </a:lnTo>
                  <a:lnTo>
                    <a:pt x="1036" y="184"/>
                  </a:lnTo>
                  <a:lnTo>
                    <a:pt x="1036" y="184"/>
                  </a:lnTo>
                  <a:lnTo>
                    <a:pt x="1017" y="169"/>
                  </a:lnTo>
                  <a:lnTo>
                    <a:pt x="999" y="157"/>
                  </a:lnTo>
                  <a:lnTo>
                    <a:pt x="999" y="157"/>
                  </a:lnTo>
                  <a:lnTo>
                    <a:pt x="981" y="147"/>
                  </a:lnTo>
                  <a:lnTo>
                    <a:pt x="981" y="147"/>
                  </a:lnTo>
                  <a:lnTo>
                    <a:pt x="963" y="136"/>
                  </a:lnTo>
                  <a:lnTo>
                    <a:pt x="963" y="136"/>
                  </a:lnTo>
                  <a:lnTo>
                    <a:pt x="966" y="137"/>
                  </a:lnTo>
                  <a:lnTo>
                    <a:pt x="966" y="137"/>
                  </a:lnTo>
                  <a:lnTo>
                    <a:pt x="964" y="135"/>
                  </a:lnTo>
                  <a:lnTo>
                    <a:pt x="964" y="134"/>
                  </a:lnTo>
                  <a:lnTo>
                    <a:pt x="964" y="134"/>
                  </a:lnTo>
                  <a:lnTo>
                    <a:pt x="971" y="138"/>
                  </a:lnTo>
                  <a:lnTo>
                    <a:pt x="975" y="140"/>
                  </a:lnTo>
                  <a:lnTo>
                    <a:pt x="976" y="140"/>
                  </a:lnTo>
                  <a:lnTo>
                    <a:pt x="976" y="140"/>
                  </a:lnTo>
                  <a:lnTo>
                    <a:pt x="934" y="119"/>
                  </a:lnTo>
                  <a:lnTo>
                    <a:pt x="893" y="102"/>
                  </a:lnTo>
                  <a:lnTo>
                    <a:pt x="872" y="94"/>
                  </a:lnTo>
                  <a:lnTo>
                    <a:pt x="850" y="87"/>
                  </a:lnTo>
                  <a:lnTo>
                    <a:pt x="829" y="81"/>
                  </a:lnTo>
                  <a:lnTo>
                    <a:pt x="807" y="75"/>
                  </a:lnTo>
                  <a:lnTo>
                    <a:pt x="807" y="75"/>
                  </a:lnTo>
                  <a:lnTo>
                    <a:pt x="768" y="66"/>
                  </a:lnTo>
                  <a:lnTo>
                    <a:pt x="768" y="66"/>
                  </a:lnTo>
                  <a:lnTo>
                    <a:pt x="748" y="63"/>
                  </a:lnTo>
                  <a:lnTo>
                    <a:pt x="727" y="60"/>
                  </a:lnTo>
                  <a:lnTo>
                    <a:pt x="727" y="60"/>
                  </a:lnTo>
                  <a:lnTo>
                    <a:pt x="714" y="59"/>
                  </a:lnTo>
                  <a:lnTo>
                    <a:pt x="714" y="59"/>
                  </a:lnTo>
                  <a:lnTo>
                    <a:pt x="685" y="56"/>
                  </a:lnTo>
                  <a:lnTo>
                    <a:pt x="685" y="56"/>
                  </a:lnTo>
                  <a:lnTo>
                    <a:pt x="663" y="55"/>
                  </a:lnTo>
                  <a:lnTo>
                    <a:pt x="663" y="55"/>
                  </a:lnTo>
                  <a:lnTo>
                    <a:pt x="652" y="54"/>
                  </a:lnTo>
                  <a:lnTo>
                    <a:pt x="640" y="53"/>
                  </a:lnTo>
                  <a:lnTo>
                    <a:pt x="640" y="53"/>
                  </a:lnTo>
                  <a:lnTo>
                    <a:pt x="621" y="54"/>
                  </a:lnTo>
                  <a:lnTo>
                    <a:pt x="621" y="54"/>
                  </a:lnTo>
                  <a:lnTo>
                    <a:pt x="587" y="54"/>
                  </a:lnTo>
                  <a:lnTo>
                    <a:pt x="557" y="55"/>
                  </a:lnTo>
                  <a:lnTo>
                    <a:pt x="557" y="55"/>
                  </a:lnTo>
                  <a:lnTo>
                    <a:pt x="533" y="59"/>
                  </a:lnTo>
                  <a:lnTo>
                    <a:pt x="533" y="59"/>
                  </a:lnTo>
                  <a:lnTo>
                    <a:pt x="504" y="61"/>
                  </a:lnTo>
                  <a:lnTo>
                    <a:pt x="475" y="66"/>
                  </a:lnTo>
                  <a:lnTo>
                    <a:pt x="444" y="71"/>
                  </a:lnTo>
                  <a:lnTo>
                    <a:pt x="416" y="77"/>
                  </a:lnTo>
                  <a:lnTo>
                    <a:pt x="416" y="77"/>
                  </a:lnTo>
                  <a:lnTo>
                    <a:pt x="397" y="83"/>
                  </a:lnTo>
                  <a:lnTo>
                    <a:pt x="380" y="89"/>
                  </a:lnTo>
                  <a:lnTo>
                    <a:pt x="380" y="89"/>
                  </a:lnTo>
                  <a:lnTo>
                    <a:pt x="362" y="96"/>
                  </a:lnTo>
                  <a:lnTo>
                    <a:pt x="342" y="102"/>
                  </a:lnTo>
                  <a:lnTo>
                    <a:pt x="323" y="109"/>
                  </a:lnTo>
                  <a:lnTo>
                    <a:pt x="303" y="118"/>
                  </a:lnTo>
                  <a:lnTo>
                    <a:pt x="303" y="118"/>
                  </a:lnTo>
                  <a:lnTo>
                    <a:pt x="283" y="127"/>
                  </a:lnTo>
                  <a:lnTo>
                    <a:pt x="264" y="138"/>
                  </a:lnTo>
                  <a:lnTo>
                    <a:pt x="224" y="161"/>
                  </a:lnTo>
                  <a:lnTo>
                    <a:pt x="224" y="161"/>
                  </a:lnTo>
                  <a:lnTo>
                    <a:pt x="243" y="148"/>
                  </a:lnTo>
                  <a:lnTo>
                    <a:pt x="261" y="138"/>
                  </a:lnTo>
                  <a:lnTo>
                    <a:pt x="299" y="119"/>
                  </a:lnTo>
                  <a:lnTo>
                    <a:pt x="337" y="102"/>
                  </a:lnTo>
                  <a:lnTo>
                    <a:pt x="376" y="88"/>
                  </a:lnTo>
                  <a:lnTo>
                    <a:pt x="376" y="88"/>
                  </a:lnTo>
                  <a:lnTo>
                    <a:pt x="418" y="76"/>
                  </a:lnTo>
                  <a:lnTo>
                    <a:pt x="460" y="66"/>
                  </a:lnTo>
                  <a:lnTo>
                    <a:pt x="502" y="60"/>
                  </a:lnTo>
                  <a:lnTo>
                    <a:pt x="542" y="55"/>
                  </a:lnTo>
                  <a:lnTo>
                    <a:pt x="542" y="55"/>
                  </a:lnTo>
                  <a:lnTo>
                    <a:pt x="565" y="53"/>
                  </a:lnTo>
                  <a:lnTo>
                    <a:pt x="565" y="53"/>
                  </a:lnTo>
                  <a:lnTo>
                    <a:pt x="611" y="50"/>
                  </a:lnTo>
                  <a:lnTo>
                    <a:pt x="656" y="51"/>
                  </a:lnTo>
                  <a:lnTo>
                    <a:pt x="656" y="51"/>
                  </a:lnTo>
                  <a:lnTo>
                    <a:pt x="701" y="54"/>
                  </a:lnTo>
                  <a:lnTo>
                    <a:pt x="746" y="60"/>
                  </a:lnTo>
                  <a:lnTo>
                    <a:pt x="746" y="60"/>
                  </a:lnTo>
                  <a:lnTo>
                    <a:pt x="791" y="67"/>
                  </a:lnTo>
                  <a:lnTo>
                    <a:pt x="836" y="78"/>
                  </a:lnTo>
                  <a:lnTo>
                    <a:pt x="858" y="85"/>
                  </a:lnTo>
                  <a:lnTo>
                    <a:pt x="880" y="92"/>
                  </a:lnTo>
                  <a:lnTo>
                    <a:pt x="903" y="100"/>
                  </a:lnTo>
                  <a:lnTo>
                    <a:pt x="925" y="109"/>
                  </a:lnTo>
                  <a:lnTo>
                    <a:pt x="925" y="109"/>
                  </a:lnTo>
                  <a:lnTo>
                    <a:pt x="945" y="119"/>
                  </a:lnTo>
                  <a:lnTo>
                    <a:pt x="968" y="129"/>
                  </a:lnTo>
                  <a:lnTo>
                    <a:pt x="988" y="141"/>
                  </a:lnTo>
                  <a:lnTo>
                    <a:pt x="1009" y="153"/>
                  </a:lnTo>
                  <a:lnTo>
                    <a:pt x="1030" y="165"/>
                  </a:lnTo>
                  <a:lnTo>
                    <a:pt x="1050" y="180"/>
                  </a:lnTo>
                  <a:lnTo>
                    <a:pt x="1069" y="196"/>
                  </a:lnTo>
                  <a:lnTo>
                    <a:pt x="1088" y="213"/>
                  </a:lnTo>
                  <a:lnTo>
                    <a:pt x="1088" y="213"/>
                  </a:lnTo>
                  <a:lnTo>
                    <a:pt x="1105" y="230"/>
                  </a:lnTo>
                  <a:lnTo>
                    <a:pt x="1122" y="250"/>
                  </a:lnTo>
                  <a:lnTo>
                    <a:pt x="1137" y="270"/>
                  </a:lnTo>
                  <a:lnTo>
                    <a:pt x="1150" y="292"/>
                  </a:lnTo>
                  <a:lnTo>
                    <a:pt x="1150" y="292"/>
                  </a:lnTo>
                  <a:lnTo>
                    <a:pt x="1156" y="303"/>
                  </a:lnTo>
                  <a:lnTo>
                    <a:pt x="1163" y="315"/>
                  </a:lnTo>
                  <a:lnTo>
                    <a:pt x="1172" y="338"/>
                  </a:lnTo>
                  <a:lnTo>
                    <a:pt x="1172" y="338"/>
                  </a:lnTo>
                  <a:lnTo>
                    <a:pt x="1180" y="364"/>
                  </a:lnTo>
                  <a:lnTo>
                    <a:pt x="1186" y="390"/>
                  </a:lnTo>
                  <a:lnTo>
                    <a:pt x="1186" y="390"/>
                  </a:lnTo>
                  <a:lnTo>
                    <a:pt x="1193" y="408"/>
                  </a:lnTo>
                  <a:lnTo>
                    <a:pt x="1193" y="408"/>
                  </a:lnTo>
                  <a:lnTo>
                    <a:pt x="1199" y="425"/>
                  </a:lnTo>
                  <a:lnTo>
                    <a:pt x="1199" y="425"/>
                  </a:lnTo>
                  <a:lnTo>
                    <a:pt x="1199" y="425"/>
                  </a:lnTo>
                  <a:lnTo>
                    <a:pt x="1199" y="423"/>
                  </a:lnTo>
                  <a:lnTo>
                    <a:pt x="1199" y="423"/>
                  </a:lnTo>
                  <a:lnTo>
                    <a:pt x="1199" y="428"/>
                  </a:lnTo>
                  <a:lnTo>
                    <a:pt x="1199" y="428"/>
                  </a:lnTo>
                  <a:lnTo>
                    <a:pt x="1199" y="452"/>
                  </a:lnTo>
                  <a:lnTo>
                    <a:pt x="1196" y="478"/>
                  </a:lnTo>
                  <a:lnTo>
                    <a:pt x="1189" y="501"/>
                  </a:lnTo>
                  <a:lnTo>
                    <a:pt x="1181" y="526"/>
                  </a:lnTo>
                  <a:lnTo>
                    <a:pt x="1181" y="526"/>
                  </a:lnTo>
                  <a:close/>
                </a:path>
              </a:pathLst>
            </a:custGeom>
            <a:solidFill>
              <a:srgbClr val="599F46"/>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1" name="Slide Number Placeholder 10">
            <a:extLst>
              <a:ext uri="{FF2B5EF4-FFF2-40B4-BE49-F238E27FC236}">
                <a16:creationId xmlns:a16="http://schemas.microsoft.com/office/drawing/2014/main" id="{9B34DEF3-C688-44FD-B760-1F7524510ED3}"/>
              </a:ext>
            </a:extLst>
          </p:cNvPr>
          <p:cNvSpPr>
            <a:spLocks noGrp="1"/>
          </p:cNvSpPr>
          <p:nvPr>
            <p:ph type="sldNum" sz="quarter" idx="12"/>
          </p:nvPr>
        </p:nvSpPr>
        <p:spPr/>
        <p:txBody>
          <a:bodyPr/>
          <a:lstStyle/>
          <a:p>
            <a:r>
              <a:rPr lang="en-GB" sz="1400" dirty="0">
                <a:solidFill>
                  <a:schemeClr val="tx1"/>
                </a:solidFill>
              </a:rPr>
              <a:t>4</a:t>
            </a:r>
          </a:p>
        </p:txBody>
      </p:sp>
    </p:spTree>
    <p:extLst>
      <p:ext uri="{BB962C8B-B14F-4D97-AF65-F5344CB8AC3E}">
        <p14:creationId xmlns:p14="http://schemas.microsoft.com/office/powerpoint/2010/main" val="1688707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8AC1E1BF-F668-4AFE-8ACC-A2EB2B56C1B1}"/>
              </a:ext>
            </a:extLst>
          </p:cNvPr>
          <p:cNvGraphicFramePr>
            <a:graphicFrameLocks noGrp="1"/>
          </p:cNvGraphicFramePr>
          <p:nvPr>
            <p:extLst>
              <p:ext uri="{D42A27DB-BD31-4B8C-83A1-F6EECF244321}">
                <p14:modId xmlns:p14="http://schemas.microsoft.com/office/powerpoint/2010/main" val="2018312919"/>
              </p:ext>
            </p:extLst>
          </p:nvPr>
        </p:nvGraphicFramePr>
        <p:xfrm>
          <a:off x="935037" y="8370348"/>
          <a:ext cx="4987925" cy="1206500"/>
        </p:xfrm>
        <a:graphic>
          <a:graphicData uri="http://schemas.openxmlformats.org/drawingml/2006/table">
            <a:tbl>
              <a:tblPr firstRow="1" firstCol="1" lastRow="1" lastCol="1" bandRow="1" bandCol="1"/>
              <a:tblGrid>
                <a:gridCol w="997585">
                  <a:extLst>
                    <a:ext uri="{9D8B030D-6E8A-4147-A177-3AD203B41FA5}">
                      <a16:colId xmlns:a16="http://schemas.microsoft.com/office/drawing/2014/main" val="4123032404"/>
                    </a:ext>
                  </a:extLst>
                </a:gridCol>
                <a:gridCol w="997585">
                  <a:extLst>
                    <a:ext uri="{9D8B030D-6E8A-4147-A177-3AD203B41FA5}">
                      <a16:colId xmlns:a16="http://schemas.microsoft.com/office/drawing/2014/main" val="3518566058"/>
                    </a:ext>
                  </a:extLst>
                </a:gridCol>
                <a:gridCol w="997585">
                  <a:extLst>
                    <a:ext uri="{9D8B030D-6E8A-4147-A177-3AD203B41FA5}">
                      <a16:colId xmlns:a16="http://schemas.microsoft.com/office/drawing/2014/main" val="3724121207"/>
                    </a:ext>
                  </a:extLst>
                </a:gridCol>
                <a:gridCol w="997585">
                  <a:extLst>
                    <a:ext uri="{9D8B030D-6E8A-4147-A177-3AD203B41FA5}">
                      <a16:colId xmlns:a16="http://schemas.microsoft.com/office/drawing/2014/main" val="906732476"/>
                    </a:ext>
                  </a:extLst>
                </a:gridCol>
                <a:gridCol w="997585">
                  <a:extLst>
                    <a:ext uri="{9D8B030D-6E8A-4147-A177-3AD203B41FA5}">
                      <a16:colId xmlns:a16="http://schemas.microsoft.com/office/drawing/2014/main" val="347090727"/>
                    </a:ext>
                  </a:extLst>
                </a:gridCol>
              </a:tblGrid>
              <a:tr h="301625">
                <a:tc rowSpan="3">
                  <a:txBody>
                    <a:bodyPr/>
                    <a:lstStyle/>
                    <a:p>
                      <a:pPr>
                        <a:lnSpc>
                          <a:spcPct val="115000"/>
                        </a:lnSpc>
                        <a:spcAft>
                          <a:spcPts val="1000"/>
                        </a:spcAft>
                      </a:pPr>
                      <a:r>
                        <a:rPr lang="en-GB" sz="1200" b="1">
                          <a:effectLst/>
                          <a:latin typeface="Calibri" panose="020F0502020204030204" pitchFamily="34" charset="0"/>
                          <a:ea typeface="Calibri" panose="020F0502020204030204" pitchFamily="34" charset="0"/>
                          <a:cs typeface="Arial" panose="020B0604020202020204" pitchFamily="34" charset="0"/>
                        </a:rPr>
                        <a:t>Severity of risk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a:effectLst/>
                          <a:latin typeface="Calibri" panose="020F0502020204030204" pitchFamily="34" charset="0"/>
                          <a:ea typeface="Calibri" panose="020F0502020204030204" pitchFamily="34" charset="0"/>
                          <a:cs typeface="Arial" panose="020B0604020202020204" pitchFamily="34" charset="0"/>
                        </a:rPr>
                        <a:t>High (3)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nSpc>
                          <a:spcPct val="115000"/>
                        </a:lnSpc>
                        <a:spcAft>
                          <a:spcPts val="1000"/>
                        </a:spcAft>
                      </a:pPr>
                      <a:r>
                        <a:rPr lang="en-GB" sz="1200">
                          <a:solidFill>
                            <a:srgbClr val="000000"/>
                          </a:solidFill>
                          <a:effectLst/>
                          <a:latin typeface="Calibri" panose="020F0502020204030204" pitchFamily="34" charset="0"/>
                          <a:ea typeface="Calibri" panose="020F0502020204030204" pitchFamily="34" charset="0"/>
                          <a:cs typeface="Arial" panose="020B0604020202020204" pitchFamily="34" charset="0"/>
                        </a:rPr>
                        <a:t>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nSpc>
                          <a:spcPct val="115000"/>
                        </a:lnSpc>
                        <a:spcAft>
                          <a:spcPts val="1000"/>
                        </a:spcAft>
                      </a:pPr>
                      <a:r>
                        <a:rPr lang="en-GB"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580042063"/>
                  </a:ext>
                </a:extLst>
              </a:tr>
              <a:tr h="301625">
                <a:tc vMerge="1">
                  <a:txBody>
                    <a:bodyPr/>
                    <a:lstStyle/>
                    <a:p>
                      <a:endParaRPr lang="en-GB"/>
                    </a:p>
                  </a:txBody>
                  <a:tcPr/>
                </a:tc>
                <a:tc>
                  <a:txBody>
                    <a:bodyPr/>
                    <a:lstStyle/>
                    <a:p>
                      <a:pPr>
                        <a:lnSpc>
                          <a:spcPct val="115000"/>
                        </a:lnSpc>
                        <a:spcAft>
                          <a:spcPts val="1000"/>
                        </a:spcAft>
                      </a:pPr>
                      <a:r>
                        <a:rPr lang="en-GB" sz="1200">
                          <a:effectLst/>
                          <a:latin typeface="Calibri" panose="020F0502020204030204" pitchFamily="34" charset="0"/>
                          <a:ea typeface="Calibri" panose="020F0502020204030204" pitchFamily="34" charset="0"/>
                          <a:cs typeface="Arial" panose="020B0604020202020204" pitchFamily="34" charset="0"/>
                        </a:rPr>
                        <a:t>Medium (2)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a:solidFill>
                            <a:srgbClr val="000000"/>
                          </a:solidFill>
                          <a:effectLst/>
                          <a:latin typeface="Calibri" panose="020F0502020204030204" pitchFamily="34" charset="0"/>
                          <a:ea typeface="Calibri" panose="020F0502020204030204" pitchFamily="34" charset="0"/>
                          <a:cs typeface="Arial" panose="020B0604020202020204" pitchFamily="34" charset="0"/>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a:lnSpc>
                          <a:spcPct val="115000"/>
                        </a:lnSpc>
                        <a:spcAft>
                          <a:spcPts val="1000"/>
                        </a:spcAft>
                      </a:pPr>
                      <a:r>
                        <a:rPr lang="en-GB" sz="1200">
                          <a:solidFill>
                            <a:srgbClr val="000000"/>
                          </a:solidFill>
                          <a:effectLst/>
                          <a:latin typeface="Calibri" panose="020F0502020204030204" pitchFamily="34" charset="0"/>
                          <a:ea typeface="Calibri" panose="020F0502020204030204" pitchFamily="34" charset="0"/>
                          <a:cs typeface="Arial" panose="020B0604020202020204" pitchFamily="34" charset="0"/>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nSpc>
                          <a:spcPct val="115000"/>
                        </a:lnSpc>
                        <a:spcAft>
                          <a:spcPts val="1000"/>
                        </a:spcAft>
                      </a:pPr>
                      <a:r>
                        <a:rPr lang="en-GB" sz="1200">
                          <a:solidFill>
                            <a:srgbClr val="000000"/>
                          </a:solidFill>
                          <a:effectLst/>
                          <a:latin typeface="Calibri" panose="020F0502020204030204" pitchFamily="34" charset="0"/>
                          <a:ea typeface="Calibri" panose="020F0502020204030204" pitchFamily="34" charset="0"/>
                          <a:cs typeface="Arial" panose="020B0604020202020204" pitchFamily="34" charset="0"/>
                        </a:rPr>
                        <a:t>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extLst>
                  <a:ext uri="{0D108BD9-81ED-4DB2-BD59-A6C34878D82A}">
                    <a16:rowId xmlns:a16="http://schemas.microsoft.com/office/drawing/2014/main" val="1398128244"/>
                  </a:ext>
                </a:extLst>
              </a:tr>
              <a:tr h="301625">
                <a:tc vMerge="1">
                  <a:txBody>
                    <a:bodyPr/>
                    <a:lstStyle/>
                    <a:p>
                      <a:endParaRPr lang="en-GB"/>
                    </a:p>
                  </a:txBody>
                  <a:tcPr/>
                </a:tc>
                <a:tc>
                  <a:txBody>
                    <a:bodyPr/>
                    <a:lstStyle/>
                    <a:p>
                      <a:pPr>
                        <a:lnSpc>
                          <a:spcPct val="115000"/>
                        </a:lnSpc>
                        <a:spcAft>
                          <a:spcPts val="1000"/>
                        </a:spcAft>
                      </a:pPr>
                      <a:r>
                        <a:rPr lang="en-GB" sz="1200">
                          <a:effectLst/>
                          <a:latin typeface="Calibri" panose="020F0502020204030204" pitchFamily="34" charset="0"/>
                          <a:ea typeface="Calibri" panose="020F0502020204030204" pitchFamily="34" charset="0"/>
                          <a:cs typeface="Arial" panose="020B0604020202020204" pitchFamily="34" charset="0"/>
                        </a:rPr>
                        <a:t>Low (1)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a:solidFill>
                            <a:srgbClr val="000000"/>
                          </a:solidFill>
                          <a:effectLst/>
                          <a:latin typeface="Calibri" panose="020F0502020204030204" pitchFamily="34" charset="0"/>
                          <a:ea typeface="Calibri" panose="020F0502020204030204" pitchFamily="34" charset="0"/>
                          <a:cs typeface="Arial" panose="020B0604020202020204" pitchFamily="34"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nSpc>
                          <a:spcPct val="115000"/>
                        </a:lnSpc>
                        <a:spcAft>
                          <a:spcPts val="1000"/>
                        </a:spcAft>
                      </a:pPr>
                      <a:r>
                        <a:rPr lang="en-GB" sz="1200">
                          <a:solidFill>
                            <a:srgbClr val="000000"/>
                          </a:solidFill>
                          <a:effectLst/>
                          <a:latin typeface="Calibri" panose="020F0502020204030204" pitchFamily="34" charset="0"/>
                          <a:ea typeface="Calibri" panose="020F0502020204030204" pitchFamily="34" charset="0"/>
                          <a:cs typeface="Arial" panose="020B0604020202020204" pitchFamily="34" charset="0"/>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a:lnSpc>
                          <a:spcPct val="115000"/>
                        </a:lnSpc>
                        <a:spcAft>
                          <a:spcPts val="1000"/>
                        </a:spcAft>
                      </a:pPr>
                      <a:r>
                        <a:rPr lang="en-GB" sz="1200">
                          <a:solidFill>
                            <a:srgbClr val="000000"/>
                          </a:solidFill>
                          <a:effectLst/>
                          <a:latin typeface="Calibri" panose="020F0502020204030204" pitchFamily="34" charset="0"/>
                          <a:ea typeface="Calibri" panose="020F0502020204030204" pitchFamily="34" charset="0"/>
                          <a:cs typeface="Arial" panose="020B0604020202020204" pitchFamily="34" charset="0"/>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362778579"/>
                  </a:ext>
                </a:extLst>
              </a:tr>
              <a:tr h="301625">
                <a:tc gridSpan="2">
                  <a:txBody>
                    <a:bodyPr/>
                    <a:lstStyle/>
                    <a:p>
                      <a:pPr>
                        <a:lnSpc>
                          <a:spcPct val="115000"/>
                        </a:lnSpc>
                        <a:spcAft>
                          <a:spcPts val="1000"/>
                        </a:spcAft>
                      </a:pPr>
                      <a:r>
                        <a:rPr lang="en-GB" sz="1100">
                          <a:effectLst/>
                          <a:latin typeface="Calibri" panose="020F0502020204030204" pitchFamily="34" charset="0"/>
                          <a:ea typeface="Calibri" panose="020F0502020204030204" pitchFamily="34" charset="0"/>
                          <a:cs typeface="Arial" panose="020B0604020202020204" pitchFamily="34" charset="0"/>
                        </a:rPr>
                        <a:t>Risk identified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Arial" panose="020B0604020202020204" pitchFamily="34" charset="0"/>
                        </a:rPr>
                        <a:t>Unlikely (1)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100">
                          <a:effectLst/>
                          <a:latin typeface="Calibri" panose="020F0502020204030204" pitchFamily="34" charset="0"/>
                          <a:ea typeface="Calibri" panose="020F0502020204030204" pitchFamily="34" charset="0"/>
                          <a:cs typeface="Arial" panose="020B0604020202020204" pitchFamily="34" charset="0"/>
                        </a:rPr>
                        <a:t>Possible (2)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Arial" panose="020B0604020202020204" pitchFamily="34" charset="0"/>
                        </a:rPr>
                        <a:t>Likely (3)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2501182"/>
                  </a:ext>
                </a:extLst>
              </a:tr>
            </a:tbl>
          </a:graphicData>
        </a:graphic>
      </p:graphicFrame>
      <p:graphicFrame>
        <p:nvGraphicFramePr>
          <p:cNvPr id="9" name="Table 9">
            <a:extLst>
              <a:ext uri="{FF2B5EF4-FFF2-40B4-BE49-F238E27FC236}">
                <a16:creationId xmlns:a16="http://schemas.microsoft.com/office/drawing/2014/main" id="{D7C6B639-F264-49FA-AAF2-164318094B5E}"/>
              </a:ext>
            </a:extLst>
          </p:cNvPr>
          <p:cNvGraphicFramePr>
            <a:graphicFrameLocks noGrp="1"/>
          </p:cNvGraphicFramePr>
          <p:nvPr>
            <p:extLst>
              <p:ext uri="{D42A27DB-BD31-4B8C-83A1-F6EECF244321}">
                <p14:modId xmlns:p14="http://schemas.microsoft.com/office/powerpoint/2010/main" val="505366405"/>
              </p:ext>
            </p:extLst>
          </p:nvPr>
        </p:nvGraphicFramePr>
        <p:xfrm>
          <a:off x="1143000" y="1253998"/>
          <a:ext cx="4572000" cy="5537074"/>
        </p:xfrm>
        <a:graphic>
          <a:graphicData uri="http://schemas.openxmlformats.org/drawingml/2006/table">
            <a:tbl>
              <a:tblPr firstRow="1" bandRow="1">
                <a:tableStyleId>{5C22544A-7EE6-4342-B048-85BDC9FD1C3A}</a:tableStyleId>
              </a:tblPr>
              <a:tblGrid>
                <a:gridCol w="2003234">
                  <a:extLst>
                    <a:ext uri="{9D8B030D-6E8A-4147-A177-3AD203B41FA5}">
                      <a16:colId xmlns:a16="http://schemas.microsoft.com/office/drawing/2014/main" val="3500509132"/>
                    </a:ext>
                  </a:extLst>
                </a:gridCol>
                <a:gridCol w="2568766">
                  <a:extLst>
                    <a:ext uri="{9D8B030D-6E8A-4147-A177-3AD203B41FA5}">
                      <a16:colId xmlns:a16="http://schemas.microsoft.com/office/drawing/2014/main" val="3481697512"/>
                    </a:ext>
                  </a:extLst>
                </a:gridCol>
              </a:tblGrid>
              <a:tr h="370840">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r>
                        <a:rPr lang="en-GB" sz="1300" b="0" dirty="0">
                          <a:solidFill>
                            <a:schemeClr val="bg1"/>
                          </a:solidFill>
                          <a:effectLst/>
                          <a:latin typeface="Calibri" panose="020F0502020204030204" pitchFamily="34" charset="0"/>
                          <a:ea typeface="Calibri" panose="020F0502020204030204" pitchFamily="34" charset="0"/>
                          <a:cs typeface="Arial" panose="020B0604020202020204" pitchFamily="34" charset="0"/>
                        </a:rPr>
                        <a:t>Area of activity/ concern </a:t>
                      </a:r>
                      <a:endParaRPr lang="en-GB" sz="13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13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9F46"/>
                    </a:solidFill>
                  </a:tcPr>
                </a:tc>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r>
                        <a:rPr lang="en-GB" sz="13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List all activities that may involve a risk to a colleague/ member of the public/ equipment/ premises</a:t>
                      </a:r>
                      <a:endParaRPr lang="en-GB"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2588862"/>
                  </a:ext>
                </a:extLst>
              </a:tr>
              <a:tr h="370840">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r>
                        <a:rPr lang="en-GB" sz="1300" b="0" dirty="0">
                          <a:solidFill>
                            <a:schemeClr val="bg1"/>
                          </a:solidFill>
                          <a:effectLst/>
                          <a:latin typeface="Calibri" panose="020F0502020204030204" pitchFamily="34" charset="0"/>
                          <a:ea typeface="Calibri" panose="020F0502020204030204" pitchFamily="34" charset="0"/>
                          <a:cs typeface="Arial" panose="020B0604020202020204" pitchFamily="34" charset="0"/>
                        </a:rPr>
                        <a:t>What hazards are associated to this activity / area</a:t>
                      </a:r>
                      <a:endParaRPr lang="en-GB" sz="13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9F46"/>
                    </a:solidFill>
                  </a:tcPr>
                </a:tc>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r>
                        <a:rPr lang="en-GB" sz="1300" b="0" dirty="0">
                          <a:effectLst/>
                          <a:latin typeface="Calibri" panose="020F0502020204030204" pitchFamily="34" charset="0"/>
                          <a:ea typeface="Calibri" panose="020F0502020204030204" pitchFamily="34" charset="0"/>
                          <a:cs typeface="Arial" panose="020B0604020202020204" pitchFamily="34" charset="0"/>
                        </a:rPr>
                        <a:t>Identify what could go wrong with this activity</a:t>
                      </a:r>
                      <a:endParaRPr lang="en-GB" sz="1300" b="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3743300"/>
                  </a:ext>
                </a:extLst>
              </a:tr>
              <a:tr h="0">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r>
                        <a:rPr lang="en-GB" sz="1300" b="0" dirty="0">
                          <a:solidFill>
                            <a:schemeClr val="bg1"/>
                          </a:solidFill>
                          <a:effectLst/>
                          <a:latin typeface="Calibri" panose="020F0502020204030204" pitchFamily="34" charset="0"/>
                          <a:ea typeface="Calibri" panose="020F0502020204030204" pitchFamily="34" charset="0"/>
                          <a:cs typeface="Arial" panose="020B0604020202020204" pitchFamily="34" charset="0"/>
                        </a:rPr>
                        <a:t>Who is at risk</a:t>
                      </a:r>
                      <a:endParaRPr lang="en-GB" sz="13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9F46"/>
                    </a:solidFill>
                  </a:tcPr>
                </a:tc>
                <a:tc>
                  <a:txBody>
                    <a:bodyPr/>
                    <a:lstStyle/>
                    <a:p>
                      <a:pPr>
                        <a:lnSpc>
                          <a:spcPct val="115000"/>
                        </a:lnSpc>
                        <a:spcAft>
                          <a:spcPts val="1000"/>
                        </a:spcAft>
                      </a:pPr>
                      <a:r>
                        <a:rPr lang="en-GB" sz="1300" b="0" dirty="0">
                          <a:effectLst/>
                          <a:latin typeface="Calibri" panose="020F0502020204030204" pitchFamily="34" charset="0"/>
                          <a:ea typeface="Calibri" panose="020F0502020204030204" pitchFamily="34" charset="0"/>
                          <a:cs typeface="Arial" panose="020B0604020202020204" pitchFamily="34" charset="0"/>
                        </a:rPr>
                        <a:t>Identify who would be at risk:</a:t>
                      </a:r>
                      <a:endParaRPr lang="en-GB" sz="13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b="0" dirty="0">
                          <a:effectLst/>
                          <a:latin typeface="Calibri" panose="020F0502020204030204" pitchFamily="34" charset="0"/>
                          <a:ea typeface="Calibri" panose="020F0502020204030204" pitchFamily="34" charset="0"/>
                          <a:cs typeface="Arial" panose="020B0604020202020204" pitchFamily="34" charset="0"/>
                        </a:rPr>
                        <a:t>colleague/ member of the public/ equipment/ premises</a:t>
                      </a:r>
                      <a:endParaRPr lang="en-GB" sz="1300" b="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8579110"/>
                  </a:ext>
                </a:extLst>
              </a:tr>
              <a:tr h="0">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r>
                        <a:rPr lang="en-GB" sz="1300" b="0" dirty="0">
                          <a:solidFill>
                            <a:schemeClr val="bg1"/>
                          </a:solidFill>
                          <a:effectLst/>
                          <a:latin typeface="Calibri" panose="020F0502020204030204" pitchFamily="34" charset="0"/>
                          <a:ea typeface="Calibri" panose="020F0502020204030204" pitchFamily="34" charset="0"/>
                          <a:cs typeface="Arial" panose="020B0604020202020204" pitchFamily="34" charset="0"/>
                        </a:rPr>
                        <a:t>Likelihood of risk occurring </a:t>
                      </a:r>
                      <a:endParaRPr lang="en-GB" sz="13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13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9F46"/>
                    </a:solidFill>
                  </a:tcPr>
                </a:tc>
                <a:tc>
                  <a:txBody>
                    <a:bodyPr/>
                    <a:lstStyle/>
                    <a:p>
                      <a:pPr>
                        <a:lnSpc>
                          <a:spcPct val="115000"/>
                        </a:lnSpc>
                        <a:spcAft>
                          <a:spcPts val="1000"/>
                        </a:spcAft>
                      </a:pPr>
                      <a:r>
                        <a:rPr lang="en-GB" sz="1300" b="0" dirty="0">
                          <a:effectLst/>
                          <a:latin typeface="Calibri" panose="020F0502020204030204" pitchFamily="34" charset="0"/>
                          <a:ea typeface="Calibri" panose="020F0502020204030204" pitchFamily="34" charset="0"/>
                          <a:cs typeface="Arial" panose="020B0604020202020204" pitchFamily="34" charset="0"/>
                        </a:rPr>
                        <a:t>Is the risk likely or unlikely to happen</a:t>
                      </a:r>
                      <a:endParaRPr lang="en-GB" sz="1300" b="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9817756"/>
                  </a:ext>
                </a:extLst>
              </a:tr>
              <a:tr h="370840">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r>
                        <a:rPr lang="en-GB" sz="1300" b="0" dirty="0">
                          <a:solidFill>
                            <a:schemeClr val="bg1"/>
                          </a:solidFill>
                          <a:effectLst/>
                          <a:latin typeface="Calibri" panose="020F0502020204030204" pitchFamily="34" charset="0"/>
                          <a:ea typeface="Calibri" panose="020F0502020204030204" pitchFamily="34" charset="0"/>
                          <a:cs typeface="Arial" panose="020B0604020202020204" pitchFamily="34" charset="0"/>
                        </a:rPr>
                        <a:t>Severity of risk </a:t>
                      </a:r>
                      <a:endParaRPr lang="en-GB" sz="13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13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9F46"/>
                    </a:solidFill>
                  </a:tcPr>
                </a:tc>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r>
                        <a:rPr lang="en-GB" sz="1300" b="0" dirty="0">
                          <a:effectLst/>
                          <a:latin typeface="Calibri" panose="020F0502020204030204" pitchFamily="34" charset="0"/>
                          <a:ea typeface="Calibri" panose="020F0502020204030204" pitchFamily="34" charset="0"/>
                          <a:cs typeface="Arial" panose="020B0604020202020204" pitchFamily="34" charset="0"/>
                        </a:rPr>
                        <a:t>If the risk happens, how significant will it be; will people be hurt or just inconvenienced</a:t>
                      </a:r>
                      <a:endParaRPr lang="en-GB" sz="1300" b="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2375940"/>
                  </a:ext>
                </a:extLst>
              </a:tr>
              <a:tr h="370840">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r>
                        <a:rPr lang="en-GB" sz="1300" b="0" dirty="0">
                          <a:solidFill>
                            <a:schemeClr val="bg1"/>
                          </a:solidFill>
                          <a:effectLst/>
                          <a:latin typeface="Calibri" panose="020F0502020204030204" pitchFamily="34" charset="0"/>
                          <a:ea typeface="Calibri" panose="020F0502020204030204" pitchFamily="34" charset="0"/>
                          <a:cs typeface="Arial" panose="020B0604020202020204" pitchFamily="34" charset="0"/>
                        </a:rPr>
                        <a:t>Risk rating</a:t>
                      </a:r>
                      <a:endParaRPr lang="en-GB" sz="13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13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9F46"/>
                    </a:solidFill>
                  </a:tcPr>
                </a:tc>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r>
                        <a:rPr lang="en-GB" sz="1300" b="0" dirty="0">
                          <a:effectLst/>
                          <a:latin typeface="Calibri" panose="020F0502020204030204" pitchFamily="34" charset="0"/>
                          <a:ea typeface="Calibri" panose="020F0502020204030204" pitchFamily="34" charset="0"/>
                          <a:cs typeface="Arial" panose="020B0604020202020204" pitchFamily="34" charset="0"/>
                        </a:rPr>
                        <a:t>Combination of likelihood and severity (see additional table below)</a:t>
                      </a:r>
                      <a:endParaRPr lang="en-GB" sz="1300" b="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9551127"/>
                  </a:ext>
                </a:extLst>
              </a:tr>
              <a:tr h="370840">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r>
                        <a:rPr lang="en-GB" sz="1300" b="0" dirty="0">
                          <a:solidFill>
                            <a:schemeClr val="bg1"/>
                          </a:solidFill>
                          <a:effectLst/>
                          <a:latin typeface="Calibri" panose="020F0502020204030204" pitchFamily="34" charset="0"/>
                          <a:ea typeface="Calibri" panose="020F0502020204030204" pitchFamily="34" charset="0"/>
                          <a:cs typeface="Arial" panose="020B0604020202020204" pitchFamily="34" charset="0"/>
                        </a:rPr>
                        <a:t>Action taken to reduce risk</a:t>
                      </a:r>
                      <a:endParaRPr lang="en-GB" sz="13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13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9F46"/>
                    </a:solidFill>
                  </a:tcPr>
                </a:tc>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r>
                        <a:rPr lang="en-GB" sz="1300" b="0" dirty="0">
                          <a:effectLst/>
                          <a:latin typeface="Calibri" panose="020F0502020204030204" pitchFamily="34" charset="0"/>
                          <a:ea typeface="Calibri" panose="020F0502020204030204" pitchFamily="34" charset="0"/>
                          <a:cs typeface="Arial" panose="020B0604020202020204" pitchFamily="34" charset="0"/>
                        </a:rPr>
                        <a:t>How will you reduce either the likelihood or significance of risk</a:t>
                      </a:r>
                      <a:endParaRPr lang="en-GB" sz="1300" b="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6616084"/>
                  </a:ext>
                </a:extLst>
              </a:tr>
              <a:tr h="370840">
                <a:tc>
                  <a:txBody>
                    <a:bodyPr/>
                    <a:lstStyle/>
                    <a:p>
                      <a:r>
                        <a:rPr lang="en-GB" sz="1300" b="0" dirty="0">
                          <a:solidFill>
                            <a:schemeClr val="bg1"/>
                          </a:solidFill>
                        </a:rPr>
                        <a:t>Reassessed risk level with measures in place to reduce it.</a:t>
                      </a:r>
                    </a:p>
                    <a:p>
                      <a:endParaRPr lang="en-GB" sz="13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9F46"/>
                    </a:solidFill>
                  </a:tcPr>
                </a:tc>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r>
                        <a:rPr lang="en-GB" sz="1300" b="0" dirty="0">
                          <a:effectLst/>
                          <a:latin typeface="Calibri" panose="020F0502020204030204" pitchFamily="34" charset="0"/>
                          <a:ea typeface="Calibri" panose="020F0502020204030204" pitchFamily="34" charset="0"/>
                          <a:cs typeface="Arial" panose="020B0604020202020204" pitchFamily="34" charset="0"/>
                        </a:rPr>
                        <a:t>Describe the final risk with actions taken and by whom, to ensure the risk is within tolerable levels. </a:t>
                      </a:r>
                      <a:endParaRPr lang="en-GB" sz="1300" b="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2335138"/>
                  </a:ext>
                </a:extLst>
              </a:tr>
            </a:tbl>
          </a:graphicData>
        </a:graphic>
      </p:graphicFrame>
      <p:sp>
        <p:nvSpPr>
          <p:cNvPr id="11" name="Freeform 34">
            <a:extLst>
              <a:ext uri="{FF2B5EF4-FFF2-40B4-BE49-F238E27FC236}">
                <a16:creationId xmlns:a16="http://schemas.microsoft.com/office/drawing/2014/main" id="{7C88EB12-3B61-4285-9804-E24A53D076F3}"/>
              </a:ext>
            </a:extLst>
          </p:cNvPr>
          <p:cNvSpPr>
            <a:spLocks/>
          </p:cNvSpPr>
          <p:nvPr/>
        </p:nvSpPr>
        <p:spPr bwMode="auto">
          <a:xfrm>
            <a:off x="-665480" y="447089"/>
            <a:ext cx="4409440" cy="663575"/>
          </a:xfrm>
          <a:custGeom>
            <a:avLst/>
            <a:gdLst>
              <a:gd name="T0" fmla="*/ 4136 w 4136"/>
              <a:gd name="T1" fmla="*/ 292 h 328"/>
              <a:gd name="T2" fmla="*/ 4126 w 4136"/>
              <a:gd name="T3" fmla="*/ 284 h 328"/>
              <a:gd name="T4" fmla="*/ 4106 w 4136"/>
              <a:gd name="T5" fmla="*/ 274 h 328"/>
              <a:gd name="T6" fmla="*/ 4102 w 4136"/>
              <a:gd name="T7" fmla="*/ 266 h 328"/>
              <a:gd name="T8" fmla="*/ 4084 w 4136"/>
              <a:gd name="T9" fmla="*/ 258 h 328"/>
              <a:gd name="T10" fmla="*/ 4084 w 4136"/>
              <a:gd name="T11" fmla="*/ 246 h 328"/>
              <a:gd name="T12" fmla="*/ 4096 w 4136"/>
              <a:gd name="T13" fmla="*/ 220 h 328"/>
              <a:gd name="T14" fmla="*/ 4096 w 4136"/>
              <a:gd name="T15" fmla="*/ 192 h 328"/>
              <a:gd name="T16" fmla="*/ 4078 w 4136"/>
              <a:gd name="T17" fmla="*/ 158 h 328"/>
              <a:gd name="T18" fmla="*/ 4004 w 4136"/>
              <a:gd name="T19" fmla="*/ 146 h 328"/>
              <a:gd name="T20" fmla="*/ 3914 w 4136"/>
              <a:gd name="T21" fmla="*/ 134 h 328"/>
              <a:gd name="T22" fmla="*/ 3884 w 4136"/>
              <a:gd name="T23" fmla="*/ 118 h 328"/>
              <a:gd name="T24" fmla="*/ 3872 w 4136"/>
              <a:gd name="T25" fmla="*/ 100 h 328"/>
              <a:gd name="T26" fmla="*/ 3854 w 4136"/>
              <a:gd name="T27" fmla="*/ 80 h 328"/>
              <a:gd name="T28" fmla="*/ 3754 w 4136"/>
              <a:gd name="T29" fmla="*/ 48 h 328"/>
              <a:gd name="T30" fmla="*/ 3690 w 4136"/>
              <a:gd name="T31" fmla="*/ 40 h 328"/>
              <a:gd name="T32" fmla="*/ 3604 w 4136"/>
              <a:gd name="T33" fmla="*/ 38 h 328"/>
              <a:gd name="T34" fmla="*/ 3534 w 4136"/>
              <a:gd name="T35" fmla="*/ 36 h 328"/>
              <a:gd name="T36" fmla="*/ 3466 w 4136"/>
              <a:gd name="T37" fmla="*/ 36 h 328"/>
              <a:gd name="T38" fmla="*/ 3418 w 4136"/>
              <a:gd name="T39" fmla="*/ 34 h 328"/>
              <a:gd name="T40" fmla="*/ 3296 w 4136"/>
              <a:gd name="T41" fmla="*/ 34 h 328"/>
              <a:gd name="T42" fmla="*/ 3186 w 4136"/>
              <a:gd name="T43" fmla="*/ 24 h 328"/>
              <a:gd name="T44" fmla="*/ 2610 w 4136"/>
              <a:gd name="T45" fmla="*/ 0 h 328"/>
              <a:gd name="T46" fmla="*/ 2296 w 4136"/>
              <a:gd name="T47" fmla="*/ 6 h 328"/>
              <a:gd name="T48" fmla="*/ 1980 w 4136"/>
              <a:gd name="T49" fmla="*/ 4 h 328"/>
              <a:gd name="T50" fmla="*/ 408 w 4136"/>
              <a:gd name="T51" fmla="*/ 4 h 328"/>
              <a:gd name="T52" fmla="*/ 304 w 4136"/>
              <a:gd name="T53" fmla="*/ 10 h 328"/>
              <a:gd name="T54" fmla="*/ 52 w 4136"/>
              <a:gd name="T55" fmla="*/ 28 h 328"/>
              <a:gd name="T56" fmla="*/ 38 w 4136"/>
              <a:gd name="T57" fmla="*/ 32 h 328"/>
              <a:gd name="T58" fmla="*/ 46 w 4136"/>
              <a:gd name="T59" fmla="*/ 38 h 328"/>
              <a:gd name="T60" fmla="*/ 44 w 4136"/>
              <a:gd name="T61" fmla="*/ 52 h 328"/>
              <a:gd name="T62" fmla="*/ 74 w 4136"/>
              <a:gd name="T63" fmla="*/ 60 h 328"/>
              <a:gd name="T64" fmla="*/ 56 w 4136"/>
              <a:gd name="T65" fmla="*/ 68 h 328"/>
              <a:gd name="T66" fmla="*/ 174 w 4136"/>
              <a:gd name="T67" fmla="*/ 74 h 328"/>
              <a:gd name="T68" fmla="*/ 86 w 4136"/>
              <a:gd name="T69" fmla="*/ 98 h 328"/>
              <a:gd name="T70" fmla="*/ 84 w 4136"/>
              <a:gd name="T71" fmla="*/ 132 h 328"/>
              <a:gd name="T72" fmla="*/ 120 w 4136"/>
              <a:gd name="T73" fmla="*/ 162 h 328"/>
              <a:gd name="T74" fmla="*/ 172 w 4136"/>
              <a:gd name="T75" fmla="*/ 176 h 328"/>
              <a:gd name="T76" fmla="*/ 538 w 4136"/>
              <a:gd name="T77" fmla="*/ 190 h 328"/>
              <a:gd name="T78" fmla="*/ 592 w 4136"/>
              <a:gd name="T79" fmla="*/ 196 h 328"/>
              <a:gd name="T80" fmla="*/ 616 w 4136"/>
              <a:gd name="T81" fmla="*/ 228 h 328"/>
              <a:gd name="T82" fmla="*/ 658 w 4136"/>
              <a:gd name="T83" fmla="*/ 246 h 328"/>
              <a:gd name="T84" fmla="*/ 806 w 4136"/>
              <a:gd name="T85" fmla="*/ 274 h 328"/>
              <a:gd name="T86" fmla="*/ 1008 w 4136"/>
              <a:gd name="T87" fmla="*/ 286 h 328"/>
              <a:gd name="T88" fmla="*/ 1200 w 4136"/>
              <a:gd name="T89" fmla="*/ 288 h 328"/>
              <a:gd name="T90" fmla="*/ 1370 w 4136"/>
              <a:gd name="T91" fmla="*/ 288 h 328"/>
              <a:gd name="T92" fmla="*/ 1530 w 4136"/>
              <a:gd name="T93" fmla="*/ 288 h 328"/>
              <a:gd name="T94" fmla="*/ 1638 w 4136"/>
              <a:gd name="T95" fmla="*/ 286 h 328"/>
              <a:gd name="T96" fmla="*/ 2016 w 4136"/>
              <a:gd name="T97" fmla="*/ 284 h 328"/>
              <a:gd name="T98" fmla="*/ 2546 w 4136"/>
              <a:gd name="T99" fmla="*/ 284 h 328"/>
              <a:gd name="T100" fmla="*/ 2600 w 4136"/>
              <a:gd name="T101" fmla="*/ 286 h 328"/>
              <a:gd name="T102" fmla="*/ 2676 w 4136"/>
              <a:gd name="T103" fmla="*/ 286 h 328"/>
              <a:gd name="T104" fmla="*/ 2744 w 4136"/>
              <a:gd name="T105" fmla="*/ 288 h 328"/>
              <a:gd name="T106" fmla="*/ 2810 w 4136"/>
              <a:gd name="T107" fmla="*/ 292 h 328"/>
              <a:gd name="T108" fmla="*/ 2930 w 4136"/>
              <a:gd name="T109" fmla="*/ 290 h 328"/>
              <a:gd name="T110" fmla="*/ 3064 w 4136"/>
              <a:gd name="T111" fmla="*/ 300 h 328"/>
              <a:gd name="T112" fmla="*/ 3364 w 4136"/>
              <a:gd name="T113" fmla="*/ 318 h 328"/>
              <a:gd name="T114" fmla="*/ 3806 w 4136"/>
              <a:gd name="T115" fmla="*/ 328 h 328"/>
              <a:gd name="T116" fmla="*/ 3968 w 4136"/>
              <a:gd name="T117" fmla="*/ 320 h 328"/>
              <a:gd name="T118" fmla="*/ 4112 w 4136"/>
              <a:gd name="T119" fmla="*/ 300 h 328"/>
              <a:gd name="T120" fmla="*/ 4100 w 4136"/>
              <a:gd name="T121" fmla="*/ 29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36" h="328">
                <a:moveTo>
                  <a:pt x="4100" y="298"/>
                </a:moveTo>
                <a:lnTo>
                  <a:pt x="4100" y="298"/>
                </a:lnTo>
                <a:lnTo>
                  <a:pt x="4120" y="296"/>
                </a:lnTo>
                <a:lnTo>
                  <a:pt x="4136" y="292"/>
                </a:lnTo>
                <a:lnTo>
                  <a:pt x="4136" y="292"/>
                </a:lnTo>
                <a:lnTo>
                  <a:pt x="4124" y="292"/>
                </a:lnTo>
                <a:lnTo>
                  <a:pt x="4116" y="290"/>
                </a:lnTo>
                <a:lnTo>
                  <a:pt x="4116" y="290"/>
                </a:lnTo>
                <a:lnTo>
                  <a:pt x="4124" y="286"/>
                </a:lnTo>
                <a:lnTo>
                  <a:pt x="4126" y="284"/>
                </a:lnTo>
                <a:lnTo>
                  <a:pt x="4128" y="278"/>
                </a:lnTo>
                <a:lnTo>
                  <a:pt x="4128" y="278"/>
                </a:lnTo>
                <a:lnTo>
                  <a:pt x="4116" y="276"/>
                </a:lnTo>
                <a:lnTo>
                  <a:pt x="4106" y="274"/>
                </a:lnTo>
                <a:lnTo>
                  <a:pt x="4106" y="274"/>
                </a:lnTo>
                <a:lnTo>
                  <a:pt x="4110" y="272"/>
                </a:lnTo>
                <a:lnTo>
                  <a:pt x="4108" y="270"/>
                </a:lnTo>
                <a:lnTo>
                  <a:pt x="4104" y="268"/>
                </a:lnTo>
                <a:lnTo>
                  <a:pt x="4102" y="266"/>
                </a:lnTo>
                <a:lnTo>
                  <a:pt x="4102" y="266"/>
                </a:lnTo>
                <a:lnTo>
                  <a:pt x="4108" y="264"/>
                </a:lnTo>
                <a:lnTo>
                  <a:pt x="4112" y="260"/>
                </a:lnTo>
                <a:lnTo>
                  <a:pt x="4112" y="260"/>
                </a:lnTo>
                <a:lnTo>
                  <a:pt x="4098" y="260"/>
                </a:lnTo>
                <a:lnTo>
                  <a:pt x="4084" y="258"/>
                </a:lnTo>
                <a:lnTo>
                  <a:pt x="4072" y="254"/>
                </a:lnTo>
                <a:lnTo>
                  <a:pt x="4062" y="252"/>
                </a:lnTo>
                <a:lnTo>
                  <a:pt x="4062" y="252"/>
                </a:lnTo>
                <a:lnTo>
                  <a:pt x="4072" y="250"/>
                </a:lnTo>
                <a:lnTo>
                  <a:pt x="4084" y="246"/>
                </a:lnTo>
                <a:lnTo>
                  <a:pt x="4092" y="240"/>
                </a:lnTo>
                <a:lnTo>
                  <a:pt x="4096" y="236"/>
                </a:lnTo>
                <a:lnTo>
                  <a:pt x="4098" y="230"/>
                </a:lnTo>
                <a:lnTo>
                  <a:pt x="4098" y="230"/>
                </a:lnTo>
                <a:lnTo>
                  <a:pt x="4096" y="220"/>
                </a:lnTo>
                <a:lnTo>
                  <a:pt x="4096" y="212"/>
                </a:lnTo>
                <a:lnTo>
                  <a:pt x="4096" y="204"/>
                </a:lnTo>
                <a:lnTo>
                  <a:pt x="4100" y="196"/>
                </a:lnTo>
                <a:lnTo>
                  <a:pt x="4100" y="196"/>
                </a:lnTo>
                <a:lnTo>
                  <a:pt x="4096" y="192"/>
                </a:lnTo>
                <a:lnTo>
                  <a:pt x="4094" y="188"/>
                </a:lnTo>
                <a:lnTo>
                  <a:pt x="4088" y="176"/>
                </a:lnTo>
                <a:lnTo>
                  <a:pt x="4084" y="166"/>
                </a:lnTo>
                <a:lnTo>
                  <a:pt x="4082" y="162"/>
                </a:lnTo>
                <a:lnTo>
                  <a:pt x="4078" y="158"/>
                </a:lnTo>
                <a:lnTo>
                  <a:pt x="4078" y="158"/>
                </a:lnTo>
                <a:lnTo>
                  <a:pt x="4070" y="154"/>
                </a:lnTo>
                <a:lnTo>
                  <a:pt x="4062" y="150"/>
                </a:lnTo>
                <a:lnTo>
                  <a:pt x="4044" y="148"/>
                </a:lnTo>
                <a:lnTo>
                  <a:pt x="4004" y="146"/>
                </a:lnTo>
                <a:lnTo>
                  <a:pt x="4004" y="146"/>
                </a:lnTo>
                <a:lnTo>
                  <a:pt x="3958" y="142"/>
                </a:lnTo>
                <a:lnTo>
                  <a:pt x="3914" y="138"/>
                </a:lnTo>
                <a:lnTo>
                  <a:pt x="3914" y="138"/>
                </a:lnTo>
                <a:lnTo>
                  <a:pt x="3914" y="134"/>
                </a:lnTo>
                <a:lnTo>
                  <a:pt x="3914" y="134"/>
                </a:lnTo>
                <a:lnTo>
                  <a:pt x="3902" y="132"/>
                </a:lnTo>
                <a:lnTo>
                  <a:pt x="3896" y="128"/>
                </a:lnTo>
                <a:lnTo>
                  <a:pt x="3890" y="122"/>
                </a:lnTo>
                <a:lnTo>
                  <a:pt x="3884" y="118"/>
                </a:lnTo>
                <a:lnTo>
                  <a:pt x="3884" y="118"/>
                </a:lnTo>
                <a:lnTo>
                  <a:pt x="3878" y="118"/>
                </a:lnTo>
                <a:lnTo>
                  <a:pt x="3878" y="118"/>
                </a:lnTo>
                <a:lnTo>
                  <a:pt x="3872" y="100"/>
                </a:lnTo>
                <a:lnTo>
                  <a:pt x="3872" y="100"/>
                </a:lnTo>
                <a:lnTo>
                  <a:pt x="3866" y="96"/>
                </a:lnTo>
                <a:lnTo>
                  <a:pt x="3862" y="90"/>
                </a:lnTo>
                <a:lnTo>
                  <a:pt x="3858" y="86"/>
                </a:lnTo>
                <a:lnTo>
                  <a:pt x="3854" y="80"/>
                </a:lnTo>
                <a:lnTo>
                  <a:pt x="3854" y="80"/>
                </a:lnTo>
                <a:lnTo>
                  <a:pt x="3842" y="70"/>
                </a:lnTo>
                <a:lnTo>
                  <a:pt x="3826" y="62"/>
                </a:lnTo>
                <a:lnTo>
                  <a:pt x="3810" y="56"/>
                </a:lnTo>
                <a:lnTo>
                  <a:pt x="3792" y="52"/>
                </a:lnTo>
                <a:lnTo>
                  <a:pt x="3754" y="48"/>
                </a:lnTo>
                <a:lnTo>
                  <a:pt x="3718" y="44"/>
                </a:lnTo>
                <a:lnTo>
                  <a:pt x="3718" y="44"/>
                </a:lnTo>
                <a:lnTo>
                  <a:pt x="3712" y="42"/>
                </a:lnTo>
                <a:lnTo>
                  <a:pt x="3704" y="40"/>
                </a:lnTo>
                <a:lnTo>
                  <a:pt x="3690" y="40"/>
                </a:lnTo>
                <a:lnTo>
                  <a:pt x="3676" y="42"/>
                </a:lnTo>
                <a:lnTo>
                  <a:pt x="3660" y="42"/>
                </a:lnTo>
                <a:lnTo>
                  <a:pt x="3660" y="42"/>
                </a:lnTo>
                <a:lnTo>
                  <a:pt x="3622" y="38"/>
                </a:lnTo>
                <a:lnTo>
                  <a:pt x="3604" y="38"/>
                </a:lnTo>
                <a:lnTo>
                  <a:pt x="3584" y="40"/>
                </a:lnTo>
                <a:lnTo>
                  <a:pt x="3584" y="40"/>
                </a:lnTo>
                <a:lnTo>
                  <a:pt x="3568" y="36"/>
                </a:lnTo>
                <a:lnTo>
                  <a:pt x="3550" y="36"/>
                </a:lnTo>
                <a:lnTo>
                  <a:pt x="3534" y="36"/>
                </a:lnTo>
                <a:lnTo>
                  <a:pt x="3516" y="40"/>
                </a:lnTo>
                <a:lnTo>
                  <a:pt x="3516" y="40"/>
                </a:lnTo>
                <a:lnTo>
                  <a:pt x="3500" y="36"/>
                </a:lnTo>
                <a:lnTo>
                  <a:pt x="3482" y="36"/>
                </a:lnTo>
                <a:lnTo>
                  <a:pt x="3466" y="36"/>
                </a:lnTo>
                <a:lnTo>
                  <a:pt x="3450" y="34"/>
                </a:lnTo>
                <a:lnTo>
                  <a:pt x="3450" y="34"/>
                </a:lnTo>
                <a:lnTo>
                  <a:pt x="3444" y="36"/>
                </a:lnTo>
                <a:lnTo>
                  <a:pt x="3436" y="36"/>
                </a:lnTo>
                <a:lnTo>
                  <a:pt x="3418" y="34"/>
                </a:lnTo>
                <a:lnTo>
                  <a:pt x="3418" y="34"/>
                </a:lnTo>
                <a:lnTo>
                  <a:pt x="3330" y="38"/>
                </a:lnTo>
                <a:lnTo>
                  <a:pt x="3330" y="38"/>
                </a:lnTo>
                <a:lnTo>
                  <a:pt x="3296" y="34"/>
                </a:lnTo>
                <a:lnTo>
                  <a:pt x="3296" y="34"/>
                </a:lnTo>
                <a:lnTo>
                  <a:pt x="3246" y="30"/>
                </a:lnTo>
                <a:lnTo>
                  <a:pt x="3196" y="26"/>
                </a:lnTo>
                <a:lnTo>
                  <a:pt x="3196" y="26"/>
                </a:lnTo>
                <a:lnTo>
                  <a:pt x="3186" y="24"/>
                </a:lnTo>
                <a:lnTo>
                  <a:pt x="3186" y="24"/>
                </a:lnTo>
                <a:lnTo>
                  <a:pt x="3038" y="14"/>
                </a:lnTo>
                <a:lnTo>
                  <a:pt x="2896" y="8"/>
                </a:lnTo>
                <a:lnTo>
                  <a:pt x="2754" y="4"/>
                </a:lnTo>
                <a:lnTo>
                  <a:pt x="2610" y="0"/>
                </a:lnTo>
                <a:lnTo>
                  <a:pt x="2610" y="0"/>
                </a:lnTo>
                <a:lnTo>
                  <a:pt x="2532" y="0"/>
                </a:lnTo>
                <a:lnTo>
                  <a:pt x="2454" y="0"/>
                </a:lnTo>
                <a:lnTo>
                  <a:pt x="2300" y="4"/>
                </a:lnTo>
                <a:lnTo>
                  <a:pt x="2300" y="4"/>
                </a:lnTo>
                <a:lnTo>
                  <a:pt x="2296" y="6"/>
                </a:lnTo>
                <a:lnTo>
                  <a:pt x="2292" y="8"/>
                </a:lnTo>
                <a:lnTo>
                  <a:pt x="2292" y="8"/>
                </a:lnTo>
                <a:lnTo>
                  <a:pt x="2268" y="8"/>
                </a:lnTo>
                <a:lnTo>
                  <a:pt x="2268" y="8"/>
                </a:lnTo>
                <a:lnTo>
                  <a:pt x="1980" y="4"/>
                </a:lnTo>
                <a:lnTo>
                  <a:pt x="1698" y="2"/>
                </a:lnTo>
                <a:lnTo>
                  <a:pt x="1130" y="0"/>
                </a:lnTo>
                <a:lnTo>
                  <a:pt x="1130" y="0"/>
                </a:lnTo>
                <a:lnTo>
                  <a:pt x="768" y="0"/>
                </a:lnTo>
                <a:lnTo>
                  <a:pt x="408" y="4"/>
                </a:lnTo>
                <a:lnTo>
                  <a:pt x="408" y="4"/>
                </a:lnTo>
                <a:lnTo>
                  <a:pt x="398" y="6"/>
                </a:lnTo>
                <a:lnTo>
                  <a:pt x="390" y="8"/>
                </a:lnTo>
                <a:lnTo>
                  <a:pt x="390" y="8"/>
                </a:lnTo>
                <a:lnTo>
                  <a:pt x="304" y="10"/>
                </a:lnTo>
                <a:lnTo>
                  <a:pt x="214" y="12"/>
                </a:lnTo>
                <a:lnTo>
                  <a:pt x="128" y="18"/>
                </a:lnTo>
                <a:lnTo>
                  <a:pt x="88" y="24"/>
                </a:lnTo>
                <a:lnTo>
                  <a:pt x="52" y="28"/>
                </a:lnTo>
                <a:lnTo>
                  <a:pt x="52" y="28"/>
                </a:lnTo>
                <a:lnTo>
                  <a:pt x="70" y="28"/>
                </a:lnTo>
                <a:lnTo>
                  <a:pt x="78" y="28"/>
                </a:lnTo>
                <a:lnTo>
                  <a:pt x="84" y="30"/>
                </a:lnTo>
                <a:lnTo>
                  <a:pt x="84" y="30"/>
                </a:lnTo>
                <a:lnTo>
                  <a:pt x="38" y="32"/>
                </a:lnTo>
                <a:lnTo>
                  <a:pt x="0" y="36"/>
                </a:lnTo>
                <a:lnTo>
                  <a:pt x="0" y="36"/>
                </a:lnTo>
                <a:lnTo>
                  <a:pt x="28" y="36"/>
                </a:lnTo>
                <a:lnTo>
                  <a:pt x="46" y="38"/>
                </a:lnTo>
                <a:lnTo>
                  <a:pt x="46" y="38"/>
                </a:lnTo>
                <a:lnTo>
                  <a:pt x="28" y="42"/>
                </a:lnTo>
                <a:lnTo>
                  <a:pt x="22" y="44"/>
                </a:lnTo>
                <a:lnTo>
                  <a:pt x="18" y="50"/>
                </a:lnTo>
                <a:lnTo>
                  <a:pt x="18" y="50"/>
                </a:lnTo>
                <a:lnTo>
                  <a:pt x="44" y="52"/>
                </a:lnTo>
                <a:lnTo>
                  <a:pt x="68" y="54"/>
                </a:lnTo>
                <a:lnTo>
                  <a:pt x="68" y="54"/>
                </a:lnTo>
                <a:lnTo>
                  <a:pt x="62" y="56"/>
                </a:lnTo>
                <a:lnTo>
                  <a:pt x="66" y="58"/>
                </a:lnTo>
                <a:lnTo>
                  <a:pt x="74" y="60"/>
                </a:lnTo>
                <a:lnTo>
                  <a:pt x="80" y="62"/>
                </a:lnTo>
                <a:lnTo>
                  <a:pt x="80" y="62"/>
                </a:lnTo>
                <a:lnTo>
                  <a:pt x="66" y="64"/>
                </a:lnTo>
                <a:lnTo>
                  <a:pt x="56" y="68"/>
                </a:lnTo>
                <a:lnTo>
                  <a:pt x="56" y="68"/>
                </a:lnTo>
                <a:lnTo>
                  <a:pt x="88" y="68"/>
                </a:lnTo>
                <a:lnTo>
                  <a:pt x="118" y="70"/>
                </a:lnTo>
                <a:lnTo>
                  <a:pt x="148" y="74"/>
                </a:lnTo>
                <a:lnTo>
                  <a:pt x="174" y="74"/>
                </a:lnTo>
                <a:lnTo>
                  <a:pt x="174" y="74"/>
                </a:lnTo>
                <a:lnTo>
                  <a:pt x="146" y="78"/>
                </a:lnTo>
                <a:lnTo>
                  <a:pt x="122" y="82"/>
                </a:lnTo>
                <a:lnTo>
                  <a:pt x="100" y="88"/>
                </a:lnTo>
                <a:lnTo>
                  <a:pt x="92" y="92"/>
                </a:lnTo>
                <a:lnTo>
                  <a:pt x="86" y="98"/>
                </a:lnTo>
                <a:lnTo>
                  <a:pt x="86" y="98"/>
                </a:lnTo>
                <a:lnTo>
                  <a:pt x="92" y="108"/>
                </a:lnTo>
                <a:lnTo>
                  <a:pt x="94" y="116"/>
                </a:lnTo>
                <a:lnTo>
                  <a:pt x="92" y="122"/>
                </a:lnTo>
                <a:lnTo>
                  <a:pt x="84" y="132"/>
                </a:lnTo>
                <a:lnTo>
                  <a:pt x="84" y="132"/>
                </a:lnTo>
                <a:lnTo>
                  <a:pt x="94" y="136"/>
                </a:lnTo>
                <a:lnTo>
                  <a:pt x="100" y="140"/>
                </a:lnTo>
                <a:lnTo>
                  <a:pt x="110" y="150"/>
                </a:lnTo>
                <a:lnTo>
                  <a:pt x="120" y="162"/>
                </a:lnTo>
                <a:lnTo>
                  <a:pt x="126" y="166"/>
                </a:lnTo>
                <a:lnTo>
                  <a:pt x="136" y="170"/>
                </a:lnTo>
                <a:lnTo>
                  <a:pt x="136" y="170"/>
                </a:lnTo>
                <a:lnTo>
                  <a:pt x="152" y="174"/>
                </a:lnTo>
                <a:lnTo>
                  <a:pt x="172" y="176"/>
                </a:lnTo>
                <a:lnTo>
                  <a:pt x="214" y="180"/>
                </a:lnTo>
                <a:lnTo>
                  <a:pt x="306" y="182"/>
                </a:lnTo>
                <a:lnTo>
                  <a:pt x="306" y="182"/>
                </a:lnTo>
                <a:lnTo>
                  <a:pt x="464" y="188"/>
                </a:lnTo>
                <a:lnTo>
                  <a:pt x="538" y="190"/>
                </a:lnTo>
                <a:lnTo>
                  <a:pt x="606" y="192"/>
                </a:lnTo>
                <a:lnTo>
                  <a:pt x="606" y="192"/>
                </a:lnTo>
                <a:lnTo>
                  <a:pt x="596" y="194"/>
                </a:lnTo>
                <a:lnTo>
                  <a:pt x="594" y="196"/>
                </a:lnTo>
                <a:lnTo>
                  <a:pt x="592" y="196"/>
                </a:lnTo>
                <a:lnTo>
                  <a:pt x="594" y="198"/>
                </a:lnTo>
                <a:lnTo>
                  <a:pt x="594" y="198"/>
                </a:lnTo>
                <a:lnTo>
                  <a:pt x="598" y="206"/>
                </a:lnTo>
                <a:lnTo>
                  <a:pt x="604" y="214"/>
                </a:lnTo>
                <a:lnTo>
                  <a:pt x="616" y="228"/>
                </a:lnTo>
                <a:lnTo>
                  <a:pt x="616" y="228"/>
                </a:lnTo>
                <a:lnTo>
                  <a:pt x="630" y="230"/>
                </a:lnTo>
                <a:lnTo>
                  <a:pt x="640" y="236"/>
                </a:lnTo>
                <a:lnTo>
                  <a:pt x="648" y="242"/>
                </a:lnTo>
                <a:lnTo>
                  <a:pt x="658" y="246"/>
                </a:lnTo>
                <a:lnTo>
                  <a:pt x="658" y="246"/>
                </a:lnTo>
                <a:lnTo>
                  <a:pt x="688" y="256"/>
                </a:lnTo>
                <a:lnTo>
                  <a:pt x="724" y="264"/>
                </a:lnTo>
                <a:lnTo>
                  <a:pt x="764" y="270"/>
                </a:lnTo>
                <a:lnTo>
                  <a:pt x="806" y="274"/>
                </a:lnTo>
                <a:lnTo>
                  <a:pt x="894" y="280"/>
                </a:lnTo>
                <a:lnTo>
                  <a:pt x="980" y="282"/>
                </a:lnTo>
                <a:lnTo>
                  <a:pt x="980" y="282"/>
                </a:lnTo>
                <a:lnTo>
                  <a:pt x="994" y="284"/>
                </a:lnTo>
                <a:lnTo>
                  <a:pt x="1008" y="286"/>
                </a:lnTo>
                <a:lnTo>
                  <a:pt x="1042" y="286"/>
                </a:lnTo>
                <a:lnTo>
                  <a:pt x="1078" y="284"/>
                </a:lnTo>
                <a:lnTo>
                  <a:pt x="1112" y="284"/>
                </a:lnTo>
                <a:lnTo>
                  <a:pt x="1112" y="284"/>
                </a:lnTo>
                <a:lnTo>
                  <a:pt x="1200" y="288"/>
                </a:lnTo>
                <a:lnTo>
                  <a:pt x="1246" y="288"/>
                </a:lnTo>
                <a:lnTo>
                  <a:pt x="1290" y="284"/>
                </a:lnTo>
                <a:lnTo>
                  <a:pt x="1290" y="284"/>
                </a:lnTo>
                <a:lnTo>
                  <a:pt x="1330" y="288"/>
                </a:lnTo>
                <a:lnTo>
                  <a:pt x="1370" y="288"/>
                </a:lnTo>
                <a:lnTo>
                  <a:pt x="1410" y="288"/>
                </a:lnTo>
                <a:lnTo>
                  <a:pt x="1452" y="284"/>
                </a:lnTo>
                <a:lnTo>
                  <a:pt x="1452" y="284"/>
                </a:lnTo>
                <a:lnTo>
                  <a:pt x="1490" y="288"/>
                </a:lnTo>
                <a:lnTo>
                  <a:pt x="1530" y="288"/>
                </a:lnTo>
                <a:lnTo>
                  <a:pt x="1570" y="288"/>
                </a:lnTo>
                <a:lnTo>
                  <a:pt x="1608" y="290"/>
                </a:lnTo>
                <a:lnTo>
                  <a:pt x="1608" y="290"/>
                </a:lnTo>
                <a:lnTo>
                  <a:pt x="1620" y="286"/>
                </a:lnTo>
                <a:lnTo>
                  <a:pt x="1638" y="286"/>
                </a:lnTo>
                <a:lnTo>
                  <a:pt x="1678" y="288"/>
                </a:lnTo>
                <a:lnTo>
                  <a:pt x="1678" y="288"/>
                </a:lnTo>
                <a:lnTo>
                  <a:pt x="1860" y="284"/>
                </a:lnTo>
                <a:lnTo>
                  <a:pt x="1944" y="284"/>
                </a:lnTo>
                <a:lnTo>
                  <a:pt x="2016" y="284"/>
                </a:lnTo>
                <a:lnTo>
                  <a:pt x="2016" y="284"/>
                </a:lnTo>
                <a:lnTo>
                  <a:pt x="2146" y="284"/>
                </a:lnTo>
                <a:lnTo>
                  <a:pt x="2278" y="282"/>
                </a:lnTo>
                <a:lnTo>
                  <a:pt x="2546" y="284"/>
                </a:lnTo>
                <a:lnTo>
                  <a:pt x="2546" y="284"/>
                </a:lnTo>
                <a:lnTo>
                  <a:pt x="2552" y="286"/>
                </a:lnTo>
                <a:lnTo>
                  <a:pt x="2558" y="288"/>
                </a:lnTo>
                <a:lnTo>
                  <a:pt x="2572" y="286"/>
                </a:lnTo>
                <a:lnTo>
                  <a:pt x="2586" y="286"/>
                </a:lnTo>
                <a:lnTo>
                  <a:pt x="2600" y="286"/>
                </a:lnTo>
                <a:lnTo>
                  <a:pt x="2600" y="286"/>
                </a:lnTo>
                <a:lnTo>
                  <a:pt x="2638" y="290"/>
                </a:lnTo>
                <a:lnTo>
                  <a:pt x="2656" y="288"/>
                </a:lnTo>
                <a:lnTo>
                  <a:pt x="2676" y="286"/>
                </a:lnTo>
                <a:lnTo>
                  <a:pt x="2676" y="286"/>
                </a:lnTo>
                <a:lnTo>
                  <a:pt x="2692" y="290"/>
                </a:lnTo>
                <a:lnTo>
                  <a:pt x="2710" y="290"/>
                </a:lnTo>
                <a:lnTo>
                  <a:pt x="2726" y="290"/>
                </a:lnTo>
                <a:lnTo>
                  <a:pt x="2744" y="288"/>
                </a:lnTo>
                <a:lnTo>
                  <a:pt x="2744" y="288"/>
                </a:lnTo>
                <a:lnTo>
                  <a:pt x="2760" y="290"/>
                </a:lnTo>
                <a:lnTo>
                  <a:pt x="2778" y="290"/>
                </a:lnTo>
                <a:lnTo>
                  <a:pt x="2794" y="290"/>
                </a:lnTo>
                <a:lnTo>
                  <a:pt x="2810" y="292"/>
                </a:lnTo>
                <a:lnTo>
                  <a:pt x="2810" y="292"/>
                </a:lnTo>
                <a:lnTo>
                  <a:pt x="2816" y="290"/>
                </a:lnTo>
                <a:lnTo>
                  <a:pt x="2824" y="290"/>
                </a:lnTo>
                <a:lnTo>
                  <a:pt x="2842" y="292"/>
                </a:lnTo>
                <a:lnTo>
                  <a:pt x="2842" y="292"/>
                </a:lnTo>
                <a:lnTo>
                  <a:pt x="2930" y="290"/>
                </a:lnTo>
                <a:lnTo>
                  <a:pt x="2930" y="290"/>
                </a:lnTo>
                <a:lnTo>
                  <a:pt x="2964" y="292"/>
                </a:lnTo>
                <a:lnTo>
                  <a:pt x="2964" y="292"/>
                </a:lnTo>
                <a:lnTo>
                  <a:pt x="3014" y="296"/>
                </a:lnTo>
                <a:lnTo>
                  <a:pt x="3064" y="300"/>
                </a:lnTo>
                <a:lnTo>
                  <a:pt x="3064" y="300"/>
                </a:lnTo>
                <a:lnTo>
                  <a:pt x="3074" y="302"/>
                </a:lnTo>
                <a:lnTo>
                  <a:pt x="3074" y="302"/>
                </a:lnTo>
                <a:lnTo>
                  <a:pt x="3222" y="312"/>
                </a:lnTo>
                <a:lnTo>
                  <a:pt x="3364" y="318"/>
                </a:lnTo>
                <a:lnTo>
                  <a:pt x="3506" y="322"/>
                </a:lnTo>
                <a:lnTo>
                  <a:pt x="3650" y="326"/>
                </a:lnTo>
                <a:lnTo>
                  <a:pt x="3650" y="326"/>
                </a:lnTo>
                <a:lnTo>
                  <a:pt x="3728" y="328"/>
                </a:lnTo>
                <a:lnTo>
                  <a:pt x="3806" y="328"/>
                </a:lnTo>
                <a:lnTo>
                  <a:pt x="3960" y="324"/>
                </a:lnTo>
                <a:lnTo>
                  <a:pt x="3960" y="324"/>
                </a:lnTo>
                <a:lnTo>
                  <a:pt x="3964" y="322"/>
                </a:lnTo>
                <a:lnTo>
                  <a:pt x="3968" y="320"/>
                </a:lnTo>
                <a:lnTo>
                  <a:pt x="3968" y="320"/>
                </a:lnTo>
                <a:lnTo>
                  <a:pt x="4006" y="318"/>
                </a:lnTo>
                <a:lnTo>
                  <a:pt x="4044" y="314"/>
                </a:lnTo>
                <a:lnTo>
                  <a:pt x="4080" y="308"/>
                </a:lnTo>
                <a:lnTo>
                  <a:pt x="4098" y="304"/>
                </a:lnTo>
                <a:lnTo>
                  <a:pt x="4112" y="300"/>
                </a:lnTo>
                <a:lnTo>
                  <a:pt x="4112" y="300"/>
                </a:lnTo>
                <a:lnTo>
                  <a:pt x="4106" y="300"/>
                </a:lnTo>
                <a:lnTo>
                  <a:pt x="4102" y="300"/>
                </a:lnTo>
                <a:lnTo>
                  <a:pt x="4100" y="298"/>
                </a:lnTo>
                <a:lnTo>
                  <a:pt x="4100" y="298"/>
                </a:lnTo>
                <a:close/>
              </a:path>
            </a:pathLst>
          </a:custGeom>
          <a:solidFill>
            <a:srgbClr val="599F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15000"/>
              </a:lnSpc>
              <a:spcAft>
                <a:spcPts val="1000"/>
              </a:spcAft>
            </a:pPr>
            <a:r>
              <a:rPr lang="en-GB" sz="1100">
                <a:latin typeface="Calibri" panose="020F0502020204030204" pitchFamily="34" charset="0"/>
                <a:ea typeface="Calibri" panose="020F0502020204030204" pitchFamily="34" charset="0"/>
                <a:cs typeface="Times New Roman" panose="02020603050405020304" pitchFamily="18" charset="0"/>
              </a:rPr>
              <a:t> </a:t>
            </a:r>
          </a:p>
        </p:txBody>
      </p:sp>
      <p:sp>
        <p:nvSpPr>
          <p:cNvPr id="12" name="TextBox 11">
            <a:extLst>
              <a:ext uri="{FF2B5EF4-FFF2-40B4-BE49-F238E27FC236}">
                <a16:creationId xmlns:a16="http://schemas.microsoft.com/office/drawing/2014/main" id="{079BA255-62F8-473A-B46C-D6D5FBC5689C}"/>
              </a:ext>
            </a:extLst>
          </p:cNvPr>
          <p:cNvSpPr txBox="1"/>
          <p:nvPr/>
        </p:nvSpPr>
        <p:spPr>
          <a:xfrm>
            <a:off x="402336" y="560832"/>
            <a:ext cx="2584704" cy="338554"/>
          </a:xfrm>
          <a:prstGeom prst="rect">
            <a:avLst/>
          </a:prstGeom>
          <a:noFill/>
        </p:spPr>
        <p:txBody>
          <a:bodyPr wrap="square" rtlCol="0">
            <a:spAutoFit/>
          </a:bodyPr>
          <a:lstStyle/>
          <a:p>
            <a:r>
              <a:rPr lang="en-GB" sz="1600" b="1" dirty="0">
                <a:solidFill>
                  <a:schemeClr val="bg1"/>
                </a:solidFill>
              </a:rPr>
              <a:t>Example Risk Assessment</a:t>
            </a:r>
          </a:p>
        </p:txBody>
      </p:sp>
      <p:sp>
        <p:nvSpPr>
          <p:cNvPr id="13" name="Rectangle 12">
            <a:extLst>
              <a:ext uri="{FF2B5EF4-FFF2-40B4-BE49-F238E27FC236}">
                <a16:creationId xmlns:a16="http://schemas.microsoft.com/office/drawing/2014/main" id="{18081BE0-BA64-49D1-BED1-FDDFD3400DB6}"/>
              </a:ext>
            </a:extLst>
          </p:cNvPr>
          <p:cNvSpPr/>
          <p:nvPr/>
        </p:nvSpPr>
        <p:spPr>
          <a:xfrm>
            <a:off x="402336" y="6966150"/>
            <a:ext cx="6169152" cy="1229119"/>
          </a:xfrm>
          <a:prstGeom prst="rect">
            <a:avLst/>
          </a:prstGeom>
        </p:spPr>
        <p:txBody>
          <a:bodyPr wrap="square">
            <a:spAutoFit/>
          </a:bodyPr>
          <a:lstStyle/>
          <a:p>
            <a:pPr>
              <a:lnSpc>
                <a:spcPct val="115000"/>
              </a:lnSpc>
              <a:spcAft>
                <a:spcPts val="1000"/>
              </a:spcAft>
            </a:pPr>
            <a:r>
              <a:rPr lang="en-GB" sz="1300" dirty="0">
                <a:latin typeface="Calibri" panose="020F0502020204030204" pitchFamily="34" charset="0"/>
                <a:ea typeface="Calibri" panose="020F0502020204030204" pitchFamily="34" charset="0"/>
                <a:cs typeface="Arial" panose="020B0604020202020204" pitchFamily="34" charset="0"/>
              </a:rPr>
              <a:t>To identify the risk rating you should combine the score given to severity and likelihood of risk occurring. By multiplying the scores in brackets you can identify the total risk rating.  High severity and high likelihood will result in high risk rating. Each risk should be identified separately and scored as such. The rating is recalculated after measures are identified to reduce it.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Slide Number Placeholder 13">
            <a:extLst>
              <a:ext uri="{FF2B5EF4-FFF2-40B4-BE49-F238E27FC236}">
                <a16:creationId xmlns:a16="http://schemas.microsoft.com/office/drawing/2014/main" id="{4A923544-4854-487E-B13C-7D08CEBDB9CF}"/>
              </a:ext>
            </a:extLst>
          </p:cNvPr>
          <p:cNvSpPr>
            <a:spLocks noGrp="1"/>
          </p:cNvSpPr>
          <p:nvPr>
            <p:ph type="sldNum" sz="quarter" idx="12"/>
          </p:nvPr>
        </p:nvSpPr>
        <p:spPr/>
        <p:txBody>
          <a:bodyPr/>
          <a:lstStyle/>
          <a:p>
            <a:r>
              <a:rPr lang="en-GB" sz="1400" dirty="0">
                <a:solidFill>
                  <a:schemeClr val="tx1"/>
                </a:solidFill>
              </a:rPr>
              <a:t>5</a:t>
            </a:r>
          </a:p>
        </p:txBody>
      </p:sp>
    </p:spTree>
    <p:extLst>
      <p:ext uri="{BB962C8B-B14F-4D97-AF65-F5344CB8AC3E}">
        <p14:creationId xmlns:p14="http://schemas.microsoft.com/office/powerpoint/2010/main" val="2697539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4">
            <a:extLst>
              <a:ext uri="{FF2B5EF4-FFF2-40B4-BE49-F238E27FC236}">
                <a16:creationId xmlns:a16="http://schemas.microsoft.com/office/drawing/2014/main" id="{CD3635CC-8638-476E-BC5A-39688075C0CB}"/>
              </a:ext>
            </a:extLst>
          </p:cNvPr>
          <p:cNvSpPr>
            <a:spLocks/>
          </p:cNvSpPr>
          <p:nvPr/>
        </p:nvSpPr>
        <p:spPr bwMode="auto">
          <a:xfrm>
            <a:off x="-665480" y="447089"/>
            <a:ext cx="4409440" cy="663575"/>
          </a:xfrm>
          <a:custGeom>
            <a:avLst/>
            <a:gdLst>
              <a:gd name="T0" fmla="*/ 4136 w 4136"/>
              <a:gd name="T1" fmla="*/ 292 h 328"/>
              <a:gd name="T2" fmla="*/ 4126 w 4136"/>
              <a:gd name="T3" fmla="*/ 284 h 328"/>
              <a:gd name="T4" fmla="*/ 4106 w 4136"/>
              <a:gd name="T5" fmla="*/ 274 h 328"/>
              <a:gd name="T6" fmla="*/ 4102 w 4136"/>
              <a:gd name="T7" fmla="*/ 266 h 328"/>
              <a:gd name="T8" fmla="*/ 4084 w 4136"/>
              <a:gd name="T9" fmla="*/ 258 h 328"/>
              <a:gd name="T10" fmla="*/ 4084 w 4136"/>
              <a:gd name="T11" fmla="*/ 246 h 328"/>
              <a:gd name="T12" fmla="*/ 4096 w 4136"/>
              <a:gd name="T13" fmla="*/ 220 h 328"/>
              <a:gd name="T14" fmla="*/ 4096 w 4136"/>
              <a:gd name="T15" fmla="*/ 192 h 328"/>
              <a:gd name="T16" fmla="*/ 4078 w 4136"/>
              <a:gd name="T17" fmla="*/ 158 h 328"/>
              <a:gd name="T18" fmla="*/ 4004 w 4136"/>
              <a:gd name="T19" fmla="*/ 146 h 328"/>
              <a:gd name="T20" fmla="*/ 3914 w 4136"/>
              <a:gd name="T21" fmla="*/ 134 h 328"/>
              <a:gd name="T22" fmla="*/ 3884 w 4136"/>
              <a:gd name="T23" fmla="*/ 118 h 328"/>
              <a:gd name="T24" fmla="*/ 3872 w 4136"/>
              <a:gd name="T25" fmla="*/ 100 h 328"/>
              <a:gd name="T26" fmla="*/ 3854 w 4136"/>
              <a:gd name="T27" fmla="*/ 80 h 328"/>
              <a:gd name="T28" fmla="*/ 3754 w 4136"/>
              <a:gd name="T29" fmla="*/ 48 h 328"/>
              <a:gd name="T30" fmla="*/ 3690 w 4136"/>
              <a:gd name="T31" fmla="*/ 40 h 328"/>
              <a:gd name="T32" fmla="*/ 3604 w 4136"/>
              <a:gd name="T33" fmla="*/ 38 h 328"/>
              <a:gd name="T34" fmla="*/ 3534 w 4136"/>
              <a:gd name="T35" fmla="*/ 36 h 328"/>
              <a:gd name="T36" fmla="*/ 3466 w 4136"/>
              <a:gd name="T37" fmla="*/ 36 h 328"/>
              <a:gd name="T38" fmla="*/ 3418 w 4136"/>
              <a:gd name="T39" fmla="*/ 34 h 328"/>
              <a:gd name="T40" fmla="*/ 3296 w 4136"/>
              <a:gd name="T41" fmla="*/ 34 h 328"/>
              <a:gd name="T42" fmla="*/ 3186 w 4136"/>
              <a:gd name="T43" fmla="*/ 24 h 328"/>
              <a:gd name="T44" fmla="*/ 2610 w 4136"/>
              <a:gd name="T45" fmla="*/ 0 h 328"/>
              <a:gd name="T46" fmla="*/ 2296 w 4136"/>
              <a:gd name="T47" fmla="*/ 6 h 328"/>
              <a:gd name="T48" fmla="*/ 1980 w 4136"/>
              <a:gd name="T49" fmla="*/ 4 h 328"/>
              <a:gd name="T50" fmla="*/ 408 w 4136"/>
              <a:gd name="T51" fmla="*/ 4 h 328"/>
              <a:gd name="T52" fmla="*/ 304 w 4136"/>
              <a:gd name="T53" fmla="*/ 10 h 328"/>
              <a:gd name="T54" fmla="*/ 52 w 4136"/>
              <a:gd name="T55" fmla="*/ 28 h 328"/>
              <a:gd name="T56" fmla="*/ 38 w 4136"/>
              <a:gd name="T57" fmla="*/ 32 h 328"/>
              <a:gd name="T58" fmla="*/ 46 w 4136"/>
              <a:gd name="T59" fmla="*/ 38 h 328"/>
              <a:gd name="T60" fmla="*/ 44 w 4136"/>
              <a:gd name="T61" fmla="*/ 52 h 328"/>
              <a:gd name="T62" fmla="*/ 74 w 4136"/>
              <a:gd name="T63" fmla="*/ 60 h 328"/>
              <a:gd name="T64" fmla="*/ 56 w 4136"/>
              <a:gd name="T65" fmla="*/ 68 h 328"/>
              <a:gd name="T66" fmla="*/ 174 w 4136"/>
              <a:gd name="T67" fmla="*/ 74 h 328"/>
              <a:gd name="T68" fmla="*/ 86 w 4136"/>
              <a:gd name="T69" fmla="*/ 98 h 328"/>
              <a:gd name="T70" fmla="*/ 84 w 4136"/>
              <a:gd name="T71" fmla="*/ 132 h 328"/>
              <a:gd name="T72" fmla="*/ 120 w 4136"/>
              <a:gd name="T73" fmla="*/ 162 h 328"/>
              <a:gd name="T74" fmla="*/ 172 w 4136"/>
              <a:gd name="T75" fmla="*/ 176 h 328"/>
              <a:gd name="T76" fmla="*/ 538 w 4136"/>
              <a:gd name="T77" fmla="*/ 190 h 328"/>
              <a:gd name="T78" fmla="*/ 592 w 4136"/>
              <a:gd name="T79" fmla="*/ 196 h 328"/>
              <a:gd name="T80" fmla="*/ 616 w 4136"/>
              <a:gd name="T81" fmla="*/ 228 h 328"/>
              <a:gd name="T82" fmla="*/ 658 w 4136"/>
              <a:gd name="T83" fmla="*/ 246 h 328"/>
              <a:gd name="T84" fmla="*/ 806 w 4136"/>
              <a:gd name="T85" fmla="*/ 274 h 328"/>
              <a:gd name="T86" fmla="*/ 1008 w 4136"/>
              <a:gd name="T87" fmla="*/ 286 h 328"/>
              <a:gd name="T88" fmla="*/ 1200 w 4136"/>
              <a:gd name="T89" fmla="*/ 288 h 328"/>
              <a:gd name="T90" fmla="*/ 1370 w 4136"/>
              <a:gd name="T91" fmla="*/ 288 h 328"/>
              <a:gd name="T92" fmla="*/ 1530 w 4136"/>
              <a:gd name="T93" fmla="*/ 288 h 328"/>
              <a:gd name="T94" fmla="*/ 1638 w 4136"/>
              <a:gd name="T95" fmla="*/ 286 h 328"/>
              <a:gd name="T96" fmla="*/ 2016 w 4136"/>
              <a:gd name="T97" fmla="*/ 284 h 328"/>
              <a:gd name="T98" fmla="*/ 2546 w 4136"/>
              <a:gd name="T99" fmla="*/ 284 h 328"/>
              <a:gd name="T100" fmla="*/ 2600 w 4136"/>
              <a:gd name="T101" fmla="*/ 286 h 328"/>
              <a:gd name="T102" fmla="*/ 2676 w 4136"/>
              <a:gd name="T103" fmla="*/ 286 h 328"/>
              <a:gd name="T104" fmla="*/ 2744 w 4136"/>
              <a:gd name="T105" fmla="*/ 288 h 328"/>
              <a:gd name="T106" fmla="*/ 2810 w 4136"/>
              <a:gd name="T107" fmla="*/ 292 h 328"/>
              <a:gd name="T108" fmla="*/ 2930 w 4136"/>
              <a:gd name="T109" fmla="*/ 290 h 328"/>
              <a:gd name="T110" fmla="*/ 3064 w 4136"/>
              <a:gd name="T111" fmla="*/ 300 h 328"/>
              <a:gd name="T112" fmla="*/ 3364 w 4136"/>
              <a:gd name="T113" fmla="*/ 318 h 328"/>
              <a:gd name="T114" fmla="*/ 3806 w 4136"/>
              <a:gd name="T115" fmla="*/ 328 h 328"/>
              <a:gd name="T116" fmla="*/ 3968 w 4136"/>
              <a:gd name="T117" fmla="*/ 320 h 328"/>
              <a:gd name="T118" fmla="*/ 4112 w 4136"/>
              <a:gd name="T119" fmla="*/ 300 h 328"/>
              <a:gd name="T120" fmla="*/ 4100 w 4136"/>
              <a:gd name="T121" fmla="*/ 29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36" h="328">
                <a:moveTo>
                  <a:pt x="4100" y="298"/>
                </a:moveTo>
                <a:lnTo>
                  <a:pt x="4100" y="298"/>
                </a:lnTo>
                <a:lnTo>
                  <a:pt x="4120" y="296"/>
                </a:lnTo>
                <a:lnTo>
                  <a:pt x="4136" y="292"/>
                </a:lnTo>
                <a:lnTo>
                  <a:pt x="4136" y="292"/>
                </a:lnTo>
                <a:lnTo>
                  <a:pt x="4124" y="292"/>
                </a:lnTo>
                <a:lnTo>
                  <a:pt x="4116" y="290"/>
                </a:lnTo>
                <a:lnTo>
                  <a:pt x="4116" y="290"/>
                </a:lnTo>
                <a:lnTo>
                  <a:pt x="4124" y="286"/>
                </a:lnTo>
                <a:lnTo>
                  <a:pt x="4126" y="284"/>
                </a:lnTo>
                <a:lnTo>
                  <a:pt x="4128" y="278"/>
                </a:lnTo>
                <a:lnTo>
                  <a:pt x="4128" y="278"/>
                </a:lnTo>
                <a:lnTo>
                  <a:pt x="4116" y="276"/>
                </a:lnTo>
                <a:lnTo>
                  <a:pt x="4106" y="274"/>
                </a:lnTo>
                <a:lnTo>
                  <a:pt x="4106" y="274"/>
                </a:lnTo>
                <a:lnTo>
                  <a:pt x="4110" y="272"/>
                </a:lnTo>
                <a:lnTo>
                  <a:pt x="4108" y="270"/>
                </a:lnTo>
                <a:lnTo>
                  <a:pt x="4104" y="268"/>
                </a:lnTo>
                <a:lnTo>
                  <a:pt x="4102" y="266"/>
                </a:lnTo>
                <a:lnTo>
                  <a:pt x="4102" y="266"/>
                </a:lnTo>
                <a:lnTo>
                  <a:pt x="4108" y="264"/>
                </a:lnTo>
                <a:lnTo>
                  <a:pt x="4112" y="260"/>
                </a:lnTo>
                <a:lnTo>
                  <a:pt x="4112" y="260"/>
                </a:lnTo>
                <a:lnTo>
                  <a:pt x="4098" y="260"/>
                </a:lnTo>
                <a:lnTo>
                  <a:pt x="4084" y="258"/>
                </a:lnTo>
                <a:lnTo>
                  <a:pt x="4072" y="254"/>
                </a:lnTo>
                <a:lnTo>
                  <a:pt x="4062" y="252"/>
                </a:lnTo>
                <a:lnTo>
                  <a:pt x="4062" y="252"/>
                </a:lnTo>
                <a:lnTo>
                  <a:pt x="4072" y="250"/>
                </a:lnTo>
                <a:lnTo>
                  <a:pt x="4084" y="246"/>
                </a:lnTo>
                <a:lnTo>
                  <a:pt x="4092" y="240"/>
                </a:lnTo>
                <a:lnTo>
                  <a:pt x="4096" y="236"/>
                </a:lnTo>
                <a:lnTo>
                  <a:pt x="4098" y="230"/>
                </a:lnTo>
                <a:lnTo>
                  <a:pt x="4098" y="230"/>
                </a:lnTo>
                <a:lnTo>
                  <a:pt x="4096" y="220"/>
                </a:lnTo>
                <a:lnTo>
                  <a:pt x="4096" y="212"/>
                </a:lnTo>
                <a:lnTo>
                  <a:pt x="4096" y="204"/>
                </a:lnTo>
                <a:lnTo>
                  <a:pt x="4100" y="196"/>
                </a:lnTo>
                <a:lnTo>
                  <a:pt x="4100" y="196"/>
                </a:lnTo>
                <a:lnTo>
                  <a:pt x="4096" y="192"/>
                </a:lnTo>
                <a:lnTo>
                  <a:pt x="4094" y="188"/>
                </a:lnTo>
                <a:lnTo>
                  <a:pt x="4088" y="176"/>
                </a:lnTo>
                <a:lnTo>
                  <a:pt x="4084" y="166"/>
                </a:lnTo>
                <a:lnTo>
                  <a:pt x="4082" y="162"/>
                </a:lnTo>
                <a:lnTo>
                  <a:pt x="4078" y="158"/>
                </a:lnTo>
                <a:lnTo>
                  <a:pt x="4078" y="158"/>
                </a:lnTo>
                <a:lnTo>
                  <a:pt x="4070" y="154"/>
                </a:lnTo>
                <a:lnTo>
                  <a:pt x="4062" y="150"/>
                </a:lnTo>
                <a:lnTo>
                  <a:pt x="4044" y="148"/>
                </a:lnTo>
                <a:lnTo>
                  <a:pt x="4004" y="146"/>
                </a:lnTo>
                <a:lnTo>
                  <a:pt x="4004" y="146"/>
                </a:lnTo>
                <a:lnTo>
                  <a:pt x="3958" y="142"/>
                </a:lnTo>
                <a:lnTo>
                  <a:pt x="3914" y="138"/>
                </a:lnTo>
                <a:lnTo>
                  <a:pt x="3914" y="138"/>
                </a:lnTo>
                <a:lnTo>
                  <a:pt x="3914" y="134"/>
                </a:lnTo>
                <a:lnTo>
                  <a:pt x="3914" y="134"/>
                </a:lnTo>
                <a:lnTo>
                  <a:pt x="3902" y="132"/>
                </a:lnTo>
                <a:lnTo>
                  <a:pt x="3896" y="128"/>
                </a:lnTo>
                <a:lnTo>
                  <a:pt x="3890" y="122"/>
                </a:lnTo>
                <a:lnTo>
                  <a:pt x="3884" y="118"/>
                </a:lnTo>
                <a:lnTo>
                  <a:pt x="3884" y="118"/>
                </a:lnTo>
                <a:lnTo>
                  <a:pt x="3878" y="118"/>
                </a:lnTo>
                <a:lnTo>
                  <a:pt x="3878" y="118"/>
                </a:lnTo>
                <a:lnTo>
                  <a:pt x="3872" y="100"/>
                </a:lnTo>
                <a:lnTo>
                  <a:pt x="3872" y="100"/>
                </a:lnTo>
                <a:lnTo>
                  <a:pt x="3866" y="96"/>
                </a:lnTo>
                <a:lnTo>
                  <a:pt x="3862" y="90"/>
                </a:lnTo>
                <a:lnTo>
                  <a:pt x="3858" y="86"/>
                </a:lnTo>
                <a:lnTo>
                  <a:pt x="3854" y="80"/>
                </a:lnTo>
                <a:lnTo>
                  <a:pt x="3854" y="80"/>
                </a:lnTo>
                <a:lnTo>
                  <a:pt x="3842" y="70"/>
                </a:lnTo>
                <a:lnTo>
                  <a:pt x="3826" y="62"/>
                </a:lnTo>
                <a:lnTo>
                  <a:pt x="3810" y="56"/>
                </a:lnTo>
                <a:lnTo>
                  <a:pt x="3792" y="52"/>
                </a:lnTo>
                <a:lnTo>
                  <a:pt x="3754" y="48"/>
                </a:lnTo>
                <a:lnTo>
                  <a:pt x="3718" y="44"/>
                </a:lnTo>
                <a:lnTo>
                  <a:pt x="3718" y="44"/>
                </a:lnTo>
                <a:lnTo>
                  <a:pt x="3712" y="42"/>
                </a:lnTo>
                <a:lnTo>
                  <a:pt x="3704" y="40"/>
                </a:lnTo>
                <a:lnTo>
                  <a:pt x="3690" y="40"/>
                </a:lnTo>
                <a:lnTo>
                  <a:pt x="3676" y="42"/>
                </a:lnTo>
                <a:lnTo>
                  <a:pt x="3660" y="42"/>
                </a:lnTo>
                <a:lnTo>
                  <a:pt x="3660" y="42"/>
                </a:lnTo>
                <a:lnTo>
                  <a:pt x="3622" y="38"/>
                </a:lnTo>
                <a:lnTo>
                  <a:pt x="3604" y="38"/>
                </a:lnTo>
                <a:lnTo>
                  <a:pt x="3584" y="40"/>
                </a:lnTo>
                <a:lnTo>
                  <a:pt x="3584" y="40"/>
                </a:lnTo>
                <a:lnTo>
                  <a:pt x="3568" y="36"/>
                </a:lnTo>
                <a:lnTo>
                  <a:pt x="3550" y="36"/>
                </a:lnTo>
                <a:lnTo>
                  <a:pt x="3534" y="36"/>
                </a:lnTo>
                <a:lnTo>
                  <a:pt x="3516" y="40"/>
                </a:lnTo>
                <a:lnTo>
                  <a:pt x="3516" y="40"/>
                </a:lnTo>
                <a:lnTo>
                  <a:pt x="3500" y="36"/>
                </a:lnTo>
                <a:lnTo>
                  <a:pt x="3482" y="36"/>
                </a:lnTo>
                <a:lnTo>
                  <a:pt x="3466" y="36"/>
                </a:lnTo>
                <a:lnTo>
                  <a:pt x="3450" y="34"/>
                </a:lnTo>
                <a:lnTo>
                  <a:pt x="3450" y="34"/>
                </a:lnTo>
                <a:lnTo>
                  <a:pt x="3444" y="36"/>
                </a:lnTo>
                <a:lnTo>
                  <a:pt x="3436" y="36"/>
                </a:lnTo>
                <a:lnTo>
                  <a:pt x="3418" y="34"/>
                </a:lnTo>
                <a:lnTo>
                  <a:pt x="3418" y="34"/>
                </a:lnTo>
                <a:lnTo>
                  <a:pt x="3330" y="38"/>
                </a:lnTo>
                <a:lnTo>
                  <a:pt x="3330" y="38"/>
                </a:lnTo>
                <a:lnTo>
                  <a:pt x="3296" y="34"/>
                </a:lnTo>
                <a:lnTo>
                  <a:pt x="3296" y="34"/>
                </a:lnTo>
                <a:lnTo>
                  <a:pt x="3246" y="30"/>
                </a:lnTo>
                <a:lnTo>
                  <a:pt x="3196" y="26"/>
                </a:lnTo>
                <a:lnTo>
                  <a:pt x="3196" y="26"/>
                </a:lnTo>
                <a:lnTo>
                  <a:pt x="3186" y="24"/>
                </a:lnTo>
                <a:lnTo>
                  <a:pt x="3186" y="24"/>
                </a:lnTo>
                <a:lnTo>
                  <a:pt x="3038" y="14"/>
                </a:lnTo>
                <a:lnTo>
                  <a:pt x="2896" y="8"/>
                </a:lnTo>
                <a:lnTo>
                  <a:pt x="2754" y="4"/>
                </a:lnTo>
                <a:lnTo>
                  <a:pt x="2610" y="0"/>
                </a:lnTo>
                <a:lnTo>
                  <a:pt x="2610" y="0"/>
                </a:lnTo>
                <a:lnTo>
                  <a:pt x="2532" y="0"/>
                </a:lnTo>
                <a:lnTo>
                  <a:pt x="2454" y="0"/>
                </a:lnTo>
                <a:lnTo>
                  <a:pt x="2300" y="4"/>
                </a:lnTo>
                <a:lnTo>
                  <a:pt x="2300" y="4"/>
                </a:lnTo>
                <a:lnTo>
                  <a:pt x="2296" y="6"/>
                </a:lnTo>
                <a:lnTo>
                  <a:pt x="2292" y="8"/>
                </a:lnTo>
                <a:lnTo>
                  <a:pt x="2292" y="8"/>
                </a:lnTo>
                <a:lnTo>
                  <a:pt x="2268" y="8"/>
                </a:lnTo>
                <a:lnTo>
                  <a:pt x="2268" y="8"/>
                </a:lnTo>
                <a:lnTo>
                  <a:pt x="1980" y="4"/>
                </a:lnTo>
                <a:lnTo>
                  <a:pt x="1698" y="2"/>
                </a:lnTo>
                <a:lnTo>
                  <a:pt x="1130" y="0"/>
                </a:lnTo>
                <a:lnTo>
                  <a:pt x="1130" y="0"/>
                </a:lnTo>
                <a:lnTo>
                  <a:pt x="768" y="0"/>
                </a:lnTo>
                <a:lnTo>
                  <a:pt x="408" y="4"/>
                </a:lnTo>
                <a:lnTo>
                  <a:pt x="408" y="4"/>
                </a:lnTo>
                <a:lnTo>
                  <a:pt x="398" y="6"/>
                </a:lnTo>
                <a:lnTo>
                  <a:pt x="390" y="8"/>
                </a:lnTo>
                <a:lnTo>
                  <a:pt x="390" y="8"/>
                </a:lnTo>
                <a:lnTo>
                  <a:pt x="304" y="10"/>
                </a:lnTo>
                <a:lnTo>
                  <a:pt x="214" y="12"/>
                </a:lnTo>
                <a:lnTo>
                  <a:pt x="128" y="18"/>
                </a:lnTo>
                <a:lnTo>
                  <a:pt x="88" y="24"/>
                </a:lnTo>
                <a:lnTo>
                  <a:pt x="52" y="28"/>
                </a:lnTo>
                <a:lnTo>
                  <a:pt x="52" y="28"/>
                </a:lnTo>
                <a:lnTo>
                  <a:pt x="70" y="28"/>
                </a:lnTo>
                <a:lnTo>
                  <a:pt x="78" y="28"/>
                </a:lnTo>
                <a:lnTo>
                  <a:pt x="84" y="30"/>
                </a:lnTo>
                <a:lnTo>
                  <a:pt x="84" y="30"/>
                </a:lnTo>
                <a:lnTo>
                  <a:pt x="38" y="32"/>
                </a:lnTo>
                <a:lnTo>
                  <a:pt x="0" y="36"/>
                </a:lnTo>
                <a:lnTo>
                  <a:pt x="0" y="36"/>
                </a:lnTo>
                <a:lnTo>
                  <a:pt x="28" y="36"/>
                </a:lnTo>
                <a:lnTo>
                  <a:pt x="46" y="38"/>
                </a:lnTo>
                <a:lnTo>
                  <a:pt x="46" y="38"/>
                </a:lnTo>
                <a:lnTo>
                  <a:pt x="28" y="42"/>
                </a:lnTo>
                <a:lnTo>
                  <a:pt x="22" y="44"/>
                </a:lnTo>
                <a:lnTo>
                  <a:pt x="18" y="50"/>
                </a:lnTo>
                <a:lnTo>
                  <a:pt x="18" y="50"/>
                </a:lnTo>
                <a:lnTo>
                  <a:pt x="44" y="52"/>
                </a:lnTo>
                <a:lnTo>
                  <a:pt x="68" y="54"/>
                </a:lnTo>
                <a:lnTo>
                  <a:pt x="68" y="54"/>
                </a:lnTo>
                <a:lnTo>
                  <a:pt x="62" y="56"/>
                </a:lnTo>
                <a:lnTo>
                  <a:pt x="66" y="58"/>
                </a:lnTo>
                <a:lnTo>
                  <a:pt x="74" y="60"/>
                </a:lnTo>
                <a:lnTo>
                  <a:pt x="80" y="62"/>
                </a:lnTo>
                <a:lnTo>
                  <a:pt x="80" y="62"/>
                </a:lnTo>
                <a:lnTo>
                  <a:pt x="66" y="64"/>
                </a:lnTo>
                <a:lnTo>
                  <a:pt x="56" y="68"/>
                </a:lnTo>
                <a:lnTo>
                  <a:pt x="56" y="68"/>
                </a:lnTo>
                <a:lnTo>
                  <a:pt x="88" y="68"/>
                </a:lnTo>
                <a:lnTo>
                  <a:pt x="118" y="70"/>
                </a:lnTo>
                <a:lnTo>
                  <a:pt x="148" y="74"/>
                </a:lnTo>
                <a:lnTo>
                  <a:pt x="174" y="74"/>
                </a:lnTo>
                <a:lnTo>
                  <a:pt x="174" y="74"/>
                </a:lnTo>
                <a:lnTo>
                  <a:pt x="146" y="78"/>
                </a:lnTo>
                <a:lnTo>
                  <a:pt x="122" y="82"/>
                </a:lnTo>
                <a:lnTo>
                  <a:pt x="100" y="88"/>
                </a:lnTo>
                <a:lnTo>
                  <a:pt x="92" y="92"/>
                </a:lnTo>
                <a:lnTo>
                  <a:pt x="86" y="98"/>
                </a:lnTo>
                <a:lnTo>
                  <a:pt x="86" y="98"/>
                </a:lnTo>
                <a:lnTo>
                  <a:pt x="92" y="108"/>
                </a:lnTo>
                <a:lnTo>
                  <a:pt x="94" y="116"/>
                </a:lnTo>
                <a:lnTo>
                  <a:pt x="92" y="122"/>
                </a:lnTo>
                <a:lnTo>
                  <a:pt x="84" y="132"/>
                </a:lnTo>
                <a:lnTo>
                  <a:pt x="84" y="132"/>
                </a:lnTo>
                <a:lnTo>
                  <a:pt x="94" y="136"/>
                </a:lnTo>
                <a:lnTo>
                  <a:pt x="100" y="140"/>
                </a:lnTo>
                <a:lnTo>
                  <a:pt x="110" y="150"/>
                </a:lnTo>
                <a:lnTo>
                  <a:pt x="120" y="162"/>
                </a:lnTo>
                <a:lnTo>
                  <a:pt x="126" y="166"/>
                </a:lnTo>
                <a:lnTo>
                  <a:pt x="136" y="170"/>
                </a:lnTo>
                <a:lnTo>
                  <a:pt x="136" y="170"/>
                </a:lnTo>
                <a:lnTo>
                  <a:pt x="152" y="174"/>
                </a:lnTo>
                <a:lnTo>
                  <a:pt x="172" y="176"/>
                </a:lnTo>
                <a:lnTo>
                  <a:pt x="214" y="180"/>
                </a:lnTo>
                <a:lnTo>
                  <a:pt x="306" y="182"/>
                </a:lnTo>
                <a:lnTo>
                  <a:pt x="306" y="182"/>
                </a:lnTo>
                <a:lnTo>
                  <a:pt x="464" y="188"/>
                </a:lnTo>
                <a:lnTo>
                  <a:pt x="538" y="190"/>
                </a:lnTo>
                <a:lnTo>
                  <a:pt x="606" y="192"/>
                </a:lnTo>
                <a:lnTo>
                  <a:pt x="606" y="192"/>
                </a:lnTo>
                <a:lnTo>
                  <a:pt x="596" y="194"/>
                </a:lnTo>
                <a:lnTo>
                  <a:pt x="594" y="196"/>
                </a:lnTo>
                <a:lnTo>
                  <a:pt x="592" y="196"/>
                </a:lnTo>
                <a:lnTo>
                  <a:pt x="594" y="198"/>
                </a:lnTo>
                <a:lnTo>
                  <a:pt x="594" y="198"/>
                </a:lnTo>
                <a:lnTo>
                  <a:pt x="598" y="206"/>
                </a:lnTo>
                <a:lnTo>
                  <a:pt x="604" y="214"/>
                </a:lnTo>
                <a:lnTo>
                  <a:pt x="616" y="228"/>
                </a:lnTo>
                <a:lnTo>
                  <a:pt x="616" y="228"/>
                </a:lnTo>
                <a:lnTo>
                  <a:pt x="630" y="230"/>
                </a:lnTo>
                <a:lnTo>
                  <a:pt x="640" y="236"/>
                </a:lnTo>
                <a:lnTo>
                  <a:pt x="648" y="242"/>
                </a:lnTo>
                <a:lnTo>
                  <a:pt x="658" y="246"/>
                </a:lnTo>
                <a:lnTo>
                  <a:pt x="658" y="246"/>
                </a:lnTo>
                <a:lnTo>
                  <a:pt x="688" y="256"/>
                </a:lnTo>
                <a:lnTo>
                  <a:pt x="724" y="264"/>
                </a:lnTo>
                <a:lnTo>
                  <a:pt x="764" y="270"/>
                </a:lnTo>
                <a:lnTo>
                  <a:pt x="806" y="274"/>
                </a:lnTo>
                <a:lnTo>
                  <a:pt x="894" y="280"/>
                </a:lnTo>
                <a:lnTo>
                  <a:pt x="980" y="282"/>
                </a:lnTo>
                <a:lnTo>
                  <a:pt x="980" y="282"/>
                </a:lnTo>
                <a:lnTo>
                  <a:pt x="994" y="284"/>
                </a:lnTo>
                <a:lnTo>
                  <a:pt x="1008" y="286"/>
                </a:lnTo>
                <a:lnTo>
                  <a:pt x="1042" y="286"/>
                </a:lnTo>
                <a:lnTo>
                  <a:pt x="1078" y="284"/>
                </a:lnTo>
                <a:lnTo>
                  <a:pt x="1112" y="284"/>
                </a:lnTo>
                <a:lnTo>
                  <a:pt x="1112" y="284"/>
                </a:lnTo>
                <a:lnTo>
                  <a:pt x="1200" y="288"/>
                </a:lnTo>
                <a:lnTo>
                  <a:pt x="1246" y="288"/>
                </a:lnTo>
                <a:lnTo>
                  <a:pt x="1290" y="284"/>
                </a:lnTo>
                <a:lnTo>
                  <a:pt x="1290" y="284"/>
                </a:lnTo>
                <a:lnTo>
                  <a:pt x="1330" y="288"/>
                </a:lnTo>
                <a:lnTo>
                  <a:pt x="1370" y="288"/>
                </a:lnTo>
                <a:lnTo>
                  <a:pt x="1410" y="288"/>
                </a:lnTo>
                <a:lnTo>
                  <a:pt x="1452" y="284"/>
                </a:lnTo>
                <a:lnTo>
                  <a:pt x="1452" y="284"/>
                </a:lnTo>
                <a:lnTo>
                  <a:pt x="1490" y="288"/>
                </a:lnTo>
                <a:lnTo>
                  <a:pt x="1530" y="288"/>
                </a:lnTo>
                <a:lnTo>
                  <a:pt x="1570" y="288"/>
                </a:lnTo>
                <a:lnTo>
                  <a:pt x="1608" y="290"/>
                </a:lnTo>
                <a:lnTo>
                  <a:pt x="1608" y="290"/>
                </a:lnTo>
                <a:lnTo>
                  <a:pt x="1620" y="286"/>
                </a:lnTo>
                <a:lnTo>
                  <a:pt x="1638" y="286"/>
                </a:lnTo>
                <a:lnTo>
                  <a:pt x="1678" y="288"/>
                </a:lnTo>
                <a:lnTo>
                  <a:pt x="1678" y="288"/>
                </a:lnTo>
                <a:lnTo>
                  <a:pt x="1860" y="284"/>
                </a:lnTo>
                <a:lnTo>
                  <a:pt x="1944" y="284"/>
                </a:lnTo>
                <a:lnTo>
                  <a:pt x="2016" y="284"/>
                </a:lnTo>
                <a:lnTo>
                  <a:pt x="2016" y="284"/>
                </a:lnTo>
                <a:lnTo>
                  <a:pt x="2146" y="284"/>
                </a:lnTo>
                <a:lnTo>
                  <a:pt x="2278" y="282"/>
                </a:lnTo>
                <a:lnTo>
                  <a:pt x="2546" y="284"/>
                </a:lnTo>
                <a:lnTo>
                  <a:pt x="2546" y="284"/>
                </a:lnTo>
                <a:lnTo>
                  <a:pt x="2552" y="286"/>
                </a:lnTo>
                <a:lnTo>
                  <a:pt x="2558" y="288"/>
                </a:lnTo>
                <a:lnTo>
                  <a:pt x="2572" y="286"/>
                </a:lnTo>
                <a:lnTo>
                  <a:pt x="2586" y="286"/>
                </a:lnTo>
                <a:lnTo>
                  <a:pt x="2600" y="286"/>
                </a:lnTo>
                <a:lnTo>
                  <a:pt x="2600" y="286"/>
                </a:lnTo>
                <a:lnTo>
                  <a:pt x="2638" y="290"/>
                </a:lnTo>
                <a:lnTo>
                  <a:pt x="2656" y="288"/>
                </a:lnTo>
                <a:lnTo>
                  <a:pt x="2676" y="286"/>
                </a:lnTo>
                <a:lnTo>
                  <a:pt x="2676" y="286"/>
                </a:lnTo>
                <a:lnTo>
                  <a:pt x="2692" y="290"/>
                </a:lnTo>
                <a:lnTo>
                  <a:pt x="2710" y="290"/>
                </a:lnTo>
                <a:lnTo>
                  <a:pt x="2726" y="290"/>
                </a:lnTo>
                <a:lnTo>
                  <a:pt x="2744" y="288"/>
                </a:lnTo>
                <a:lnTo>
                  <a:pt x="2744" y="288"/>
                </a:lnTo>
                <a:lnTo>
                  <a:pt x="2760" y="290"/>
                </a:lnTo>
                <a:lnTo>
                  <a:pt x="2778" y="290"/>
                </a:lnTo>
                <a:lnTo>
                  <a:pt x="2794" y="290"/>
                </a:lnTo>
                <a:lnTo>
                  <a:pt x="2810" y="292"/>
                </a:lnTo>
                <a:lnTo>
                  <a:pt x="2810" y="292"/>
                </a:lnTo>
                <a:lnTo>
                  <a:pt x="2816" y="290"/>
                </a:lnTo>
                <a:lnTo>
                  <a:pt x="2824" y="290"/>
                </a:lnTo>
                <a:lnTo>
                  <a:pt x="2842" y="292"/>
                </a:lnTo>
                <a:lnTo>
                  <a:pt x="2842" y="292"/>
                </a:lnTo>
                <a:lnTo>
                  <a:pt x="2930" y="290"/>
                </a:lnTo>
                <a:lnTo>
                  <a:pt x="2930" y="290"/>
                </a:lnTo>
                <a:lnTo>
                  <a:pt x="2964" y="292"/>
                </a:lnTo>
                <a:lnTo>
                  <a:pt x="2964" y="292"/>
                </a:lnTo>
                <a:lnTo>
                  <a:pt x="3014" y="296"/>
                </a:lnTo>
                <a:lnTo>
                  <a:pt x="3064" y="300"/>
                </a:lnTo>
                <a:lnTo>
                  <a:pt x="3064" y="300"/>
                </a:lnTo>
                <a:lnTo>
                  <a:pt x="3074" y="302"/>
                </a:lnTo>
                <a:lnTo>
                  <a:pt x="3074" y="302"/>
                </a:lnTo>
                <a:lnTo>
                  <a:pt x="3222" y="312"/>
                </a:lnTo>
                <a:lnTo>
                  <a:pt x="3364" y="318"/>
                </a:lnTo>
                <a:lnTo>
                  <a:pt x="3506" y="322"/>
                </a:lnTo>
                <a:lnTo>
                  <a:pt x="3650" y="326"/>
                </a:lnTo>
                <a:lnTo>
                  <a:pt x="3650" y="326"/>
                </a:lnTo>
                <a:lnTo>
                  <a:pt x="3728" y="328"/>
                </a:lnTo>
                <a:lnTo>
                  <a:pt x="3806" y="328"/>
                </a:lnTo>
                <a:lnTo>
                  <a:pt x="3960" y="324"/>
                </a:lnTo>
                <a:lnTo>
                  <a:pt x="3960" y="324"/>
                </a:lnTo>
                <a:lnTo>
                  <a:pt x="3964" y="322"/>
                </a:lnTo>
                <a:lnTo>
                  <a:pt x="3968" y="320"/>
                </a:lnTo>
                <a:lnTo>
                  <a:pt x="3968" y="320"/>
                </a:lnTo>
                <a:lnTo>
                  <a:pt x="4006" y="318"/>
                </a:lnTo>
                <a:lnTo>
                  <a:pt x="4044" y="314"/>
                </a:lnTo>
                <a:lnTo>
                  <a:pt x="4080" y="308"/>
                </a:lnTo>
                <a:lnTo>
                  <a:pt x="4098" y="304"/>
                </a:lnTo>
                <a:lnTo>
                  <a:pt x="4112" y="300"/>
                </a:lnTo>
                <a:lnTo>
                  <a:pt x="4112" y="300"/>
                </a:lnTo>
                <a:lnTo>
                  <a:pt x="4106" y="300"/>
                </a:lnTo>
                <a:lnTo>
                  <a:pt x="4102" y="300"/>
                </a:lnTo>
                <a:lnTo>
                  <a:pt x="4100" y="298"/>
                </a:lnTo>
                <a:lnTo>
                  <a:pt x="4100" y="298"/>
                </a:lnTo>
                <a:close/>
              </a:path>
            </a:pathLst>
          </a:custGeom>
          <a:solidFill>
            <a:srgbClr val="599F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15000"/>
              </a:lnSpc>
              <a:spcAft>
                <a:spcPts val="1000"/>
              </a:spcAft>
            </a:pPr>
            <a:r>
              <a:rPr lang="en-GB" sz="1100">
                <a:latin typeface="Calibri" panose="020F0502020204030204" pitchFamily="34" charset="0"/>
                <a:ea typeface="Calibri" panose="020F0502020204030204" pitchFamily="34" charset="0"/>
                <a:cs typeface="Times New Roman" panose="02020603050405020304" pitchFamily="18" charset="0"/>
              </a:rPr>
              <a:t> </a:t>
            </a:r>
          </a:p>
        </p:txBody>
      </p:sp>
      <p:sp>
        <p:nvSpPr>
          <p:cNvPr id="5" name="TextBox 4">
            <a:extLst>
              <a:ext uri="{FF2B5EF4-FFF2-40B4-BE49-F238E27FC236}">
                <a16:creationId xmlns:a16="http://schemas.microsoft.com/office/drawing/2014/main" id="{CD22452D-23EB-476F-BDCD-CBC4BC093280}"/>
              </a:ext>
            </a:extLst>
          </p:cNvPr>
          <p:cNvSpPr txBox="1"/>
          <p:nvPr/>
        </p:nvSpPr>
        <p:spPr>
          <a:xfrm>
            <a:off x="402336" y="560832"/>
            <a:ext cx="2584704" cy="338554"/>
          </a:xfrm>
          <a:prstGeom prst="rect">
            <a:avLst/>
          </a:prstGeom>
          <a:noFill/>
        </p:spPr>
        <p:txBody>
          <a:bodyPr wrap="square" rtlCol="0">
            <a:spAutoFit/>
          </a:bodyPr>
          <a:lstStyle/>
          <a:p>
            <a:r>
              <a:rPr lang="en-GB" sz="1600" b="1" dirty="0">
                <a:solidFill>
                  <a:schemeClr val="bg1"/>
                </a:solidFill>
              </a:rPr>
              <a:t>SAG Notification Form</a:t>
            </a:r>
          </a:p>
        </p:txBody>
      </p:sp>
      <p:sp>
        <p:nvSpPr>
          <p:cNvPr id="6" name="Rectangle 5">
            <a:extLst>
              <a:ext uri="{FF2B5EF4-FFF2-40B4-BE49-F238E27FC236}">
                <a16:creationId xmlns:a16="http://schemas.microsoft.com/office/drawing/2014/main" id="{C862DF10-C6B8-4682-9CC7-23A75647B868}"/>
              </a:ext>
            </a:extLst>
          </p:cNvPr>
          <p:cNvSpPr/>
          <p:nvPr/>
        </p:nvSpPr>
        <p:spPr>
          <a:xfrm>
            <a:off x="402336" y="1415464"/>
            <a:ext cx="6053328" cy="7904793"/>
          </a:xfrm>
          <a:prstGeom prst="rect">
            <a:avLst/>
          </a:prstGeom>
        </p:spPr>
        <p:txBody>
          <a:bodyPr wrap="square">
            <a:spAutoFit/>
          </a:bodyPr>
          <a:lstStyle/>
          <a:p>
            <a:pPr>
              <a:lnSpc>
                <a:spcPct val="115000"/>
              </a:lnSpc>
              <a:spcAft>
                <a:spcPts val="1000"/>
              </a:spcAft>
            </a:pPr>
            <a:r>
              <a:rPr lang="en-GB" sz="1300" dirty="0">
                <a:latin typeface="Calibri" panose="020F0502020204030204" pitchFamily="34" charset="0"/>
                <a:ea typeface="Calibri" panose="020F0502020204030204" pitchFamily="34" charset="0"/>
                <a:cs typeface="Arial" panose="020B0604020202020204" pitchFamily="34" charset="0"/>
              </a:rPr>
              <a:t>If you consider it necessary to notify the MKSAG, you should fill in the MKSAG Notification Form send it to the address included on the form. The form should be issued alongside the event safety plan, risk assessment and any other associated documents. </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u="sng" dirty="0">
                <a:solidFill>
                  <a:srgbClr val="0000FF"/>
                </a:solidFill>
                <a:latin typeface="Calibri" panose="020F0502020204030204" pitchFamily="34" charset="0"/>
                <a:ea typeface="Calibri" panose="020F0502020204030204" pitchFamily="34" charset="0"/>
                <a:cs typeface="Arial" panose="020B0604020202020204" pitchFamily="34" charset="0"/>
                <a:hlinkClick r:id="rId2"/>
              </a:rPr>
              <a:t>https://www.milton-keynes.gov.uk/environmental-health-and-trading-standards/licensing/event-public-safety</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b="1" dirty="0">
                <a:latin typeface="Calibri" panose="020F0502020204030204" pitchFamily="34" charset="0"/>
                <a:ea typeface="Calibri" panose="020F0502020204030204" pitchFamily="34" charset="0"/>
                <a:cs typeface="Arial" panose="020B0604020202020204" pitchFamily="34" charset="0"/>
              </a:rPr>
              <a:t>Why notify the MKSAG of your event?</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dirty="0">
                <a:latin typeface="Calibri" panose="020F0502020204030204" pitchFamily="34" charset="0"/>
                <a:ea typeface="Calibri" panose="020F0502020204030204" pitchFamily="34" charset="0"/>
                <a:cs typeface="Arial" panose="020B0604020202020204" pitchFamily="34" charset="0"/>
              </a:rPr>
              <a:t>Although there is no requirement to inform the MKSAG of an event, in doing so you will gain free access to advice and contacts that will have vast levels of experience and will be able to ensure the process of organising a safe event is not as onerous as it may first appear and potentially avoid the many pitfalls that threaten the safety of a public event. </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dirty="0">
                <a:latin typeface="Calibri" panose="020F0502020204030204" pitchFamily="34" charset="0"/>
                <a:ea typeface="Calibri" panose="020F0502020204030204" pitchFamily="34" charset="0"/>
                <a:cs typeface="Arial" panose="020B0604020202020204" pitchFamily="34" charset="0"/>
              </a:rPr>
              <a:t>MKSAG members will be able to assist you with alcohol/ entertainment licenses, food safety, Health and Safety, road closures etc.</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dirty="0">
                <a:latin typeface="Calibri" panose="020F0502020204030204" pitchFamily="34" charset="0"/>
                <a:ea typeface="Calibri" panose="020F0502020204030204" pitchFamily="34" charset="0"/>
                <a:cs typeface="Arial" panose="020B0604020202020204" pitchFamily="34" charset="0"/>
              </a:rPr>
              <a:t>Prompt communication in the early stages of the organising process will ensure best practice is integrated into your plan from the beginning. </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dirty="0">
                <a:latin typeface="Calibri" panose="020F0502020204030204" pitchFamily="34" charset="0"/>
                <a:ea typeface="Calibri" panose="020F0502020204030204" pitchFamily="34" charset="0"/>
                <a:cs typeface="Arial" panose="020B0604020202020204" pitchFamily="34" charset="0"/>
              </a:rPr>
              <a:t>When determining whether you need to contact the MKSAG about your event, you should consider the scale and number/ types of risks associated to it. A large community fair with bands, bars, fairground will certainly require communication with the MKSAG. A small community gathering in a church hall would be unlikely to require any input from the SAG. </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dirty="0">
                <a:latin typeface="Calibri" panose="020F0502020204030204" pitchFamily="34" charset="0"/>
                <a:ea typeface="Calibri" panose="020F0502020204030204" pitchFamily="34" charset="0"/>
                <a:cs typeface="Arial" panose="020B0604020202020204" pitchFamily="34" charset="0"/>
              </a:rPr>
              <a:t>A street party where a road is blocked, alcohol being served and music played would require a more robust risk assessment and early interaction with the authorities to ensure the appropriate permissions/ licenses and safety considerations are made. </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dirty="0">
                <a:latin typeface="Calibri" panose="020F0502020204030204" pitchFamily="34" charset="0"/>
                <a:ea typeface="Calibri" panose="020F0502020204030204" pitchFamily="34" charset="0"/>
                <a:cs typeface="Arial" panose="020B0604020202020204" pitchFamily="34" charset="0"/>
              </a:rPr>
              <a:t>A large music festival would require Event Safety Professionals and detailed documentation of the events, activities, contingency plans, public engagement on effects of the event on the local population etc. </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dirty="0">
                <a:latin typeface="Calibri" panose="020F0502020204030204" pitchFamily="34" charset="0"/>
                <a:ea typeface="Calibri" panose="020F0502020204030204" pitchFamily="34" charset="0"/>
                <a:cs typeface="Arial" panose="020B0604020202020204" pitchFamily="34" charset="0"/>
              </a:rPr>
              <a:t>In any circumstance the event organiser must consider the activities and risks involved to determine what action to take.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6E86D800-379D-4F7A-A9AF-D7EC71D59DD0}"/>
              </a:ext>
            </a:extLst>
          </p:cNvPr>
          <p:cNvSpPr>
            <a:spLocks noGrp="1"/>
          </p:cNvSpPr>
          <p:nvPr>
            <p:ph type="sldNum" sz="quarter" idx="12"/>
          </p:nvPr>
        </p:nvSpPr>
        <p:spPr/>
        <p:txBody>
          <a:bodyPr/>
          <a:lstStyle/>
          <a:p>
            <a:r>
              <a:rPr lang="en-GB" sz="1400" dirty="0">
                <a:solidFill>
                  <a:schemeClr val="tx1"/>
                </a:solidFill>
              </a:rPr>
              <a:t>6</a:t>
            </a:r>
          </a:p>
        </p:txBody>
      </p:sp>
    </p:spTree>
    <p:extLst>
      <p:ext uri="{BB962C8B-B14F-4D97-AF65-F5344CB8AC3E}">
        <p14:creationId xmlns:p14="http://schemas.microsoft.com/office/powerpoint/2010/main" val="2963732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42DC1CB-9D83-4BC6-8A71-6AEA8D5922F3}"/>
              </a:ext>
            </a:extLst>
          </p:cNvPr>
          <p:cNvSpPr/>
          <p:nvPr/>
        </p:nvSpPr>
        <p:spPr>
          <a:xfrm>
            <a:off x="600454" y="599492"/>
            <a:ext cx="5657091" cy="492443"/>
          </a:xfrm>
          <a:prstGeom prst="rect">
            <a:avLst/>
          </a:prstGeom>
        </p:spPr>
        <p:txBody>
          <a:bodyPr wrap="square">
            <a:spAutoFit/>
          </a:bodyPr>
          <a:lstStyle/>
          <a:p>
            <a:pPr lvl="0" defTabSz="914400" eaLnBrk="0" fontAlgn="base" hangingPunct="0">
              <a:spcBef>
                <a:spcPct val="0"/>
              </a:spcBef>
              <a:spcAft>
                <a:spcPct val="0"/>
              </a:spcAft>
            </a:pPr>
            <a:r>
              <a:rPr lang="en-GB" altLang="en-US" sz="1300" b="1" dirty="0">
                <a:latin typeface="Calibri" panose="020F0502020204030204" pitchFamily="34" charset="0"/>
                <a:ea typeface="Calibri" panose="020F0502020204030204" pitchFamily="34" charset="0"/>
                <a:cs typeface="Arial" panose="020B0604020202020204" pitchFamily="34" charset="0"/>
              </a:rPr>
              <a:t>Please consider the issues below to assist you in the completion of your MKSAG Notification Form.</a:t>
            </a:r>
            <a:endParaRPr lang="en-GB" altLang="en-US" sz="1300" b="1" dirty="0">
              <a:latin typeface="Arial" panose="020B0604020202020204" pitchFamily="34" charset="0"/>
            </a:endParaRPr>
          </a:p>
        </p:txBody>
      </p:sp>
      <p:grpSp>
        <p:nvGrpSpPr>
          <p:cNvPr id="14" name="Group 13">
            <a:extLst>
              <a:ext uri="{FF2B5EF4-FFF2-40B4-BE49-F238E27FC236}">
                <a16:creationId xmlns:a16="http://schemas.microsoft.com/office/drawing/2014/main" id="{C31CF4F7-2887-4B38-A7CA-58CE6DAF2BEA}"/>
              </a:ext>
            </a:extLst>
          </p:cNvPr>
          <p:cNvGrpSpPr/>
          <p:nvPr/>
        </p:nvGrpSpPr>
        <p:grpSpPr>
          <a:xfrm>
            <a:off x="600454" y="1336413"/>
            <a:ext cx="5657091" cy="7970095"/>
            <a:chOff x="600454" y="1263261"/>
            <a:chExt cx="5657091" cy="7970095"/>
          </a:xfrm>
        </p:grpSpPr>
        <p:sp>
          <p:nvSpPr>
            <p:cNvPr id="10" name="Freeform 5">
              <a:extLst>
                <a:ext uri="{FF2B5EF4-FFF2-40B4-BE49-F238E27FC236}">
                  <a16:creationId xmlns:a16="http://schemas.microsoft.com/office/drawing/2014/main" id="{BFC3E54C-4258-4AFB-AAB1-FBB425C447D2}"/>
                </a:ext>
              </a:extLst>
            </p:cNvPr>
            <p:cNvSpPr>
              <a:spLocks/>
            </p:cNvSpPr>
            <p:nvPr/>
          </p:nvSpPr>
          <p:spPr bwMode="auto">
            <a:xfrm>
              <a:off x="600454" y="1263261"/>
              <a:ext cx="5657091" cy="7970095"/>
            </a:xfrm>
            <a:custGeom>
              <a:avLst/>
              <a:gdLst>
                <a:gd name="T0" fmla="*/ 3318 w 3336"/>
                <a:gd name="T1" fmla="*/ 146 h 4390"/>
                <a:gd name="T2" fmla="*/ 3248 w 3336"/>
                <a:gd name="T3" fmla="*/ 58 h 4390"/>
                <a:gd name="T4" fmla="*/ 3170 w 3336"/>
                <a:gd name="T5" fmla="*/ 20 h 4390"/>
                <a:gd name="T6" fmla="*/ 3114 w 3336"/>
                <a:gd name="T7" fmla="*/ 12 h 4390"/>
                <a:gd name="T8" fmla="*/ 2960 w 3336"/>
                <a:gd name="T9" fmla="*/ 12 h 4390"/>
                <a:gd name="T10" fmla="*/ 2046 w 3336"/>
                <a:gd name="T11" fmla="*/ 6 h 4390"/>
                <a:gd name="T12" fmla="*/ 352 w 3336"/>
                <a:gd name="T13" fmla="*/ 0 h 4390"/>
                <a:gd name="T14" fmla="*/ 214 w 3336"/>
                <a:gd name="T15" fmla="*/ 2 h 4390"/>
                <a:gd name="T16" fmla="*/ 128 w 3336"/>
                <a:gd name="T17" fmla="*/ 28 h 4390"/>
                <a:gd name="T18" fmla="*/ 44 w 3336"/>
                <a:gd name="T19" fmla="*/ 104 h 4390"/>
                <a:gd name="T20" fmla="*/ 10 w 3336"/>
                <a:gd name="T21" fmla="*/ 188 h 4390"/>
                <a:gd name="T22" fmla="*/ 4 w 3336"/>
                <a:gd name="T23" fmla="*/ 420 h 4390"/>
                <a:gd name="T24" fmla="*/ 0 w 3336"/>
                <a:gd name="T25" fmla="*/ 3100 h 4390"/>
                <a:gd name="T26" fmla="*/ 0 w 3336"/>
                <a:gd name="T27" fmla="*/ 4138 h 4390"/>
                <a:gd name="T28" fmla="*/ 2 w 3336"/>
                <a:gd name="T29" fmla="*/ 4172 h 4390"/>
                <a:gd name="T30" fmla="*/ 32 w 3336"/>
                <a:gd name="T31" fmla="*/ 4270 h 4390"/>
                <a:gd name="T32" fmla="*/ 102 w 3336"/>
                <a:gd name="T33" fmla="*/ 4344 h 4390"/>
                <a:gd name="T34" fmla="*/ 194 w 3336"/>
                <a:gd name="T35" fmla="*/ 4384 h 4390"/>
                <a:gd name="T36" fmla="*/ 240 w 3336"/>
                <a:gd name="T37" fmla="*/ 4390 h 4390"/>
                <a:gd name="T38" fmla="*/ 1644 w 3336"/>
                <a:gd name="T39" fmla="*/ 4384 h 4390"/>
                <a:gd name="T40" fmla="*/ 2018 w 3336"/>
                <a:gd name="T41" fmla="*/ 4378 h 4390"/>
                <a:gd name="T42" fmla="*/ 2924 w 3336"/>
                <a:gd name="T43" fmla="*/ 4360 h 4390"/>
                <a:gd name="T44" fmla="*/ 2978 w 3336"/>
                <a:gd name="T45" fmla="*/ 4358 h 4390"/>
                <a:gd name="T46" fmla="*/ 2952 w 3336"/>
                <a:gd name="T47" fmla="*/ 4352 h 4390"/>
                <a:gd name="T48" fmla="*/ 3046 w 3336"/>
                <a:gd name="T49" fmla="*/ 4340 h 4390"/>
                <a:gd name="T50" fmla="*/ 2878 w 3336"/>
                <a:gd name="T51" fmla="*/ 4330 h 4390"/>
                <a:gd name="T52" fmla="*/ 2898 w 3336"/>
                <a:gd name="T53" fmla="*/ 4324 h 4390"/>
                <a:gd name="T54" fmla="*/ 2582 w 3336"/>
                <a:gd name="T55" fmla="*/ 4316 h 4390"/>
                <a:gd name="T56" fmla="*/ 2752 w 3336"/>
                <a:gd name="T57" fmla="*/ 4300 h 4390"/>
                <a:gd name="T58" fmla="*/ 2776 w 3336"/>
                <a:gd name="T59" fmla="*/ 4278 h 4390"/>
                <a:gd name="T60" fmla="*/ 2814 w 3336"/>
                <a:gd name="T61" fmla="*/ 4256 h 4390"/>
                <a:gd name="T62" fmla="*/ 3126 w 3336"/>
                <a:gd name="T63" fmla="*/ 4244 h 4390"/>
                <a:gd name="T64" fmla="*/ 3166 w 3336"/>
                <a:gd name="T65" fmla="*/ 4230 h 4390"/>
                <a:gd name="T66" fmla="*/ 3206 w 3336"/>
                <a:gd name="T67" fmla="*/ 4190 h 4390"/>
                <a:gd name="T68" fmla="*/ 3192 w 3336"/>
                <a:gd name="T69" fmla="*/ 4220 h 4390"/>
                <a:gd name="T70" fmla="*/ 3210 w 3336"/>
                <a:gd name="T71" fmla="*/ 4196 h 4390"/>
                <a:gd name="T72" fmla="*/ 3222 w 3336"/>
                <a:gd name="T73" fmla="*/ 4164 h 4390"/>
                <a:gd name="T74" fmla="*/ 3234 w 3336"/>
                <a:gd name="T75" fmla="*/ 4126 h 4390"/>
                <a:gd name="T76" fmla="*/ 3248 w 3336"/>
                <a:gd name="T77" fmla="*/ 3706 h 4390"/>
                <a:gd name="T78" fmla="*/ 3262 w 3336"/>
                <a:gd name="T79" fmla="*/ 1372 h 4390"/>
                <a:gd name="T80" fmla="*/ 3274 w 3336"/>
                <a:gd name="T81" fmla="*/ 846 h 4390"/>
                <a:gd name="T82" fmla="*/ 3284 w 3336"/>
                <a:gd name="T83" fmla="*/ 882 h 4390"/>
                <a:gd name="T84" fmla="*/ 3288 w 3336"/>
                <a:gd name="T85" fmla="*/ 828 h 4390"/>
                <a:gd name="T86" fmla="*/ 3292 w 3336"/>
                <a:gd name="T87" fmla="*/ 868 h 4390"/>
                <a:gd name="T88" fmla="*/ 3298 w 3336"/>
                <a:gd name="T89" fmla="*/ 834 h 4390"/>
                <a:gd name="T90" fmla="*/ 3304 w 3336"/>
                <a:gd name="T91" fmla="*/ 802 h 4390"/>
                <a:gd name="T92" fmla="*/ 3312 w 3336"/>
                <a:gd name="T93" fmla="*/ 746 h 4390"/>
                <a:gd name="T94" fmla="*/ 3312 w 3336"/>
                <a:gd name="T95" fmla="*/ 782 h 4390"/>
                <a:gd name="T96" fmla="*/ 3316 w 3336"/>
                <a:gd name="T97" fmla="*/ 678 h 4390"/>
                <a:gd name="T98" fmla="*/ 3324 w 3336"/>
                <a:gd name="T99" fmla="*/ 686 h 4390"/>
                <a:gd name="T100" fmla="*/ 3334 w 3336"/>
                <a:gd name="T101" fmla="*/ 328 h 4390"/>
                <a:gd name="T102" fmla="*/ 3336 w 3336"/>
                <a:gd name="T103" fmla="*/ 238 h 4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36" h="4390">
                  <a:moveTo>
                    <a:pt x="3336" y="230"/>
                  </a:moveTo>
                  <a:lnTo>
                    <a:pt x="3336" y="230"/>
                  </a:lnTo>
                  <a:lnTo>
                    <a:pt x="3332" y="202"/>
                  </a:lnTo>
                  <a:lnTo>
                    <a:pt x="3328" y="174"/>
                  </a:lnTo>
                  <a:lnTo>
                    <a:pt x="3318" y="146"/>
                  </a:lnTo>
                  <a:lnTo>
                    <a:pt x="3304" y="122"/>
                  </a:lnTo>
                  <a:lnTo>
                    <a:pt x="3304" y="122"/>
                  </a:lnTo>
                  <a:lnTo>
                    <a:pt x="3288" y="98"/>
                  </a:lnTo>
                  <a:lnTo>
                    <a:pt x="3270" y="76"/>
                  </a:lnTo>
                  <a:lnTo>
                    <a:pt x="3248" y="58"/>
                  </a:lnTo>
                  <a:lnTo>
                    <a:pt x="3224" y="42"/>
                  </a:lnTo>
                  <a:lnTo>
                    <a:pt x="3224" y="42"/>
                  </a:lnTo>
                  <a:lnTo>
                    <a:pt x="3198" y="30"/>
                  </a:lnTo>
                  <a:lnTo>
                    <a:pt x="3170" y="20"/>
                  </a:lnTo>
                  <a:lnTo>
                    <a:pt x="3170" y="20"/>
                  </a:lnTo>
                  <a:lnTo>
                    <a:pt x="3142" y="14"/>
                  </a:lnTo>
                  <a:lnTo>
                    <a:pt x="3142" y="14"/>
                  </a:lnTo>
                  <a:lnTo>
                    <a:pt x="3128" y="14"/>
                  </a:lnTo>
                  <a:lnTo>
                    <a:pt x="3120" y="12"/>
                  </a:lnTo>
                  <a:lnTo>
                    <a:pt x="3114" y="12"/>
                  </a:lnTo>
                  <a:lnTo>
                    <a:pt x="3114" y="12"/>
                  </a:lnTo>
                  <a:lnTo>
                    <a:pt x="3062" y="12"/>
                  </a:lnTo>
                  <a:lnTo>
                    <a:pt x="3062" y="12"/>
                  </a:lnTo>
                  <a:lnTo>
                    <a:pt x="2960" y="12"/>
                  </a:lnTo>
                  <a:lnTo>
                    <a:pt x="2960" y="12"/>
                  </a:lnTo>
                  <a:lnTo>
                    <a:pt x="2536" y="10"/>
                  </a:lnTo>
                  <a:lnTo>
                    <a:pt x="2114" y="8"/>
                  </a:lnTo>
                  <a:lnTo>
                    <a:pt x="2114" y="8"/>
                  </a:lnTo>
                  <a:lnTo>
                    <a:pt x="2046" y="6"/>
                  </a:lnTo>
                  <a:lnTo>
                    <a:pt x="2046" y="6"/>
                  </a:lnTo>
                  <a:lnTo>
                    <a:pt x="802" y="2"/>
                  </a:lnTo>
                  <a:lnTo>
                    <a:pt x="802" y="2"/>
                  </a:lnTo>
                  <a:lnTo>
                    <a:pt x="502" y="0"/>
                  </a:lnTo>
                  <a:lnTo>
                    <a:pt x="502" y="0"/>
                  </a:lnTo>
                  <a:lnTo>
                    <a:pt x="352" y="0"/>
                  </a:lnTo>
                  <a:lnTo>
                    <a:pt x="352" y="0"/>
                  </a:lnTo>
                  <a:lnTo>
                    <a:pt x="276" y="0"/>
                  </a:lnTo>
                  <a:lnTo>
                    <a:pt x="238" y="0"/>
                  </a:lnTo>
                  <a:lnTo>
                    <a:pt x="238" y="0"/>
                  </a:lnTo>
                  <a:lnTo>
                    <a:pt x="214" y="2"/>
                  </a:lnTo>
                  <a:lnTo>
                    <a:pt x="192" y="4"/>
                  </a:lnTo>
                  <a:lnTo>
                    <a:pt x="170" y="10"/>
                  </a:lnTo>
                  <a:lnTo>
                    <a:pt x="148" y="18"/>
                  </a:lnTo>
                  <a:lnTo>
                    <a:pt x="148" y="18"/>
                  </a:lnTo>
                  <a:lnTo>
                    <a:pt x="128" y="28"/>
                  </a:lnTo>
                  <a:lnTo>
                    <a:pt x="108" y="40"/>
                  </a:lnTo>
                  <a:lnTo>
                    <a:pt x="90" y="54"/>
                  </a:lnTo>
                  <a:lnTo>
                    <a:pt x="74" y="70"/>
                  </a:lnTo>
                  <a:lnTo>
                    <a:pt x="58" y="86"/>
                  </a:lnTo>
                  <a:lnTo>
                    <a:pt x="44" y="104"/>
                  </a:lnTo>
                  <a:lnTo>
                    <a:pt x="34" y="124"/>
                  </a:lnTo>
                  <a:lnTo>
                    <a:pt x="24" y="146"/>
                  </a:lnTo>
                  <a:lnTo>
                    <a:pt x="24" y="146"/>
                  </a:lnTo>
                  <a:lnTo>
                    <a:pt x="16" y="166"/>
                  </a:lnTo>
                  <a:lnTo>
                    <a:pt x="10" y="188"/>
                  </a:lnTo>
                  <a:lnTo>
                    <a:pt x="6" y="212"/>
                  </a:lnTo>
                  <a:lnTo>
                    <a:pt x="6" y="234"/>
                  </a:lnTo>
                  <a:lnTo>
                    <a:pt x="6" y="272"/>
                  </a:lnTo>
                  <a:lnTo>
                    <a:pt x="6" y="272"/>
                  </a:lnTo>
                  <a:lnTo>
                    <a:pt x="4" y="420"/>
                  </a:lnTo>
                  <a:lnTo>
                    <a:pt x="4" y="420"/>
                  </a:lnTo>
                  <a:lnTo>
                    <a:pt x="4" y="716"/>
                  </a:lnTo>
                  <a:lnTo>
                    <a:pt x="4" y="716"/>
                  </a:lnTo>
                  <a:lnTo>
                    <a:pt x="0" y="3100"/>
                  </a:lnTo>
                  <a:lnTo>
                    <a:pt x="0" y="3100"/>
                  </a:lnTo>
                  <a:lnTo>
                    <a:pt x="0" y="3748"/>
                  </a:lnTo>
                  <a:lnTo>
                    <a:pt x="0" y="3748"/>
                  </a:lnTo>
                  <a:lnTo>
                    <a:pt x="0" y="4076"/>
                  </a:lnTo>
                  <a:lnTo>
                    <a:pt x="0" y="4116"/>
                  </a:lnTo>
                  <a:lnTo>
                    <a:pt x="0" y="4138"/>
                  </a:lnTo>
                  <a:lnTo>
                    <a:pt x="0" y="4148"/>
                  </a:lnTo>
                  <a:lnTo>
                    <a:pt x="0" y="4152"/>
                  </a:lnTo>
                  <a:lnTo>
                    <a:pt x="0" y="4158"/>
                  </a:lnTo>
                  <a:lnTo>
                    <a:pt x="0" y="4158"/>
                  </a:lnTo>
                  <a:lnTo>
                    <a:pt x="2" y="4172"/>
                  </a:lnTo>
                  <a:lnTo>
                    <a:pt x="2" y="4172"/>
                  </a:lnTo>
                  <a:lnTo>
                    <a:pt x="6" y="4198"/>
                  </a:lnTo>
                  <a:lnTo>
                    <a:pt x="12" y="4222"/>
                  </a:lnTo>
                  <a:lnTo>
                    <a:pt x="22" y="4246"/>
                  </a:lnTo>
                  <a:lnTo>
                    <a:pt x="32" y="4270"/>
                  </a:lnTo>
                  <a:lnTo>
                    <a:pt x="32" y="4270"/>
                  </a:lnTo>
                  <a:lnTo>
                    <a:pt x="46" y="4290"/>
                  </a:lnTo>
                  <a:lnTo>
                    <a:pt x="62" y="4310"/>
                  </a:lnTo>
                  <a:lnTo>
                    <a:pt x="82" y="4328"/>
                  </a:lnTo>
                  <a:lnTo>
                    <a:pt x="102" y="4344"/>
                  </a:lnTo>
                  <a:lnTo>
                    <a:pt x="102" y="4344"/>
                  </a:lnTo>
                  <a:lnTo>
                    <a:pt x="122" y="4358"/>
                  </a:lnTo>
                  <a:lnTo>
                    <a:pt x="146" y="4370"/>
                  </a:lnTo>
                  <a:lnTo>
                    <a:pt x="170" y="4378"/>
                  </a:lnTo>
                  <a:lnTo>
                    <a:pt x="194" y="4384"/>
                  </a:lnTo>
                  <a:lnTo>
                    <a:pt x="194" y="4384"/>
                  </a:lnTo>
                  <a:lnTo>
                    <a:pt x="220" y="4388"/>
                  </a:lnTo>
                  <a:lnTo>
                    <a:pt x="220" y="4388"/>
                  </a:lnTo>
                  <a:lnTo>
                    <a:pt x="234" y="4388"/>
                  </a:lnTo>
                  <a:lnTo>
                    <a:pt x="240" y="4390"/>
                  </a:lnTo>
                  <a:lnTo>
                    <a:pt x="244" y="4390"/>
                  </a:lnTo>
                  <a:lnTo>
                    <a:pt x="264" y="4390"/>
                  </a:lnTo>
                  <a:lnTo>
                    <a:pt x="346" y="4388"/>
                  </a:lnTo>
                  <a:lnTo>
                    <a:pt x="346" y="4388"/>
                  </a:lnTo>
                  <a:lnTo>
                    <a:pt x="1644" y="4384"/>
                  </a:lnTo>
                  <a:lnTo>
                    <a:pt x="1644" y="4384"/>
                  </a:lnTo>
                  <a:lnTo>
                    <a:pt x="1680" y="4382"/>
                  </a:lnTo>
                  <a:lnTo>
                    <a:pt x="1712" y="4380"/>
                  </a:lnTo>
                  <a:lnTo>
                    <a:pt x="1712" y="4380"/>
                  </a:lnTo>
                  <a:lnTo>
                    <a:pt x="2018" y="4378"/>
                  </a:lnTo>
                  <a:lnTo>
                    <a:pt x="2340" y="4376"/>
                  </a:lnTo>
                  <a:lnTo>
                    <a:pt x="2652" y="4370"/>
                  </a:lnTo>
                  <a:lnTo>
                    <a:pt x="2794" y="4366"/>
                  </a:lnTo>
                  <a:lnTo>
                    <a:pt x="2924" y="4360"/>
                  </a:lnTo>
                  <a:lnTo>
                    <a:pt x="2924" y="4360"/>
                  </a:lnTo>
                  <a:lnTo>
                    <a:pt x="2860" y="4360"/>
                  </a:lnTo>
                  <a:lnTo>
                    <a:pt x="2832" y="4360"/>
                  </a:lnTo>
                  <a:lnTo>
                    <a:pt x="2814" y="4358"/>
                  </a:lnTo>
                  <a:lnTo>
                    <a:pt x="2814" y="4358"/>
                  </a:lnTo>
                  <a:lnTo>
                    <a:pt x="2978" y="4358"/>
                  </a:lnTo>
                  <a:lnTo>
                    <a:pt x="3114" y="4352"/>
                  </a:lnTo>
                  <a:lnTo>
                    <a:pt x="3114" y="4352"/>
                  </a:lnTo>
                  <a:lnTo>
                    <a:pt x="3014" y="4352"/>
                  </a:lnTo>
                  <a:lnTo>
                    <a:pt x="2952" y="4352"/>
                  </a:lnTo>
                  <a:lnTo>
                    <a:pt x="2952" y="4352"/>
                  </a:lnTo>
                  <a:lnTo>
                    <a:pt x="3010" y="4346"/>
                  </a:lnTo>
                  <a:lnTo>
                    <a:pt x="3034" y="4344"/>
                  </a:lnTo>
                  <a:lnTo>
                    <a:pt x="3042" y="4342"/>
                  </a:lnTo>
                  <a:lnTo>
                    <a:pt x="3046" y="4340"/>
                  </a:lnTo>
                  <a:lnTo>
                    <a:pt x="3046" y="4340"/>
                  </a:lnTo>
                  <a:lnTo>
                    <a:pt x="2956" y="4338"/>
                  </a:lnTo>
                  <a:lnTo>
                    <a:pt x="2870" y="4334"/>
                  </a:lnTo>
                  <a:lnTo>
                    <a:pt x="2870" y="4334"/>
                  </a:lnTo>
                  <a:lnTo>
                    <a:pt x="2894" y="4332"/>
                  </a:lnTo>
                  <a:lnTo>
                    <a:pt x="2878" y="4330"/>
                  </a:lnTo>
                  <a:lnTo>
                    <a:pt x="2850" y="4328"/>
                  </a:lnTo>
                  <a:lnTo>
                    <a:pt x="2828" y="4326"/>
                  </a:lnTo>
                  <a:lnTo>
                    <a:pt x="2828" y="4326"/>
                  </a:lnTo>
                  <a:lnTo>
                    <a:pt x="2880" y="4324"/>
                  </a:lnTo>
                  <a:lnTo>
                    <a:pt x="2898" y="4324"/>
                  </a:lnTo>
                  <a:lnTo>
                    <a:pt x="2910" y="4322"/>
                  </a:lnTo>
                  <a:lnTo>
                    <a:pt x="2910" y="4322"/>
                  </a:lnTo>
                  <a:lnTo>
                    <a:pt x="2798" y="4322"/>
                  </a:lnTo>
                  <a:lnTo>
                    <a:pt x="2688" y="4318"/>
                  </a:lnTo>
                  <a:lnTo>
                    <a:pt x="2582" y="4316"/>
                  </a:lnTo>
                  <a:lnTo>
                    <a:pt x="2488" y="4314"/>
                  </a:lnTo>
                  <a:lnTo>
                    <a:pt x="2488" y="4314"/>
                  </a:lnTo>
                  <a:lnTo>
                    <a:pt x="2586" y="4310"/>
                  </a:lnTo>
                  <a:lnTo>
                    <a:pt x="2678" y="4306"/>
                  </a:lnTo>
                  <a:lnTo>
                    <a:pt x="2752" y="4300"/>
                  </a:lnTo>
                  <a:lnTo>
                    <a:pt x="2780" y="4296"/>
                  </a:lnTo>
                  <a:lnTo>
                    <a:pt x="2802" y="4290"/>
                  </a:lnTo>
                  <a:lnTo>
                    <a:pt x="2802" y="4290"/>
                  </a:lnTo>
                  <a:lnTo>
                    <a:pt x="2780" y="4282"/>
                  </a:lnTo>
                  <a:lnTo>
                    <a:pt x="2776" y="4278"/>
                  </a:lnTo>
                  <a:lnTo>
                    <a:pt x="2776" y="4274"/>
                  </a:lnTo>
                  <a:lnTo>
                    <a:pt x="2778" y="4270"/>
                  </a:lnTo>
                  <a:lnTo>
                    <a:pt x="2786" y="4266"/>
                  </a:lnTo>
                  <a:lnTo>
                    <a:pt x="2814" y="4256"/>
                  </a:lnTo>
                  <a:lnTo>
                    <a:pt x="2814" y="4256"/>
                  </a:lnTo>
                  <a:lnTo>
                    <a:pt x="2770" y="4250"/>
                  </a:lnTo>
                  <a:lnTo>
                    <a:pt x="2740" y="4244"/>
                  </a:lnTo>
                  <a:lnTo>
                    <a:pt x="3114" y="4244"/>
                  </a:lnTo>
                  <a:lnTo>
                    <a:pt x="3114" y="4244"/>
                  </a:lnTo>
                  <a:lnTo>
                    <a:pt x="3126" y="4244"/>
                  </a:lnTo>
                  <a:lnTo>
                    <a:pt x="3136" y="4242"/>
                  </a:lnTo>
                  <a:lnTo>
                    <a:pt x="3156" y="4234"/>
                  </a:lnTo>
                  <a:lnTo>
                    <a:pt x="3156" y="4234"/>
                  </a:lnTo>
                  <a:lnTo>
                    <a:pt x="3166" y="4230"/>
                  </a:lnTo>
                  <a:lnTo>
                    <a:pt x="3166" y="4230"/>
                  </a:lnTo>
                  <a:lnTo>
                    <a:pt x="3178" y="4224"/>
                  </a:lnTo>
                  <a:lnTo>
                    <a:pt x="3188" y="4214"/>
                  </a:lnTo>
                  <a:lnTo>
                    <a:pt x="3198" y="4202"/>
                  </a:lnTo>
                  <a:lnTo>
                    <a:pt x="3206" y="4190"/>
                  </a:lnTo>
                  <a:lnTo>
                    <a:pt x="3206" y="4190"/>
                  </a:lnTo>
                  <a:lnTo>
                    <a:pt x="3198" y="4204"/>
                  </a:lnTo>
                  <a:lnTo>
                    <a:pt x="3194" y="4212"/>
                  </a:lnTo>
                  <a:lnTo>
                    <a:pt x="3194" y="4212"/>
                  </a:lnTo>
                  <a:lnTo>
                    <a:pt x="3190" y="4218"/>
                  </a:lnTo>
                  <a:lnTo>
                    <a:pt x="3192" y="4220"/>
                  </a:lnTo>
                  <a:lnTo>
                    <a:pt x="3194" y="4220"/>
                  </a:lnTo>
                  <a:lnTo>
                    <a:pt x="3194" y="4220"/>
                  </a:lnTo>
                  <a:lnTo>
                    <a:pt x="3202" y="4208"/>
                  </a:lnTo>
                  <a:lnTo>
                    <a:pt x="3202" y="4208"/>
                  </a:lnTo>
                  <a:lnTo>
                    <a:pt x="3210" y="4196"/>
                  </a:lnTo>
                  <a:lnTo>
                    <a:pt x="3210" y="4196"/>
                  </a:lnTo>
                  <a:lnTo>
                    <a:pt x="3218" y="4178"/>
                  </a:lnTo>
                  <a:lnTo>
                    <a:pt x="3218" y="4178"/>
                  </a:lnTo>
                  <a:lnTo>
                    <a:pt x="3222" y="4164"/>
                  </a:lnTo>
                  <a:lnTo>
                    <a:pt x="3222" y="4164"/>
                  </a:lnTo>
                  <a:lnTo>
                    <a:pt x="3226" y="4154"/>
                  </a:lnTo>
                  <a:lnTo>
                    <a:pt x="3226" y="4154"/>
                  </a:lnTo>
                  <a:lnTo>
                    <a:pt x="3232" y="4136"/>
                  </a:lnTo>
                  <a:lnTo>
                    <a:pt x="3232" y="4136"/>
                  </a:lnTo>
                  <a:lnTo>
                    <a:pt x="3234" y="4126"/>
                  </a:lnTo>
                  <a:lnTo>
                    <a:pt x="3236" y="4110"/>
                  </a:lnTo>
                  <a:lnTo>
                    <a:pt x="3236" y="4110"/>
                  </a:lnTo>
                  <a:lnTo>
                    <a:pt x="3240" y="4046"/>
                  </a:lnTo>
                  <a:lnTo>
                    <a:pt x="3244" y="3952"/>
                  </a:lnTo>
                  <a:lnTo>
                    <a:pt x="3248" y="3706"/>
                  </a:lnTo>
                  <a:lnTo>
                    <a:pt x="3250" y="3422"/>
                  </a:lnTo>
                  <a:lnTo>
                    <a:pt x="3250" y="3156"/>
                  </a:lnTo>
                  <a:lnTo>
                    <a:pt x="3250" y="3156"/>
                  </a:lnTo>
                  <a:lnTo>
                    <a:pt x="3256" y="1934"/>
                  </a:lnTo>
                  <a:lnTo>
                    <a:pt x="3262" y="1372"/>
                  </a:lnTo>
                  <a:lnTo>
                    <a:pt x="3270" y="842"/>
                  </a:lnTo>
                  <a:lnTo>
                    <a:pt x="3270" y="842"/>
                  </a:lnTo>
                  <a:lnTo>
                    <a:pt x="3270" y="840"/>
                  </a:lnTo>
                  <a:lnTo>
                    <a:pt x="3272" y="842"/>
                  </a:lnTo>
                  <a:lnTo>
                    <a:pt x="3274" y="846"/>
                  </a:lnTo>
                  <a:lnTo>
                    <a:pt x="3276" y="862"/>
                  </a:lnTo>
                  <a:lnTo>
                    <a:pt x="3280" y="878"/>
                  </a:lnTo>
                  <a:lnTo>
                    <a:pt x="3282" y="882"/>
                  </a:lnTo>
                  <a:lnTo>
                    <a:pt x="3282" y="882"/>
                  </a:lnTo>
                  <a:lnTo>
                    <a:pt x="3284" y="882"/>
                  </a:lnTo>
                  <a:lnTo>
                    <a:pt x="3284" y="882"/>
                  </a:lnTo>
                  <a:lnTo>
                    <a:pt x="3286" y="870"/>
                  </a:lnTo>
                  <a:lnTo>
                    <a:pt x="3286" y="852"/>
                  </a:lnTo>
                  <a:lnTo>
                    <a:pt x="3286" y="836"/>
                  </a:lnTo>
                  <a:lnTo>
                    <a:pt x="3288" y="828"/>
                  </a:lnTo>
                  <a:lnTo>
                    <a:pt x="3288" y="828"/>
                  </a:lnTo>
                  <a:lnTo>
                    <a:pt x="3288" y="856"/>
                  </a:lnTo>
                  <a:lnTo>
                    <a:pt x="3290" y="868"/>
                  </a:lnTo>
                  <a:lnTo>
                    <a:pt x="3290" y="870"/>
                  </a:lnTo>
                  <a:lnTo>
                    <a:pt x="3292" y="868"/>
                  </a:lnTo>
                  <a:lnTo>
                    <a:pt x="3292" y="868"/>
                  </a:lnTo>
                  <a:lnTo>
                    <a:pt x="3294" y="830"/>
                  </a:lnTo>
                  <a:lnTo>
                    <a:pt x="3294" y="826"/>
                  </a:lnTo>
                  <a:lnTo>
                    <a:pt x="3294" y="828"/>
                  </a:lnTo>
                  <a:lnTo>
                    <a:pt x="3298" y="834"/>
                  </a:lnTo>
                  <a:lnTo>
                    <a:pt x="3298" y="834"/>
                  </a:lnTo>
                  <a:lnTo>
                    <a:pt x="3298" y="834"/>
                  </a:lnTo>
                  <a:lnTo>
                    <a:pt x="3300" y="828"/>
                  </a:lnTo>
                  <a:lnTo>
                    <a:pt x="3300" y="828"/>
                  </a:lnTo>
                  <a:lnTo>
                    <a:pt x="3304" y="802"/>
                  </a:lnTo>
                  <a:lnTo>
                    <a:pt x="3306" y="766"/>
                  </a:lnTo>
                  <a:lnTo>
                    <a:pt x="3308" y="738"/>
                  </a:lnTo>
                  <a:lnTo>
                    <a:pt x="3308" y="736"/>
                  </a:lnTo>
                  <a:lnTo>
                    <a:pt x="3310" y="736"/>
                  </a:lnTo>
                  <a:lnTo>
                    <a:pt x="3312" y="746"/>
                  </a:lnTo>
                  <a:lnTo>
                    <a:pt x="3312" y="746"/>
                  </a:lnTo>
                  <a:lnTo>
                    <a:pt x="3310" y="764"/>
                  </a:lnTo>
                  <a:lnTo>
                    <a:pt x="3310" y="786"/>
                  </a:lnTo>
                  <a:lnTo>
                    <a:pt x="3310" y="786"/>
                  </a:lnTo>
                  <a:lnTo>
                    <a:pt x="3312" y="782"/>
                  </a:lnTo>
                  <a:lnTo>
                    <a:pt x="3312" y="770"/>
                  </a:lnTo>
                  <a:lnTo>
                    <a:pt x="3314" y="736"/>
                  </a:lnTo>
                  <a:lnTo>
                    <a:pt x="3314" y="698"/>
                  </a:lnTo>
                  <a:lnTo>
                    <a:pt x="3314" y="686"/>
                  </a:lnTo>
                  <a:lnTo>
                    <a:pt x="3316" y="678"/>
                  </a:lnTo>
                  <a:lnTo>
                    <a:pt x="3316" y="678"/>
                  </a:lnTo>
                  <a:lnTo>
                    <a:pt x="3320" y="682"/>
                  </a:lnTo>
                  <a:lnTo>
                    <a:pt x="3322" y="686"/>
                  </a:lnTo>
                  <a:lnTo>
                    <a:pt x="3322" y="686"/>
                  </a:lnTo>
                  <a:lnTo>
                    <a:pt x="3324" y="686"/>
                  </a:lnTo>
                  <a:lnTo>
                    <a:pt x="3326" y="678"/>
                  </a:lnTo>
                  <a:lnTo>
                    <a:pt x="3326" y="678"/>
                  </a:lnTo>
                  <a:lnTo>
                    <a:pt x="3332" y="512"/>
                  </a:lnTo>
                  <a:lnTo>
                    <a:pt x="3334" y="328"/>
                  </a:lnTo>
                  <a:lnTo>
                    <a:pt x="3334" y="328"/>
                  </a:lnTo>
                  <a:lnTo>
                    <a:pt x="3336" y="280"/>
                  </a:lnTo>
                  <a:lnTo>
                    <a:pt x="3336" y="280"/>
                  </a:lnTo>
                  <a:lnTo>
                    <a:pt x="3336" y="256"/>
                  </a:lnTo>
                  <a:lnTo>
                    <a:pt x="3336" y="244"/>
                  </a:lnTo>
                  <a:lnTo>
                    <a:pt x="3336" y="238"/>
                  </a:lnTo>
                  <a:lnTo>
                    <a:pt x="3336" y="236"/>
                  </a:lnTo>
                  <a:lnTo>
                    <a:pt x="3336" y="230"/>
                  </a:lnTo>
                  <a:close/>
                </a:path>
              </a:pathLst>
            </a:custGeom>
            <a:solidFill>
              <a:srgbClr val="599F46"/>
            </a:solidFill>
            <a:ln>
              <a:noFill/>
            </a:ln>
          </p:spPr>
          <p:txBody>
            <a:bodyPr vert="horz" wrap="square" lIns="91440" tIns="45720" rIns="91440" bIns="45720" numCol="1" anchor="t" anchorCtr="0" compatLnSpc="1">
              <a:prstTxWarp prst="textNoShape">
                <a:avLst/>
              </a:prstTxWarp>
            </a:bodyPr>
            <a:lstStyle/>
            <a:p>
              <a:endParaRPr lang="en-GB"/>
            </a:p>
          </p:txBody>
        </p:sp>
        <p:sp>
          <p:nvSpPr>
            <p:cNvPr id="7" name="Rectangle 4">
              <a:extLst>
                <a:ext uri="{FF2B5EF4-FFF2-40B4-BE49-F238E27FC236}">
                  <a16:creationId xmlns:a16="http://schemas.microsoft.com/office/drawing/2014/main" id="{73B89052-FC5B-4F8B-801F-43776EA182A0}"/>
                </a:ext>
              </a:extLst>
            </p:cNvPr>
            <p:cNvSpPr>
              <a:spLocks noChangeArrowheads="1"/>
            </p:cNvSpPr>
            <p:nvPr/>
          </p:nvSpPr>
          <p:spPr bwMode="auto">
            <a:xfrm>
              <a:off x="975360" y="1500517"/>
              <a:ext cx="243692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How to define your event?</a:t>
              </a:r>
              <a:endParaRPr kumimoji="0" lang="en-GB" altLang="en-US" sz="1400" b="0" i="0" u="none" strike="noStrike" cap="none" normalizeH="0" baseline="0" dirty="0">
                <a:ln>
                  <a:noFill/>
                </a:ln>
                <a:solidFill>
                  <a:schemeClr val="bg1"/>
                </a:solidFill>
                <a:effectLst/>
              </a:endParaRPr>
            </a:p>
          </p:txBody>
        </p:sp>
        <p:sp>
          <p:nvSpPr>
            <p:cNvPr id="8" name="Rectangle 5">
              <a:extLst>
                <a:ext uri="{FF2B5EF4-FFF2-40B4-BE49-F238E27FC236}">
                  <a16:creationId xmlns:a16="http://schemas.microsoft.com/office/drawing/2014/main" id="{E79D4F04-4661-4AC7-9CFA-AF38BBA9FEE6}"/>
                </a:ext>
              </a:extLst>
            </p:cNvPr>
            <p:cNvSpPr>
              <a:spLocks noChangeArrowheads="1"/>
            </p:cNvSpPr>
            <p:nvPr/>
          </p:nvSpPr>
          <p:spPr bwMode="auto">
            <a:xfrm>
              <a:off x="975360" y="1825469"/>
              <a:ext cx="4949952"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GB" altLang="en-US" sz="130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When completing the notification form you should consider the questions below in order to provide an accurate description of what the event will entail:</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GB" altLang="en-US" sz="1300" i="0" u="none" strike="noStrike" cap="none" normalizeH="0" baseline="0" dirty="0">
                <a:ln>
                  <a:noFill/>
                </a:ln>
                <a:solidFill>
                  <a:schemeClr val="bg1"/>
                </a:solidFill>
                <a:effectLst/>
              </a:endParaRPr>
            </a:p>
            <a:p>
              <a:pPr marL="285750" indent="-285750" defTabSz="914400">
                <a:buFont typeface="Arial" panose="020B0604020202020204" pitchFamily="34" charset="0"/>
                <a:buChar char="•"/>
              </a:pPr>
              <a:r>
                <a:rPr kumimoji="0" lang="en-GB" altLang="en-US" sz="130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Why are you holding the event?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GB" altLang="en-US" sz="130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What is the theme or key message your event is trying to convey? </a:t>
              </a:r>
              <a:endParaRPr lang="en-GB" altLang="en-US" sz="1300" dirty="0">
                <a:solidFill>
                  <a:schemeClr val="bg1"/>
                </a:solidFil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GB" altLang="en-US" sz="130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Who is it aimed at? </a:t>
              </a:r>
              <a:endParaRPr lang="en-GB" altLang="en-US" sz="1300" dirty="0">
                <a:solidFill>
                  <a:schemeClr val="bg1"/>
                </a:solidFil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GB" altLang="en-US" sz="130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Who will be the attendees? </a:t>
              </a:r>
              <a:endParaRPr lang="en-GB" altLang="en-US" sz="1300" dirty="0">
                <a:solidFill>
                  <a:schemeClr val="bg1"/>
                </a:solidFil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GB" altLang="en-US" sz="130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How many people do you want to attend? </a:t>
              </a:r>
              <a:endParaRPr lang="en-GB" altLang="en-US" sz="1300" dirty="0">
                <a:solidFill>
                  <a:schemeClr val="bg1"/>
                </a:solidFil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GB" altLang="en-US" sz="130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What kind of site or venue do you want? </a:t>
              </a:r>
              <a:endParaRPr lang="en-GB" altLang="en-US" sz="1300" dirty="0">
                <a:solidFill>
                  <a:schemeClr val="bg1"/>
                </a:solidFil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GB" altLang="en-US" sz="130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Where will it be? What is the location? </a:t>
              </a:r>
              <a:endParaRPr lang="en-GB" altLang="en-US" sz="1300" dirty="0">
                <a:solidFill>
                  <a:schemeClr val="bg1"/>
                </a:solidFil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GB" altLang="en-US" sz="130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When do you want it to take place? </a:t>
              </a:r>
              <a:endParaRPr lang="en-GB" altLang="en-US" sz="1300" dirty="0">
                <a:solidFill>
                  <a:schemeClr val="bg1"/>
                </a:solidFil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GB" altLang="en-US" sz="130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What activities will happen at your event? </a:t>
              </a:r>
              <a:endParaRPr lang="en-GB" altLang="en-US" sz="1300" dirty="0">
                <a:solidFill>
                  <a:schemeClr val="bg1"/>
                </a:solidFil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GB" altLang="en-US" sz="130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How long will the event last? </a:t>
              </a:r>
              <a:endParaRPr lang="en-GB" altLang="en-US" sz="1300" dirty="0">
                <a:solidFill>
                  <a:schemeClr val="bg1"/>
                </a:solidFil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GB" altLang="en-US" sz="130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Who will be involved in the planning and execution of the event? </a:t>
              </a:r>
              <a:endParaRPr lang="en-GB" altLang="en-US" sz="1300" dirty="0">
                <a:solidFill>
                  <a:schemeClr val="bg1"/>
                </a:solidFil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GB" altLang="en-US" sz="130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How will you fund the event and how much </a:t>
              </a:r>
              <a:r>
                <a:rPr kumimoji="0" lang="en-GB" altLang="en-US" sz="1200" b="1"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will it cost?</a:t>
              </a:r>
              <a:endParaRPr kumimoji="0" lang="en-GB" altLang="en-US" sz="400" b="0" i="0" u="none" strike="noStrike" cap="none" normalizeH="0" baseline="0" dirty="0">
                <a:ln>
                  <a:noFill/>
                </a:ln>
                <a:solidFill>
                  <a:schemeClr val="bg1"/>
                </a:solidFill>
                <a:effectLst/>
              </a:endParaRPr>
            </a:p>
          </p:txBody>
        </p:sp>
        <p:sp>
          <p:nvSpPr>
            <p:cNvPr id="12" name="Rectangle 4">
              <a:extLst>
                <a:ext uri="{FF2B5EF4-FFF2-40B4-BE49-F238E27FC236}">
                  <a16:creationId xmlns:a16="http://schemas.microsoft.com/office/drawing/2014/main" id="{418D3BB8-37EB-40E8-BE08-FA620D1F646C}"/>
                </a:ext>
              </a:extLst>
            </p:cNvPr>
            <p:cNvSpPr>
              <a:spLocks noChangeArrowheads="1"/>
            </p:cNvSpPr>
            <p:nvPr/>
          </p:nvSpPr>
          <p:spPr bwMode="auto">
            <a:xfrm>
              <a:off x="975360" y="5213170"/>
              <a:ext cx="18925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Is it a public event?</a:t>
              </a:r>
              <a:endParaRPr kumimoji="0" lang="en-GB" altLang="en-US" sz="1400" b="0" i="0" u="none" strike="noStrike" cap="none" normalizeH="0" baseline="0" dirty="0">
                <a:ln>
                  <a:noFill/>
                </a:ln>
                <a:solidFill>
                  <a:schemeClr val="bg1"/>
                </a:solidFill>
                <a:effectLst/>
              </a:endParaRPr>
            </a:p>
          </p:txBody>
        </p:sp>
        <p:sp>
          <p:nvSpPr>
            <p:cNvPr id="13" name="Rectangle 5">
              <a:extLst>
                <a:ext uri="{FF2B5EF4-FFF2-40B4-BE49-F238E27FC236}">
                  <a16:creationId xmlns:a16="http://schemas.microsoft.com/office/drawing/2014/main" id="{F4D93460-F0DE-4029-B291-6A15705D7BF7}"/>
                </a:ext>
              </a:extLst>
            </p:cNvPr>
            <p:cNvSpPr>
              <a:spLocks noChangeArrowheads="1"/>
            </p:cNvSpPr>
            <p:nvPr/>
          </p:nvSpPr>
          <p:spPr bwMode="auto">
            <a:xfrm>
              <a:off x="975360" y="5500124"/>
              <a:ext cx="490728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GB" altLang="en-US" sz="130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When completing the notification form you should consider the questions below in order to provide an accurate description of what the event will entail:</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n-GB" altLang="en-US" sz="1300" dirty="0">
                <a:solidFill>
                  <a:schemeClr val="bg1"/>
                </a:solidFill>
                <a:latin typeface="Calibri" panose="020F0502020204030204" pitchFamily="34" charset="0"/>
                <a:ea typeface="Times New Roman" panose="02020603050405020304" pitchFamily="18"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GB" altLang="en-US" sz="130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Why are you holding the event?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GB" altLang="en-US" sz="130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What is the theme or key message your event is trying to convey? </a:t>
              </a:r>
              <a:endParaRPr lang="en-GB" altLang="en-US" sz="1300" dirty="0">
                <a:solidFill>
                  <a:schemeClr val="bg1"/>
                </a:solidFil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GB" altLang="en-US" sz="130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Who is it aimed at? </a:t>
              </a:r>
              <a:endParaRPr lang="en-GB" altLang="en-US" sz="1300" dirty="0">
                <a:solidFill>
                  <a:schemeClr val="bg1"/>
                </a:solidFil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GB" altLang="en-US" sz="130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Who will be the attendees? </a:t>
              </a:r>
              <a:endParaRPr lang="en-GB" altLang="en-US" sz="1300" dirty="0">
                <a:solidFill>
                  <a:schemeClr val="bg1"/>
                </a:solidFil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GB" altLang="en-US" sz="130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How many people do you want to attend? </a:t>
              </a:r>
              <a:endParaRPr lang="en-GB" altLang="en-US" sz="1300" dirty="0">
                <a:solidFill>
                  <a:schemeClr val="bg1"/>
                </a:solidFil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GB" altLang="en-US" sz="130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What kind of site or venue do you want? </a:t>
              </a:r>
              <a:endParaRPr lang="en-GB" altLang="en-US" sz="1300" dirty="0">
                <a:solidFill>
                  <a:schemeClr val="bg1"/>
                </a:solidFil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GB" altLang="en-US" sz="130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Where will it be? What is the location? </a:t>
              </a:r>
              <a:endParaRPr lang="en-GB" altLang="en-US" sz="1300" dirty="0">
                <a:solidFill>
                  <a:schemeClr val="bg1"/>
                </a:solidFil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GB" altLang="en-US" sz="130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When do you want it to take place? </a:t>
              </a:r>
              <a:endParaRPr lang="en-GB" altLang="en-US" sz="1300" dirty="0">
                <a:solidFill>
                  <a:schemeClr val="bg1"/>
                </a:solidFil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GB" altLang="en-US" sz="130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What activities will happen at your event? </a:t>
              </a:r>
              <a:endParaRPr lang="en-GB" altLang="en-US" sz="1300" dirty="0">
                <a:solidFill>
                  <a:schemeClr val="bg1"/>
                </a:solidFil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GB" altLang="en-US" sz="130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How long will the event last? </a:t>
              </a:r>
              <a:endParaRPr lang="en-GB" altLang="en-US" sz="1300" dirty="0">
                <a:solidFill>
                  <a:schemeClr val="bg1"/>
                </a:solidFil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GB" altLang="en-US" sz="130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Who’s involved in the planning and execution of the event? </a:t>
              </a:r>
              <a:endParaRPr lang="en-GB" altLang="en-US" sz="1300" dirty="0">
                <a:solidFill>
                  <a:schemeClr val="bg1"/>
                </a:solidFil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GB" altLang="en-US" sz="130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How will you fund the event and how much </a:t>
              </a:r>
              <a:r>
                <a:rPr kumimoji="0" lang="en-GB" altLang="en-US" sz="120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will it cost?</a:t>
              </a:r>
              <a:endParaRPr kumimoji="0" lang="en-GB" altLang="en-US" sz="400" i="0" u="none" strike="noStrike" cap="none" normalizeH="0" baseline="0" dirty="0">
                <a:ln>
                  <a:noFill/>
                </a:ln>
                <a:solidFill>
                  <a:schemeClr val="bg1"/>
                </a:solidFill>
                <a:effectLst/>
              </a:endParaRPr>
            </a:p>
          </p:txBody>
        </p:sp>
      </p:grpSp>
      <p:sp>
        <p:nvSpPr>
          <p:cNvPr id="15" name="Slide Number Placeholder 14">
            <a:extLst>
              <a:ext uri="{FF2B5EF4-FFF2-40B4-BE49-F238E27FC236}">
                <a16:creationId xmlns:a16="http://schemas.microsoft.com/office/drawing/2014/main" id="{99B392AF-D580-4EA3-B7F2-7D694D047FD1}"/>
              </a:ext>
            </a:extLst>
          </p:cNvPr>
          <p:cNvSpPr>
            <a:spLocks noGrp="1"/>
          </p:cNvSpPr>
          <p:nvPr>
            <p:ph type="sldNum" sz="quarter" idx="12"/>
          </p:nvPr>
        </p:nvSpPr>
        <p:spPr/>
        <p:txBody>
          <a:bodyPr/>
          <a:lstStyle/>
          <a:p>
            <a:r>
              <a:rPr lang="en-GB" sz="1400" dirty="0">
                <a:solidFill>
                  <a:schemeClr val="tx1"/>
                </a:solidFill>
              </a:rPr>
              <a:t>7</a:t>
            </a:r>
          </a:p>
        </p:txBody>
      </p:sp>
    </p:spTree>
    <p:extLst>
      <p:ext uri="{BB962C8B-B14F-4D97-AF65-F5344CB8AC3E}">
        <p14:creationId xmlns:p14="http://schemas.microsoft.com/office/powerpoint/2010/main" val="55966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B4B8A1-9785-4823-B6A3-2F2045007F4B}"/>
              </a:ext>
            </a:extLst>
          </p:cNvPr>
          <p:cNvSpPr/>
          <p:nvPr/>
        </p:nvSpPr>
        <p:spPr>
          <a:xfrm>
            <a:off x="402336" y="1298791"/>
            <a:ext cx="5942076" cy="8289513"/>
          </a:xfrm>
          <a:prstGeom prst="rect">
            <a:avLst/>
          </a:prstGeom>
        </p:spPr>
        <p:txBody>
          <a:bodyPr wrap="square">
            <a:spAutoFit/>
          </a:bodyPr>
          <a:lstStyle/>
          <a:p>
            <a:pPr>
              <a:lnSpc>
                <a:spcPct val="115000"/>
              </a:lnSpc>
              <a:spcAft>
                <a:spcPts val="1000"/>
              </a:spcAft>
            </a:pPr>
            <a:r>
              <a:rPr lang="en-GB" sz="1300" dirty="0">
                <a:latin typeface="Calibri" panose="020F0502020204030204" pitchFamily="34" charset="0"/>
                <a:ea typeface="Calibri" panose="020F0502020204030204" pitchFamily="34" charset="0"/>
                <a:cs typeface="Arial" panose="020B0604020202020204" pitchFamily="34" charset="0"/>
              </a:rPr>
              <a:t>Although it would be impossible to list all the features of an event that must be considered, below is a list of some of the most important. Early contact with the MKSAG will ensure that you are aware of many of the potential pitfalls. This is not a comprehensive list and the responsibility for complying with legislation and other regulatory requirements will be the responsibility of the event coordinator:</a:t>
            </a:r>
          </a:p>
          <a:p>
            <a:pPr>
              <a:lnSpc>
                <a:spcPct val="115000"/>
              </a:lnSpc>
              <a:spcAft>
                <a:spcPts val="1000"/>
              </a:spcAft>
            </a:pPr>
            <a:r>
              <a:rPr lang="en-GB" sz="1300" u="sng" dirty="0">
                <a:latin typeface="Calibri" panose="020F0502020204030204" pitchFamily="34" charset="0"/>
                <a:ea typeface="Calibri" panose="020F0502020204030204" pitchFamily="34" charset="0"/>
                <a:cs typeface="Arial" panose="020B0604020202020204" pitchFamily="34" charset="0"/>
              </a:rPr>
              <a:t>Alcohol/ Entertainment Licence</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dirty="0">
                <a:latin typeface="Calibri" panose="020F0502020204030204" pitchFamily="34" charset="0"/>
                <a:ea typeface="Calibri" panose="020F0502020204030204" pitchFamily="34" charset="0"/>
                <a:cs typeface="Arial" panose="020B0604020202020204" pitchFamily="34" charset="0"/>
              </a:rPr>
              <a:t>If you are planning to provide alcohol or regulated entertainment (music, films, dancing etc) you will be required to obtain a Licence or permission. This can take up to eight weeks for this to be granted. Smaller scale events involving under  500 people can apply for alcohol and entertainment provision using a Temporary Event Notice, which does not require such an extensive consultation period. The Council Licensing Officers can advise you through the process.</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u="sng" dirty="0">
                <a:latin typeface="Calibri" panose="020F0502020204030204" pitchFamily="34" charset="0"/>
                <a:ea typeface="Calibri" panose="020F0502020204030204" pitchFamily="34" charset="0"/>
                <a:cs typeface="Arial" panose="020B0604020202020204" pitchFamily="34" charset="0"/>
              </a:rPr>
              <a:t>Noise</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dirty="0">
                <a:latin typeface="Calibri" panose="020F0502020204030204" pitchFamily="34" charset="0"/>
                <a:ea typeface="Calibri" panose="020F0502020204030204" pitchFamily="34" charset="0"/>
                <a:cs typeface="Arial" panose="020B0604020202020204" pitchFamily="34" charset="0"/>
              </a:rPr>
              <a:t>Live entertainment, use of speakers, loud machinery and </a:t>
            </a:r>
            <a:r>
              <a:rPr lang="en-GB" sz="1300" dirty="0" err="1">
                <a:latin typeface="Calibri" panose="020F0502020204030204" pitchFamily="34" charset="0"/>
                <a:ea typeface="Calibri" panose="020F0502020204030204" pitchFamily="34" charset="0"/>
                <a:cs typeface="Arial" panose="020B0604020202020204" pitchFamily="34" charset="0"/>
              </a:rPr>
              <a:t>tannoys</a:t>
            </a:r>
            <a:r>
              <a:rPr lang="en-GB" sz="1300" dirty="0">
                <a:latin typeface="Calibri" panose="020F0502020204030204" pitchFamily="34" charset="0"/>
                <a:ea typeface="Calibri" panose="020F0502020204030204" pitchFamily="34" charset="0"/>
                <a:cs typeface="Arial" panose="020B0604020202020204" pitchFamily="34" charset="0"/>
              </a:rPr>
              <a:t> can cause nuisance and be subject to restrictions. Environmental Health Officers will be able to provide advice to prevent or limit difficulties with noise. </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u="sng" dirty="0">
                <a:latin typeface="Calibri" panose="020F0502020204030204" pitchFamily="34" charset="0"/>
                <a:ea typeface="Calibri" panose="020F0502020204030204" pitchFamily="34" charset="0"/>
                <a:cs typeface="Arial" panose="020B0604020202020204" pitchFamily="34" charset="0"/>
              </a:rPr>
              <a:t>Food Safety</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dirty="0">
                <a:latin typeface="Calibri" panose="020F0502020204030204" pitchFamily="34" charset="0"/>
                <a:ea typeface="Calibri" panose="020F0502020204030204" pitchFamily="34" charset="0"/>
                <a:cs typeface="Arial" panose="020B0604020202020204" pitchFamily="34" charset="0"/>
              </a:rPr>
              <a:t>If food will be prepared or provided at an event, then you should contact the Council Food Safety Team for advice.</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u="sng" dirty="0">
                <a:latin typeface="Calibri" panose="020F0502020204030204" pitchFamily="34" charset="0"/>
                <a:ea typeface="Calibri" panose="020F0502020204030204" pitchFamily="34" charset="0"/>
                <a:cs typeface="Arial" panose="020B0604020202020204" pitchFamily="34" charset="0"/>
              </a:rPr>
              <a:t>Health and Safety</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dirty="0">
                <a:latin typeface="Calibri" panose="020F0502020204030204" pitchFamily="34" charset="0"/>
                <a:ea typeface="Calibri" panose="020F0502020204030204" pitchFamily="34" charset="0"/>
                <a:cs typeface="Arial" panose="020B0604020202020204" pitchFamily="34" charset="0"/>
              </a:rPr>
              <a:t>Although often considered onerous and complicated, health and safety considerations can be very straight forward and you will receive support from Council Environmental Health Officers. </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u="sng" dirty="0">
                <a:latin typeface="Calibri" panose="020F0502020204030204" pitchFamily="34" charset="0"/>
                <a:ea typeface="Calibri" panose="020F0502020204030204" pitchFamily="34" charset="0"/>
                <a:cs typeface="Arial" panose="020B0604020202020204" pitchFamily="34" charset="0"/>
              </a:rPr>
              <a:t>Road Closures</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dirty="0">
                <a:latin typeface="Calibri" panose="020F0502020204030204" pitchFamily="34" charset="0"/>
                <a:ea typeface="Calibri" panose="020F0502020204030204" pitchFamily="34" charset="0"/>
                <a:cs typeface="Arial" panose="020B0604020202020204" pitchFamily="34" charset="0"/>
              </a:rPr>
              <a:t>Road Closures are no longer administered or supported by the Thames Valley Police. Application to close a road under a Traffic Management Order can take up to three months. You should contact Council Transport Officers for advice on this process.</a:t>
            </a:r>
          </a:p>
          <a:p>
            <a:pPr>
              <a:lnSpc>
                <a:spcPct val="115000"/>
              </a:lnSpc>
              <a:spcAft>
                <a:spcPts val="1000"/>
              </a:spcAft>
            </a:pPr>
            <a:r>
              <a:rPr lang="en-GB" sz="1300" u="sng" dirty="0">
                <a:latin typeface="Calibri" panose="020F0502020204030204" pitchFamily="34" charset="0"/>
                <a:ea typeface="Calibri" panose="020F0502020204030204" pitchFamily="34" charset="0"/>
                <a:cs typeface="Times New Roman" panose="02020603050405020304" pitchFamily="18" charset="0"/>
              </a:rPr>
              <a:t>Disabled attendees</a:t>
            </a:r>
          </a:p>
          <a:p>
            <a:pPr>
              <a:lnSpc>
                <a:spcPct val="115000"/>
              </a:lnSpc>
              <a:spcAft>
                <a:spcPts val="1000"/>
              </a:spcAft>
            </a:pPr>
            <a:r>
              <a:rPr lang="en-GB" sz="1300" dirty="0">
                <a:latin typeface="Calibri" panose="020F0502020204030204" pitchFamily="34" charset="0"/>
                <a:ea typeface="Calibri" panose="020F0502020204030204" pitchFamily="34" charset="0"/>
                <a:cs typeface="Times New Roman" panose="02020603050405020304" pitchFamily="18" charset="0"/>
              </a:rPr>
              <a:t>Have you got suitable provisions in place.</a:t>
            </a:r>
            <a:endParaRPr lang="en-GB" sz="1300" dirty="0">
              <a:latin typeface="Calibri" panose="020F0502020204030204" pitchFamily="34" charset="0"/>
              <a:ea typeface="Calibri" panose="020F0502020204030204" pitchFamily="34" charset="0"/>
              <a:cs typeface="Arial" panose="020B0604020202020204" pitchFamily="34" charset="0"/>
            </a:endParaRPr>
          </a:p>
        </p:txBody>
      </p:sp>
      <p:sp>
        <p:nvSpPr>
          <p:cNvPr id="6" name="Freeform 34">
            <a:extLst>
              <a:ext uri="{FF2B5EF4-FFF2-40B4-BE49-F238E27FC236}">
                <a16:creationId xmlns:a16="http://schemas.microsoft.com/office/drawing/2014/main" id="{4EE04CE8-9DD6-47F2-989F-5F593AC21E2E}"/>
              </a:ext>
            </a:extLst>
          </p:cNvPr>
          <p:cNvSpPr>
            <a:spLocks/>
          </p:cNvSpPr>
          <p:nvPr/>
        </p:nvSpPr>
        <p:spPr bwMode="auto">
          <a:xfrm>
            <a:off x="-665480" y="447089"/>
            <a:ext cx="5310632" cy="663575"/>
          </a:xfrm>
          <a:custGeom>
            <a:avLst/>
            <a:gdLst>
              <a:gd name="T0" fmla="*/ 4136 w 4136"/>
              <a:gd name="T1" fmla="*/ 292 h 328"/>
              <a:gd name="T2" fmla="*/ 4126 w 4136"/>
              <a:gd name="T3" fmla="*/ 284 h 328"/>
              <a:gd name="T4" fmla="*/ 4106 w 4136"/>
              <a:gd name="T5" fmla="*/ 274 h 328"/>
              <a:gd name="T6" fmla="*/ 4102 w 4136"/>
              <a:gd name="T7" fmla="*/ 266 h 328"/>
              <a:gd name="T8" fmla="*/ 4084 w 4136"/>
              <a:gd name="T9" fmla="*/ 258 h 328"/>
              <a:gd name="T10" fmla="*/ 4084 w 4136"/>
              <a:gd name="T11" fmla="*/ 246 h 328"/>
              <a:gd name="T12" fmla="*/ 4096 w 4136"/>
              <a:gd name="T13" fmla="*/ 220 h 328"/>
              <a:gd name="T14" fmla="*/ 4096 w 4136"/>
              <a:gd name="T15" fmla="*/ 192 h 328"/>
              <a:gd name="T16" fmla="*/ 4078 w 4136"/>
              <a:gd name="T17" fmla="*/ 158 h 328"/>
              <a:gd name="T18" fmla="*/ 4004 w 4136"/>
              <a:gd name="T19" fmla="*/ 146 h 328"/>
              <a:gd name="T20" fmla="*/ 3914 w 4136"/>
              <a:gd name="T21" fmla="*/ 134 h 328"/>
              <a:gd name="T22" fmla="*/ 3884 w 4136"/>
              <a:gd name="T23" fmla="*/ 118 h 328"/>
              <a:gd name="T24" fmla="*/ 3872 w 4136"/>
              <a:gd name="T25" fmla="*/ 100 h 328"/>
              <a:gd name="T26" fmla="*/ 3854 w 4136"/>
              <a:gd name="T27" fmla="*/ 80 h 328"/>
              <a:gd name="T28" fmla="*/ 3754 w 4136"/>
              <a:gd name="T29" fmla="*/ 48 h 328"/>
              <a:gd name="T30" fmla="*/ 3690 w 4136"/>
              <a:gd name="T31" fmla="*/ 40 h 328"/>
              <a:gd name="T32" fmla="*/ 3604 w 4136"/>
              <a:gd name="T33" fmla="*/ 38 h 328"/>
              <a:gd name="T34" fmla="*/ 3534 w 4136"/>
              <a:gd name="T35" fmla="*/ 36 h 328"/>
              <a:gd name="T36" fmla="*/ 3466 w 4136"/>
              <a:gd name="T37" fmla="*/ 36 h 328"/>
              <a:gd name="T38" fmla="*/ 3418 w 4136"/>
              <a:gd name="T39" fmla="*/ 34 h 328"/>
              <a:gd name="T40" fmla="*/ 3296 w 4136"/>
              <a:gd name="T41" fmla="*/ 34 h 328"/>
              <a:gd name="T42" fmla="*/ 3186 w 4136"/>
              <a:gd name="T43" fmla="*/ 24 h 328"/>
              <a:gd name="T44" fmla="*/ 2610 w 4136"/>
              <a:gd name="T45" fmla="*/ 0 h 328"/>
              <a:gd name="T46" fmla="*/ 2296 w 4136"/>
              <a:gd name="T47" fmla="*/ 6 h 328"/>
              <a:gd name="T48" fmla="*/ 1980 w 4136"/>
              <a:gd name="T49" fmla="*/ 4 h 328"/>
              <a:gd name="T50" fmla="*/ 408 w 4136"/>
              <a:gd name="T51" fmla="*/ 4 h 328"/>
              <a:gd name="T52" fmla="*/ 304 w 4136"/>
              <a:gd name="T53" fmla="*/ 10 h 328"/>
              <a:gd name="T54" fmla="*/ 52 w 4136"/>
              <a:gd name="T55" fmla="*/ 28 h 328"/>
              <a:gd name="T56" fmla="*/ 38 w 4136"/>
              <a:gd name="T57" fmla="*/ 32 h 328"/>
              <a:gd name="T58" fmla="*/ 46 w 4136"/>
              <a:gd name="T59" fmla="*/ 38 h 328"/>
              <a:gd name="T60" fmla="*/ 44 w 4136"/>
              <a:gd name="T61" fmla="*/ 52 h 328"/>
              <a:gd name="T62" fmla="*/ 74 w 4136"/>
              <a:gd name="T63" fmla="*/ 60 h 328"/>
              <a:gd name="T64" fmla="*/ 56 w 4136"/>
              <a:gd name="T65" fmla="*/ 68 h 328"/>
              <a:gd name="T66" fmla="*/ 174 w 4136"/>
              <a:gd name="T67" fmla="*/ 74 h 328"/>
              <a:gd name="T68" fmla="*/ 86 w 4136"/>
              <a:gd name="T69" fmla="*/ 98 h 328"/>
              <a:gd name="T70" fmla="*/ 84 w 4136"/>
              <a:gd name="T71" fmla="*/ 132 h 328"/>
              <a:gd name="T72" fmla="*/ 120 w 4136"/>
              <a:gd name="T73" fmla="*/ 162 h 328"/>
              <a:gd name="T74" fmla="*/ 172 w 4136"/>
              <a:gd name="T75" fmla="*/ 176 h 328"/>
              <a:gd name="T76" fmla="*/ 538 w 4136"/>
              <a:gd name="T77" fmla="*/ 190 h 328"/>
              <a:gd name="T78" fmla="*/ 592 w 4136"/>
              <a:gd name="T79" fmla="*/ 196 h 328"/>
              <a:gd name="T80" fmla="*/ 616 w 4136"/>
              <a:gd name="T81" fmla="*/ 228 h 328"/>
              <a:gd name="T82" fmla="*/ 658 w 4136"/>
              <a:gd name="T83" fmla="*/ 246 h 328"/>
              <a:gd name="T84" fmla="*/ 806 w 4136"/>
              <a:gd name="T85" fmla="*/ 274 h 328"/>
              <a:gd name="T86" fmla="*/ 1008 w 4136"/>
              <a:gd name="T87" fmla="*/ 286 h 328"/>
              <a:gd name="T88" fmla="*/ 1200 w 4136"/>
              <a:gd name="T89" fmla="*/ 288 h 328"/>
              <a:gd name="T90" fmla="*/ 1370 w 4136"/>
              <a:gd name="T91" fmla="*/ 288 h 328"/>
              <a:gd name="T92" fmla="*/ 1530 w 4136"/>
              <a:gd name="T93" fmla="*/ 288 h 328"/>
              <a:gd name="T94" fmla="*/ 1638 w 4136"/>
              <a:gd name="T95" fmla="*/ 286 h 328"/>
              <a:gd name="T96" fmla="*/ 2016 w 4136"/>
              <a:gd name="T97" fmla="*/ 284 h 328"/>
              <a:gd name="T98" fmla="*/ 2546 w 4136"/>
              <a:gd name="T99" fmla="*/ 284 h 328"/>
              <a:gd name="T100" fmla="*/ 2600 w 4136"/>
              <a:gd name="T101" fmla="*/ 286 h 328"/>
              <a:gd name="T102" fmla="*/ 2676 w 4136"/>
              <a:gd name="T103" fmla="*/ 286 h 328"/>
              <a:gd name="T104" fmla="*/ 2744 w 4136"/>
              <a:gd name="T105" fmla="*/ 288 h 328"/>
              <a:gd name="T106" fmla="*/ 2810 w 4136"/>
              <a:gd name="T107" fmla="*/ 292 h 328"/>
              <a:gd name="T108" fmla="*/ 2930 w 4136"/>
              <a:gd name="T109" fmla="*/ 290 h 328"/>
              <a:gd name="T110" fmla="*/ 3064 w 4136"/>
              <a:gd name="T111" fmla="*/ 300 h 328"/>
              <a:gd name="T112" fmla="*/ 3364 w 4136"/>
              <a:gd name="T113" fmla="*/ 318 h 328"/>
              <a:gd name="T114" fmla="*/ 3806 w 4136"/>
              <a:gd name="T115" fmla="*/ 328 h 328"/>
              <a:gd name="T116" fmla="*/ 3968 w 4136"/>
              <a:gd name="T117" fmla="*/ 320 h 328"/>
              <a:gd name="T118" fmla="*/ 4112 w 4136"/>
              <a:gd name="T119" fmla="*/ 300 h 328"/>
              <a:gd name="T120" fmla="*/ 4100 w 4136"/>
              <a:gd name="T121" fmla="*/ 29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36" h="328">
                <a:moveTo>
                  <a:pt x="4100" y="298"/>
                </a:moveTo>
                <a:lnTo>
                  <a:pt x="4100" y="298"/>
                </a:lnTo>
                <a:lnTo>
                  <a:pt x="4120" y="296"/>
                </a:lnTo>
                <a:lnTo>
                  <a:pt x="4136" y="292"/>
                </a:lnTo>
                <a:lnTo>
                  <a:pt x="4136" y="292"/>
                </a:lnTo>
                <a:lnTo>
                  <a:pt x="4124" y="292"/>
                </a:lnTo>
                <a:lnTo>
                  <a:pt x="4116" y="290"/>
                </a:lnTo>
                <a:lnTo>
                  <a:pt x="4116" y="290"/>
                </a:lnTo>
                <a:lnTo>
                  <a:pt x="4124" y="286"/>
                </a:lnTo>
                <a:lnTo>
                  <a:pt x="4126" y="284"/>
                </a:lnTo>
                <a:lnTo>
                  <a:pt x="4128" y="278"/>
                </a:lnTo>
                <a:lnTo>
                  <a:pt x="4128" y="278"/>
                </a:lnTo>
                <a:lnTo>
                  <a:pt x="4116" y="276"/>
                </a:lnTo>
                <a:lnTo>
                  <a:pt x="4106" y="274"/>
                </a:lnTo>
                <a:lnTo>
                  <a:pt x="4106" y="274"/>
                </a:lnTo>
                <a:lnTo>
                  <a:pt x="4110" y="272"/>
                </a:lnTo>
                <a:lnTo>
                  <a:pt x="4108" y="270"/>
                </a:lnTo>
                <a:lnTo>
                  <a:pt x="4104" y="268"/>
                </a:lnTo>
                <a:lnTo>
                  <a:pt x="4102" y="266"/>
                </a:lnTo>
                <a:lnTo>
                  <a:pt x="4102" y="266"/>
                </a:lnTo>
                <a:lnTo>
                  <a:pt x="4108" y="264"/>
                </a:lnTo>
                <a:lnTo>
                  <a:pt x="4112" y="260"/>
                </a:lnTo>
                <a:lnTo>
                  <a:pt x="4112" y="260"/>
                </a:lnTo>
                <a:lnTo>
                  <a:pt x="4098" y="260"/>
                </a:lnTo>
                <a:lnTo>
                  <a:pt x="4084" y="258"/>
                </a:lnTo>
                <a:lnTo>
                  <a:pt x="4072" y="254"/>
                </a:lnTo>
                <a:lnTo>
                  <a:pt x="4062" y="252"/>
                </a:lnTo>
                <a:lnTo>
                  <a:pt x="4062" y="252"/>
                </a:lnTo>
                <a:lnTo>
                  <a:pt x="4072" y="250"/>
                </a:lnTo>
                <a:lnTo>
                  <a:pt x="4084" y="246"/>
                </a:lnTo>
                <a:lnTo>
                  <a:pt x="4092" y="240"/>
                </a:lnTo>
                <a:lnTo>
                  <a:pt x="4096" y="236"/>
                </a:lnTo>
                <a:lnTo>
                  <a:pt x="4098" y="230"/>
                </a:lnTo>
                <a:lnTo>
                  <a:pt x="4098" y="230"/>
                </a:lnTo>
                <a:lnTo>
                  <a:pt x="4096" y="220"/>
                </a:lnTo>
                <a:lnTo>
                  <a:pt x="4096" y="212"/>
                </a:lnTo>
                <a:lnTo>
                  <a:pt x="4096" y="204"/>
                </a:lnTo>
                <a:lnTo>
                  <a:pt x="4100" y="196"/>
                </a:lnTo>
                <a:lnTo>
                  <a:pt x="4100" y="196"/>
                </a:lnTo>
                <a:lnTo>
                  <a:pt x="4096" y="192"/>
                </a:lnTo>
                <a:lnTo>
                  <a:pt x="4094" y="188"/>
                </a:lnTo>
                <a:lnTo>
                  <a:pt x="4088" y="176"/>
                </a:lnTo>
                <a:lnTo>
                  <a:pt x="4084" y="166"/>
                </a:lnTo>
                <a:lnTo>
                  <a:pt x="4082" y="162"/>
                </a:lnTo>
                <a:lnTo>
                  <a:pt x="4078" y="158"/>
                </a:lnTo>
                <a:lnTo>
                  <a:pt x="4078" y="158"/>
                </a:lnTo>
                <a:lnTo>
                  <a:pt x="4070" y="154"/>
                </a:lnTo>
                <a:lnTo>
                  <a:pt x="4062" y="150"/>
                </a:lnTo>
                <a:lnTo>
                  <a:pt x="4044" y="148"/>
                </a:lnTo>
                <a:lnTo>
                  <a:pt x="4004" y="146"/>
                </a:lnTo>
                <a:lnTo>
                  <a:pt x="4004" y="146"/>
                </a:lnTo>
                <a:lnTo>
                  <a:pt x="3958" y="142"/>
                </a:lnTo>
                <a:lnTo>
                  <a:pt x="3914" y="138"/>
                </a:lnTo>
                <a:lnTo>
                  <a:pt x="3914" y="138"/>
                </a:lnTo>
                <a:lnTo>
                  <a:pt x="3914" y="134"/>
                </a:lnTo>
                <a:lnTo>
                  <a:pt x="3914" y="134"/>
                </a:lnTo>
                <a:lnTo>
                  <a:pt x="3902" y="132"/>
                </a:lnTo>
                <a:lnTo>
                  <a:pt x="3896" y="128"/>
                </a:lnTo>
                <a:lnTo>
                  <a:pt x="3890" y="122"/>
                </a:lnTo>
                <a:lnTo>
                  <a:pt x="3884" y="118"/>
                </a:lnTo>
                <a:lnTo>
                  <a:pt x="3884" y="118"/>
                </a:lnTo>
                <a:lnTo>
                  <a:pt x="3878" y="118"/>
                </a:lnTo>
                <a:lnTo>
                  <a:pt x="3878" y="118"/>
                </a:lnTo>
                <a:lnTo>
                  <a:pt x="3872" y="100"/>
                </a:lnTo>
                <a:lnTo>
                  <a:pt x="3872" y="100"/>
                </a:lnTo>
                <a:lnTo>
                  <a:pt x="3866" y="96"/>
                </a:lnTo>
                <a:lnTo>
                  <a:pt x="3862" y="90"/>
                </a:lnTo>
                <a:lnTo>
                  <a:pt x="3858" y="86"/>
                </a:lnTo>
                <a:lnTo>
                  <a:pt x="3854" y="80"/>
                </a:lnTo>
                <a:lnTo>
                  <a:pt x="3854" y="80"/>
                </a:lnTo>
                <a:lnTo>
                  <a:pt x="3842" y="70"/>
                </a:lnTo>
                <a:lnTo>
                  <a:pt x="3826" y="62"/>
                </a:lnTo>
                <a:lnTo>
                  <a:pt x="3810" y="56"/>
                </a:lnTo>
                <a:lnTo>
                  <a:pt x="3792" y="52"/>
                </a:lnTo>
                <a:lnTo>
                  <a:pt x="3754" y="48"/>
                </a:lnTo>
                <a:lnTo>
                  <a:pt x="3718" y="44"/>
                </a:lnTo>
                <a:lnTo>
                  <a:pt x="3718" y="44"/>
                </a:lnTo>
                <a:lnTo>
                  <a:pt x="3712" y="42"/>
                </a:lnTo>
                <a:lnTo>
                  <a:pt x="3704" y="40"/>
                </a:lnTo>
                <a:lnTo>
                  <a:pt x="3690" y="40"/>
                </a:lnTo>
                <a:lnTo>
                  <a:pt x="3676" y="42"/>
                </a:lnTo>
                <a:lnTo>
                  <a:pt x="3660" y="42"/>
                </a:lnTo>
                <a:lnTo>
                  <a:pt x="3660" y="42"/>
                </a:lnTo>
                <a:lnTo>
                  <a:pt x="3622" y="38"/>
                </a:lnTo>
                <a:lnTo>
                  <a:pt x="3604" y="38"/>
                </a:lnTo>
                <a:lnTo>
                  <a:pt x="3584" y="40"/>
                </a:lnTo>
                <a:lnTo>
                  <a:pt x="3584" y="40"/>
                </a:lnTo>
                <a:lnTo>
                  <a:pt x="3568" y="36"/>
                </a:lnTo>
                <a:lnTo>
                  <a:pt x="3550" y="36"/>
                </a:lnTo>
                <a:lnTo>
                  <a:pt x="3534" y="36"/>
                </a:lnTo>
                <a:lnTo>
                  <a:pt x="3516" y="40"/>
                </a:lnTo>
                <a:lnTo>
                  <a:pt x="3516" y="40"/>
                </a:lnTo>
                <a:lnTo>
                  <a:pt x="3500" y="36"/>
                </a:lnTo>
                <a:lnTo>
                  <a:pt x="3482" y="36"/>
                </a:lnTo>
                <a:lnTo>
                  <a:pt x="3466" y="36"/>
                </a:lnTo>
                <a:lnTo>
                  <a:pt x="3450" y="34"/>
                </a:lnTo>
                <a:lnTo>
                  <a:pt x="3450" y="34"/>
                </a:lnTo>
                <a:lnTo>
                  <a:pt x="3444" y="36"/>
                </a:lnTo>
                <a:lnTo>
                  <a:pt x="3436" y="36"/>
                </a:lnTo>
                <a:lnTo>
                  <a:pt x="3418" y="34"/>
                </a:lnTo>
                <a:lnTo>
                  <a:pt x="3418" y="34"/>
                </a:lnTo>
                <a:lnTo>
                  <a:pt x="3330" y="38"/>
                </a:lnTo>
                <a:lnTo>
                  <a:pt x="3330" y="38"/>
                </a:lnTo>
                <a:lnTo>
                  <a:pt x="3296" y="34"/>
                </a:lnTo>
                <a:lnTo>
                  <a:pt x="3296" y="34"/>
                </a:lnTo>
                <a:lnTo>
                  <a:pt x="3246" y="30"/>
                </a:lnTo>
                <a:lnTo>
                  <a:pt x="3196" y="26"/>
                </a:lnTo>
                <a:lnTo>
                  <a:pt x="3196" y="26"/>
                </a:lnTo>
                <a:lnTo>
                  <a:pt x="3186" y="24"/>
                </a:lnTo>
                <a:lnTo>
                  <a:pt x="3186" y="24"/>
                </a:lnTo>
                <a:lnTo>
                  <a:pt x="3038" y="14"/>
                </a:lnTo>
                <a:lnTo>
                  <a:pt x="2896" y="8"/>
                </a:lnTo>
                <a:lnTo>
                  <a:pt x="2754" y="4"/>
                </a:lnTo>
                <a:lnTo>
                  <a:pt x="2610" y="0"/>
                </a:lnTo>
                <a:lnTo>
                  <a:pt x="2610" y="0"/>
                </a:lnTo>
                <a:lnTo>
                  <a:pt x="2532" y="0"/>
                </a:lnTo>
                <a:lnTo>
                  <a:pt x="2454" y="0"/>
                </a:lnTo>
                <a:lnTo>
                  <a:pt x="2300" y="4"/>
                </a:lnTo>
                <a:lnTo>
                  <a:pt x="2300" y="4"/>
                </a:lnTo>
                <a:lnTo>
                  <a:pt x="2296" y="6"/>
                </a:lnTo>
                <a:lnTo>
                  <a:pt x="2292" y="8"/>
                </a:lnTo>
                <a:lnTo>
                  <a:pt x="2292" y="8"/>
                </a:lnTo>
                <a:lnTo>
                  <a:pt x="2268" y="8"/>
                </a:lnTo>
                <a:lnTo>
                  <a:pt x="2268" y="8"/>
                </a:lnTo>
                <a:lnTo>
                  <a:pt x="1980" y="4"/>
                </a:lnTo>
                <a:lnTo>
                  <a:pt x="1698" y="2"/>
                </a:lnTo>
                <a:lnTo>
                  <a:pt x="1130" y="0"/>
                </a:lnTo>
                <a:lnTo>
                  <a:pt x="1130" y="0"/>
                </a:lnTo>
                <a:lnTo>
                  <a:pt x="768" y="0"/>
                </a:lnTo>
                <a:lnTo>
                  <a:pt x="408" y="4"/>
                </a:lnTo>
                <a:lnTo>
                  <a:pt x="408" y="4"/>
                </a:lnTo>
                <a:lnTo>
                  <a:pt x="398" y="6"/>
                </a:lnTo>
                <a:lnTo>
                  <a:pt x="390" y="8"/>
                </a:lnTo>
                <a:lnTo>
                  <a:pt x="390" y="8"/>
                </a:lnTo>
                <a:lnTo>
                  <a:pt x="304" y="10"/>
                </a:lnTo>
                <a:lnTo>
                  <a:pt x="214" y="12"/>
                </a:lnTo>
                <a:lnTo>
                  <a:pt x="128" y="18"/>
                </a:lnTo>
                <a:lnTo>
                  <a:pt x="88" y="24"/>
                </a:lnTo>
                <a:lnTo>
                  <a:pt x="52" y="28"/>
                </a:lnTo>
                <a:lnTo>
                  <a:pt x="52" y="28"/>
                </a:lnTo>
                <a:lnTo>
                  <a:pt x="70" y="28"/>
                </a:lnTo>
                <a:lnTo>
                  <a:pt x="78" y="28"/>
                </a:lnTo>
                <a:lnTo>
                  <a:pt x="84" y="30"/>
                </a:lnTo>
                <a:lnTo>
                  <a:pt x="84" y="30"/>
                </a:lnTo>
                <a:lnTo>
                  <a:pt x="38" y="32"/>
                </a:lnTo>
                <a:lnTo>
                  <a:pt x="0" y="36"/>
                </a:lnTo>
                <a:lnTo>
                  <a:pt x="0" y="36"/>
                </a:lnTo>
                <a:lnTo>
                  <a:pt x="28" y="36"/>
                </a:lnTo>
                <a:lnTo>
                  <a:pt x="46" y="38"/>
                </a:lnTo>
                <a:lnTo>
                  <a:pt x="46" y="38"/>
                </a:lnTo>
                <a:lnTo>
                  <a:pt x="28" y="42"/>
                </a:lnTo>
                <a:lnTo>
                  <a:pt x="22" y="44"/>
                </a:lnTo>
                <a:lnTo>
                  <a:pt x="18" y="50"/>
                </a:lnTo>
                <a:lnTo>
                  <a:pt x="18" y="50"/>
                </a:lnTo>
                <a:lnTo>
                  <a:pt x="44" y="52"/>
                </a:lnTo>
                <a:lnTo>
                  <a:pt x="68" y="54"/>
                </a:lnTo>
                <a:lnTo>
                  <a:pt x="68" y="54"/>
                </a:lnTo>
                <a:lnTo>
                  <a:pt x="62" y="56"/>
                </a:lnTo>
                <a:lnTo>
                  <a:pt x="66" y="58"/>
                </a:lnTo>
                <a:lnTo>
                  <a:pt x="74" y="60"/>
                </a:lnTo>
                <a:lnTo>
                  <a:pt x="80" y="62"/>
                </a:lnTo>
                <a:lnTo>
                  <a:pt x="80" y="62"/>
                </a:lnTo>
                <a:lnTo>
                  <a:pt x="66" y="64"/>
                </a:lnTo>
                <a:lnTo>
                  <a:pt x="56" y="68"/>
                </a:lnTo>
                <a:lnTo>
                  <a:pt x="56" y="68"/>
                </a:lnTo>
                <a:lnTo>
                  <a:pt x="88" y="68"/>
                </a:lnTo>
                <a:lnTo>
                  <a:pt x="118" y="70"/>
                </a:lnTo>
                <a:lnTo>
                  <a:pt x="148" y="74"/>
                </a:lnTo>
                <a:lnTo>
                  <a:pt x="174" y="74"/>
                </a:lnTo>
                <a:lnTo>
                  <a:pt x="174" y="74"/>
                </a:lnTo>
                <a:lnTo>
                  <a:pt x="146" y="78"/>
                </a:lnTo>
                <a:lnTo>
                  <a:pt x="122" y="82"/>
                </a:lnTo>
                <a:lnTo>
                  <a:pt x="100" y="88"/>
                </a:lnTo>
                <a:lnTo>
                  <a:pt x="92" y="92"/>
                </a:lnTo>
                <a:lnTo>
                  <a:pt x="86" y="98"/>
                </a:lnTo>
                <a:lnTo>
                  <a:pt x="86" y="98"/>
                </a:lnTo>
                <a:lnTo>
                  <a:pt x="92" y="108"/>
                </a:lnTo>
                <a:lnTo>
                  <a:pt x="94" y="116"/>
                </a:lnTo>
                <a:lnTo>
                  <a:pt x="92" y="122"/>
                </a:lnTo>
                <a:lnTo>
                  <a:pt x="84" y="132"/>
                </a:lnTo>
                <a:lnTo>
                  <a:pt x="84" y="132"/>
                </a:lnTo>
                <a:lnTo>
                  <a:pt x="94" y="136"/>
                </a:lnTo>
                <a:lnTo>
                  <a:pt x="100" y="140"/>
                </a:lnTo>
                <a:lnTo>
                  <a:pt x="110" y="150"/>
                </a:lnTo>
                <a:lnTo>
                  <a:pt x="120" y="162"/>
                </a:lnTo>
                <a:lnTo>
                  <a:pt x="126" y="166"/>
                </a:lnTo>
                <a:lnTo>
                  <a:pt x="136" y="170"/>
                </a:lnTo>
                <a:lnTo>
                  <a:pt x="136" y="170"/>
                </a:lnTo>
                <a:lnTo>
                  <a:pt x="152" y="174"/>
                </a:lnTo>
                <a:lnTo>
                  <a:pt x="172" y="176"/>
                </a:lnTo>
                <a:lnTo>
                  <a:pt x="214" y="180"/>
                </a:lnTo>
                <a:lnTo>
                  <a:pt x="306" y="182"/>
                </a:lnTo>
                <a:lnTo>
                  <a:pt x="306" y="182"/>
                </a:lnTo>
                <a:lnTo>
                  <a:pt x="464" y="188"/>
                </a:lnTo>
                <a:lnTo>
                  <a:pt x="538" y="190"/>
                </a:lnTo>
                <a:lnTo>
                  <a:pt x="606" y="192"/>
                </a:lnTo>
                <a:lnTo>
                  <a:pt x="606" y="192"/>
                </a:lnTo>
                <a:lnTo>
                  <a:pt x="596" y="194"/>
                </a:lnTo>
                <a:lnTo>
                  <a:pt x="594" y="196"/>
                </a:lnTo>
                <a:lnTo>
                  <a:pt x="592" y="196"/>
                </a:lnTo>
                <a:lnTo>
                  <a:pt x="594" y="198"/>
                </a:lnTo>
                <a:lnTo>
                  <a:pt x="594" y="198"/>
                </a:lnTo>
                <a:lnTo>
                  <a:pt x="598" y="206"/>
                </a:lnTo>
                <a:lnTo>
                  <a:pt x="604" y="214"/>
                </a:lnTo>
                <a:lnTo>
                  <a:pt x="616" y="228"/>
                </a:lnTo>
                <a:lnTo>
                  <a:pt x="616" y="228"/>
                </a:lnTo>
                <a:lnTo>
                  <a:pt x="630" y="230"/>
                </a:lnTo>
                <a:lnTo>
                  <a:pt x="640" y="236"/>
                </a:lnTo>
                <a:lnTo>
                  <a:pt x="648" y="242"/>
                </a:lnTo>
                <a:lnTo>
                  <a:pt x="658" y="246"/>
                </a:lnTo>
                <a:lnTo>
                  <a:pt x="658" y="246"/>
                </a:lnTo>
                <a:lnTo>
                  <a:pt x="688" y="256"/>
                </a:lnTo>
                <a:lnTo>
                  <a:pt x="724" y="264"/>
                </a:lnTo>
                <a:lnTo>
                  <a:pt x="764" y="270"/>
                </a:lnTo>
                <a:lnTo>
                  <a:pt x="806" y="274"/>
                </a:lnTo>
                <a:lnTo>
                  <a:pt x="894" y="280"/>
                </a:lnTo>
                <a:lnTo>
                  <a:pt x="980" y="282"/>
                </a:lnTo>
                <a:lnTo>
                  <a:pt x="980" y="282"/>
                </a:lnTo>
                <a:lnTo>
                  <a:pt x="994" y="284"/>
                </a:lnTo>
                <a:lnTo>
                  <a:pt x="1008" y="286"/>
                </a:lnTo>
                <a:lnTo>
                  <a:pt x="1042" y="286"/>
                </a:lnTo>
                <a:lnTo>
                  <a:pt x="1078" y="284"/>
                </a:lnTo>
                <a:lnTo>
                  <a:pt x="1112" y="284"/>
                </a:lnTo>
                <a:lnTo>
                  <a:pt x="1112" y="284"/>
                </a:lnTo>
                <a:lnTo>
                  <a:pt x="1200" y="288"/>
                </a:lnTo>
                <a:lnTo>
                  <a:pt x="1246" y="288"/>
                </a:lnTo>
                <a:lnTo>
                  <a:pt x="1290" y="284"/>
                </a:lnTo>
                <a:lnTo>
                  <a:pt x="1290" y="284"/>
                </a:lnTo>
                <a:lnTo>
                  <a:pt x="1330" y="288"/>
                </a:lnTo>
                <a:lnTo>
                  <a:pt x="1370" y="288"/>
                </a:lnTo>
                <a:lnTo>
                  <a:pt x="1410" y="288"/>
                </a:lnTo>
                <a:lnTo>
                  <a:pt x="1452" y="284"/>
                </a:lnTo>
                <a:lnTo>
                  <a:pt x="1452" y="284"/>
                </a:lnTo>
                <a:lnTo>
                  <a:pt x="1490" y="288"/>
                </a:lnTo>
                <a:lnTo>
                  <a:pt x="1530" y="288"/>
                </a:lnTo>
                <a:lnTo>
                  <a:pt x="1570" y="288"/>
                </a:lnTo>
                <a:lnTo>
                  <a:pt x="1608" y="290"/>
                </a:lnTo>
                <a:lnTo>
                  <a:pt x="1608" y="290"/>
                </a:lnTo>
                <a:lnTo>
                  <a:pt x="1620" y="286"/>
                </a:lnTo>
                <a:lnTo>
                  <a:pt x="1638" y="286"/>
                </a:lnTo>
                <a:lnTo>
                  <a:pt x="1678" y="288"/>
                </a:lnTo>
                <a:lnTo>
                  <a:pt x="1678" y="288"/>
                </a:lnTo>
                <a:lnTo>
                  <a:pt x="1860" y="284"/>
                </a:lnTo>
                <a:lnTo>
                  <a:pt x="1944" y="284"/>
                </a:lnTo>
                <a:lnTo>
                  <a:pt x="2016" y="284"/>
                </a:lnTo>
                <a:lnTo>
                  <a:pt x="2016" y="284"/>
                </a:lnTo>
                <a:lnTo>
                  <a:pt x="2146" y="284"/>
                </a:lnTo>
                <a:lnTo>
                  <a:pt x="2278" y="282"/>
                </a:lnTo>
                <a:lnTo>
                  <a:pt x="2546" y="284"/>
                </a:lnTo>
                <a:lnTo>
                  <a:pt x="2546" y="284"/>
                </a:lnTo>
                <a:lnTo>
                  <a:pt x="2552" y="286"/>
                </a:lnTo>
                <a:lnTo>
                  <a:pt x="2558" y="288"/>
                </a:lnTo>
                <a:lnTo>
                  <a:pt x="2572" y="286"/>
                </a:lnTo>
                <a:lnTo>
                  <a:pt x="2586" y="286"/>
                </a:lnTo>
                <a:lnTo>
                  <a:pt x="2600" y="286"/>
                </a:lnTo>
                <a:lnTo>
                  <a:pt x="2600" y="286"/>
                </a:lnTo>
                <a:lnTo>
                  <a:pt x="2638" y="290"/>
                </a:lnTo>
                <a:lnTo>
                  <a:pt x="2656" y="288"/>
                </a:lnTo>
                <a:lnTo>
                  <a:pt x="2676" y="286"/>
                </a:lnTo>
                <a:lnTo>
                  <a:pt x="2676" y="286"/>
                </a:lnTo>
                <a:lnTo>
                  <a:pt x="2692" y="290"/>
                </a:lnTo>
                <a:lnTo>
                  <a:pt x="2710" y="290"/>
                </a:lnTo>
                <a:lnTo>
                  <a:pt x="2726" y="290"/>
                </a:lnTo>
                <a:lnTo>
                  <a:pt x="2744" y="288"/>
                </a:lnTo>
                <a:lnTo>
                  <a:pt x="2744" y="288"/>
                </a:lnTo>
                <a:lnTo>
                  <a:pt x="2760" y="290"/>
                </a:lnTo>
                <a:lnTo>
                  <a:pt x="2778" y="290"/>
                </a:lnTo>
                <a:lnTo>
                  <a:pt x="2794" y="290"/>
                </a:lnTo>
                <a:lnTo>
                  <a:pt x="2810" y="292"/>
                </a:lnTo>
                <a:lnTo>
                  <a:pt x="2810" y="292"/>
                </a:lnTo>
                <a:lnTo>
                  <a:pt x="2816" y="290"/>
                </a:lnTo>
                <a:lnTo>
                  <a:pt x="2824" y="290"/>
                </a:lnTo>
                <a:lnTo>
                  <a:pt x="2842" y="292"/>
                </a:lnTo>
                <a:lnTo>
                  <a:pt x="2842" y="292"/>
                </a:lnTo>
                <a:lnTo>
                  <a:pt x="2930" y="290"/>
                </a:lnTo>
                <a:lnTo>
                  <a:pt x="2930" y="290"/>
                </a:lnTo>
                <a:lnTo>
                  <a:pt x="2964" y="292"/>
                </a:lnTo>
                <a:lnTo>
                  <a:pt x="2964" y="292"/>
                </a:lnTo>
                <a:lnTo>
                  <a:pt x="3014" y="296"/>
                </a:lnTo>
                <a:lnTo>
                  <a:pt x="3064" y="300"/>
                </a:lnTo>
                <a:lnTo>
                  <a:pt x="3064" y="300"/>
                </a:lnTo>
                <a:lnTo>
                  <a:pt x="3074" y="302"/>
                </a:lnTo>
                <a:lnTo>
                  <a:pt x="3074" y="302"/>
                </a:lnTo>
                <a:lnTo>
                  <a:pt x="3222" y="312"/>
                </a:lnTo>
                <a:lnTo>
                  <a:pt x="3364" y="318"/>
                </a:lnTo>
                <a:lnTo>
                  <a:pt x="3506" y="322"/>
                </a:lnTo>
                <a:lnTo>
                  <a:pt x="3650" y="326"/>
                </a:lnTo>
                <a:lnTo>
                  <a:pt x="3650" y="326"/>
                </a:lnTo>
                <a:lnTo>
                  <a:pt x="3728" y="328"/>
                </a:lnTo>
                <a:lnTo>
                  <a:pt x="3806" y="328"/>
                </a:lnTo>
                <a:lnTo>
                  <a:pt x="3960" y="324"/>
                </a:lnTo>
                <a:lnTo>
                  <a:pt x="3960" y="324"/>
                </a:lnTo>
                <a:lnTo>
                  <a:pt x="3964" y="322"/>
                </a:lnTo>
                <a:lnTo>
                  <a:pt x="3968" y="320"/>
                </a:lnTo>
                <a:lnTo>
                  <a:pt x="3968" y="320"/>
                </a:lnTo>
                <a:lnTo>
                  <a:pt x="4006" y="318"/>
                </a:lnTo>
                <a:lnTo>
                  <a:pt x="4044" y="314"/>
                </a:lnTo>
                <a:lnTo>
                  <a:pt x="4080" y="308"/>
                </a:lnTo>
                <a:lnTo>
                  <a:pt x="4098" y="304"/>
                </a:lnTo>
                <a:lnTo>
                  <a:pt x="4112" y="300"/>
                </a:lnTo>
                <a:lnTo>
                  <a:pt x="4112" y="300"/>
                </a:lnTo>
                <a:lnTo>
                  <a:pt x="4106" y="300"/>
                </a:lnTo>
                <a:lnTo>
                  <a:pt x="4102" y="300"/>
                </a:lnTo>
                <a:lnTo>
                  <a:pt x="4100" y="298"/>
                </a:lnTo>
                <a:lnTo>
                  <a:pt x="4100" y="298"/>
                </a:lnTo>
                <a:close/>
              </a:path>
            </a:pathLst>
          </a:custGeom>
          <a:solidFill>
            <a:srgbClr val="599F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15000"/>
              </a:lnSpc>
              <a:spcAft>
                <a:spcPts val="1000"/>
              </a:spcAft>
            </a:pPr>
            <a:r>
              <a:rPr lang="en-GB" sz="1100">
                <a:latin typeface="Calibri" panose="020F0502020204030204" pitchFamily="34" charset="0"/>
                <a:ea typeface="Calibri" panose="020F0502020204030204" pitchFamily="34" charset="0"/>
                <a:cs typeface="Times New Roman" panose="02020603050405020304" pitchFamily="18" charset="0"/>
              </a:rPr>
              <a:t> </a:t>
            </a:r>
          </a:p>
        </p:txBody>
      </p:sp>
      <p:sp>
        <p:nvSpPr>
          <p:cNvPr id="7" name="TextBox 6">
            <a:extLst>
              <a:ext uri="{FF2B5EF4-FFF2-40B4-BE49-F238E27FC236}">
                <a16:creationId xmlns:a16="http://schemas.microsoft.com/office/drawing/2014/main" id="{D3B5F029-3ECF-4D36-A50C-B96DC2295A52}"/>
              </a:ext>
            </a:extLst>
          </p:cNvPr>
          <p:cNvSpPr txBox="1"/>
          <p:nvPr/>
        </p:nvSpPr>
        <p:spPr>
          <a:xfrm>
            <a:off x="402336" y="560832"/>
            <a:ext cx="3901440" cy="338554"/>
          </a:xfrm>
          <a:prstGeom prst="rect">
            <a:avLst/>
          </a:prstGeom>
          <a:noFill/>
        </p:spPr>
        <p:txBody>
          <a:bodyPr wrap="square" rtlCol="0">
            <a:spAutoFit/>
          </a:bodyPr>
          <a:lstStyle/>
          <a:p>
            <a:r>
              <a:rPr lang="en-GB" sz="1600" b="1" dirty="0">
                <a:solidFill>
                  <a:schemeClr val="bg1"/>
                </a:solidFill>
              </a:rPr>
              <a:t>Key issues to consider for a public event</a:t>
            </a:r>
          </a:p>
        </p:txBody>
      </p:sp>
      <p:sp>
        <p:nvSpPr>
          <p:cNvPr id="8" name="Slide Number Placeholder 7">
            <a:extLst>
              <a:ext uri="{FF2B5EF4-FFF2-40B4-BE49-F238E27FC236}">
                <a16:creationId xmlns:a16="http://schemas.microsoft.com/office/drawing/2014/main" id="{42CC09A3-82CF-4E88-87C4-6F11285409D1}"/>
              </a:ext>
            </a:extLst>
          </p:cNvPr>
          <p:cNvSpPr>
            <a:spLocks noGrp="1"/>
          </p:cNvSpPr>
          <p:nvPr>
            <p:ph type="sldNum" sz="quarter" idx="12"/>
          </p:nvPr>
        </p:nvSpPr>
        <p:spPr/>
        <p:txBody>
          <a:bodyPr/>
          <a:lstStyle/>
          <a:p>
            <a:r>
              <a:rPr lang="en-GB" sz="1400" dirty="0">
                <a:solidFill>
                  <a:schemeClr val="tx1"/>
                </a:solidFill>
              </a:rPr>
              <a:t>8</a:t>
            </a:r>
          </a:p>
        </p:txBody>
      </p:sp>
    </p:spTree>
    <p:extLst>
      <p:ext uri="{BB962C8B-B14F-4D97-AF65-F5344CB8AC3E}">
        <p14:creationId xmlns:p14="http://schemas.microsoft.com/office/powerpoint/2010/main" val="20499817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311</TotalTime>
  <Words>2842</Words>
  <Application>Microsoft Office PowerPoint</Application>
  <PresentationFormat>A4 Paper (210x297 mm)</PresentationFormat>
  <Paragraphs>249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Wilmin, Harry</dc:creator>
  <cp:lastModifiedBy>Kieran Evans</cp:lastModifiedBy>
  <cp:revision>20</cp:revision>
  <dcterms:created xsi:type="dcterms:W3CDTF">2020-04-14T08:22:16Z</dcterms:created>
  <dcterms:modified xsi:type="dcterms:W3CDTF">2023-08-02T10:44:18Z</dcterms:modified>
</cp:coreProperties>
</file>