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62"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 userDrawn="1">
          <p15:clr>
            <a:srgbClr val="A4A3A4"/>
          </p15:clr>
        </p15:guide>
        <p15:guide id="2" pos="431" userDrawn="1">
          <p15:clr>
            <a:srgbClr val="A4A3A4"/>
          </p15:clr>
        </p15:guide>
        <p15:guide id="3" pos="4536" userDrawn="1">
          <p15:clr>
            <a:srgbClr val="A4A3A4"/>
          </p15:clr>
        </p15:guide>
        <p15:guide id="4" orient="horz" pos="6497" userDrawn="1">
          <p15:clr>
            <a:srgbClr val="A4A3A4"/>
          </p15:clr>
        </p15:guide>
        <p15:guide id="5" orient="horz" pos="3912" userDrawn="1">
          <p15:clr>
            <a:srgbClr val="A4A3A4"/>
          </p15:clr>
        </p15:guide>
        <p15:guide id="6" orient="horz" pos="4139" userDrawn="1">
          <p15:clr>
            <a:srgbClr val="A4A3A4"/>
          </p15:clr>
        </p15:guide>
        <p15:guide id="7" orient="horz" pos="2483" userDrawn="1">
          <p15:clr>
            <a:srgbClr val="A4A3A4"/>
          </p15:clr>
        </p15:guide>
        <p15:guide id="8" orient="horz" pos="2188" userDrawn="1">
          <p15:clr>
            <a:srgbClr val="A4A3A4"/>
          </p15:clr>
        </p15:guide>
        <p15:guide id="9" orient="horz" pos="3413" userDrawn="1">
          <p15:clr>
            <a:srgbClr val="A4A3A4"/>
          </p15:clr>
        </p15:guide>
        <p15:guide id="10" orient="horz" pos="3640" userDrawn="1">
          <p15:clr>
            <a:srgbClr val="A4A3A4"/>
          </p15:clr>
        </p15:guide>
        <p15:guide id="11" orient="horz" pos="5137" userDrawn="1">
          <p15:clr>
            <a:srgbClr val="A4A3A4"/>
          </p15:clr>
        </p15:guide>
        <p15:guide id="12" orient="horz" pos="5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6F63"/>
    <a:srgbClr val="0387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89A9B-F480-461D-9F7E-ACBE92090992}" v="9" dt="2024-07-05T10:51:02.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howGuides="1">
      <p:cViewPr varScale="1">
        <p:scale>
          <a:sx n="49" d="100"/>
          <a:sy n="49" d="100"/>
        </p:scale>
        <p:origin x="2044" y="44"/>
      </p:cViewPr>
      <p:guideLst>
        <p:guide orient="horz" pos="238"/>
        <p:guide pos="431"/>
        <p:guide pos="4536"/>
        <p:guide orient="horz" pos="6497"/>
        <p:guide orient="horz" pos="3912"/>
        <p:guide orient="horz" pos="4139"/>
        <p:guide orient="horz" pos="2483"/>
        <p:guide orient="horz" pos="2188"/>
        <p:guide orient="horz" pos="3413"/>
        <p:guide orient="horz" pos="3640"/>
        <p:guide orient="horz" pos="5137"/>
        <p:guide orient="horz" pos="53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ima Ahmed" userId="45ef85c2-5563-41e3-9a52-bfcb2a05fc1d" providerId="ADAL" clId="{FB789A9B-F480-461D-9F7E-ACBE92090992}"/>
    <pc:docChg chg="undo redo custSel addSld delSld modSld">
      <pc:chgData name="Rahima Ahmed" userId="45ef85c2-5563-41e3-9a52-bfcb2a05fc1d" providerId="ADAL" clId="{FB789A9B-F480-461D-9F7E-ACBE92090992}" dt="2024-07-05T10:57:04.246" v="3870" actId="1076"/>
      <pc:docMkLst>
        <pc:docMk/>
      </pc:docMkLst>
      <pc:sldChg chg="delSp modSp mod">
        <pc:chgData name="Rahima Ahmed" userId="45ef85c2-5563-41e3-9a52-bfcb2a05fc1d" providerId="ADAL" clId="{FB789A9B-F480-461D-9F7E-ACBE92090992}" dt="2024-07-05T10:26:08.537" v="2948" actId="20577"/>
        <pc:sldMkLst>
          <pc:docMk/>
          <pc:sldMk cId="3273033195" sldId="261"/>
        </pc:sldMkLst>
        <pc:spChg chg="mod">
          <ac:chgData name="Rahima Ahmed" userId="45ef85c2-5563-41e3-9a52-bfcb2a05fc1d" providerId="ADAL" clId="{FB789A9B-F480-461D-9F7E-ACBE92090992}" dt="2024-07-05T09:59:18.098" v="2388" actId="20577"/>
          <ac:spMkLst>
            <pc:docMk/>
            <pc:sldMk cId="3273033195" sldId="261"/>
            <ac:spMk id="16" creationId="{4D5189AA-AFF2-10B6-FD3D-E4186676406B}"/>
          </ac:spMkLst>
        </pc:spChg>
        <pc:spChg chg="mod">
          <ac:chgData name="Rahima Ahmed" userId="45ef85c2-5563-41e3-9a52-bfcb2a05fc1d" providerId="ADAL" clId="{FB789A9B-F480-461D-9F7E-ACBE92090992}" dt="2024-07-05T08:36:11.759" v="310" actId="6549"/>
          <ac:spMkLst>
            <pc:docMk/>
            <pc:sldMk cId="3273033195" sldId="261"/>
            <ac:spMk id="19" creationId="{2D277439-C80D-51D5-6A45-1C2660803051}"/>
          </ac:spMkLst>
        </pc:spChg>
        <pc:spChg chg="mod">
          <ac:chgData name="Rahima Ahmed" userId="45ef85c2-5563-41e3-9a52-bfcb2a05fc1d" providerId="ADAL" clId="{FB789A9B-F480-461D-9F7E-ACBE92090992}" dt="2024-07-05T10:26:08.537" v="2948" actId="20577"/>
          <ac:spMkLst>
            <pc:docMk/>
            <pc:sldMk cId="3273033195" sldId="261"/>
            <ac:spMk id="20" creationId="{542AAA8A-E5C5-83E8-46D6-215A07EBD969}"/>
          </ac:spMkLst>
        </pc:spChg>
        <pc:spChg chg="del">
          <ac:chgData name="Rahima Ahmed" userId="45ef85c2-5563-41e3-9a52-bfcb2a05fc1d" providerId="ADAL" clId="{FB789A9B-F480-461D-9F7E-ACBE92090992}" dt="2024-07-05T09:16:10.259" v="1448" actId="21"/>
          <ac:spMkLst>
            <pc:docMk/>
            <pc:sldMk cId="3273033195" sldId="261"/>
            <ac:spMk id="23" creationId="{C124EECA-6FDF-A213-5E83-423AAF97999C}"/>
          </ac:spMkLst>
        </pc:spChg>
      </pc:sldChg>
      <pc:sldChg chg="addSp delSp modSp add mod">
        <pc:chgData name="Rahima Ahmed" userId="45ef85c2-5563-41e3-9a52-bfcb2a05fc1d" providerId="ADAL" clId="{FB789A9B-F480-461D-9F7E-ACBE92090992}" dt="2024-07-05T10:57:04.246" v="3870" actId="1076"/>
        <pc:sldMkLst>
          <pc:docMk/>
          <pc:sldMk cId="466691974" sldId="262"/>
        </pc:sldMkLst>
        <pc:spChg chg="add mod">
          <ac:chgData name="Rahima Ahmed" userId="45ef85c2-5563-41e3-9a52-bfcb2a05fc1d" providerId="ADAL" clId="{FB789A9B-F480-461D-9F7E-ACBE92090992}" dt="2024-07-05T10:57:04.246" v="3870" actId="1076"/>
          <ac:spMkLst>
            <pc:docMk/>
            <pc:sldMk cId="466691974" sldId="262"/>
            <ac:spMk id="2" creationId="{F49CCFEC-763F-0DA6-8A15-BE58FECD9E6B}"/>
          </ac:spMkLst>
        </pc:spChg>
        <pc:spChg chg="add mod">
          <ac:chgData name="Rahima Ahmed" userId="45ef85c2-5563-41e3-9a52-bfcb2a05fc1d" providerId="ADAL" clId="{FB789A9B-F480-461D-9F7E-ACBE92090992}" dt="2024-07-05T10:45:31.177" v="3509" actId="3626"/>
          <ac:spMkLst>
            <pc:docMk/>
            <pc:sldMk cId="466691974" sldId="262"/>
            <ac:spMk id="4" creationId="{3720B9E4-F693-3334-59AE-4254E481C5E2}"/>
          </ac:spMkLst>
        </pc:spChg>
        <pc:spChg chg="del">
          <ac:chgData name="Rahima Ahmed" userId="45ef85c2-5563-41e3-9a52-bfcb2a05fc1d" providerId="ADAL" clId="{FB789A9B-F480-461D-9F7E-ACBE92090992}" dt="2024-07-05T09:38:12.744" v="1875" actId="478"/>
          <ac:spMkLst>
            <pc:docMk/>
            <pc:sldMk cId="466691974" sldId="262"/>
            <ac:spMk id="16" creationId="{4D5189AA-AFF2-10B6-FD3D-E4186676406B}"/>
          </ac:spMkLst>
        </pc:spChg>
        <pc:spChg chg="del">
          <ac:chgData name="Rahima Ahmed" userId="45ef85c2-5563-41e3-9a52-bfcb2a05fc1d" providerId="ADAL" clId="{FB789A9B-F480-461D-9F7E-ACBE92090992}" dt="2024-07-05T09:15:23.397" v="1447" actId="478"/>
          <ac:spMkLst>
            <pc:docMk/>
            <pc:sldMk cId="466691974" sldId="262"/>
            <ac:spMk id="19" creationId="{2D277439-C80D-51D5-6A45-1C2660803051}"/>
          </ac:spMkLst>
        </pc:spChg>
        <pc:spChg chg="del mod">
          <ac:chgData name="Rahima Ahmed" userId="45ef85c2-5563-41e3-9a52-bfcb2a05fc1d" providerId="ADAL" clId="{FB789A9B-F480-461D-9F7E-ACBE92090992}" dt="2024-07-05T09:16:37.246" v="1450" actId="21"/>
          <ac:spMkLst>
            <pc:docMk/>
            <pc:sldMk cId="466691974" sldId="262"/>
            <ac:spMk id="20" creationId="{542AAA8A-E5C5-83E8-46D6-215A07EBD969}"/>
          </ac:spMkLst>
        </pc:spChg>
        <pc:spChg chg="del mod">
          <ac:chgData name="Rahima Ahmed" userId="45ef85c2-5563-41e3-9a52-bfcb2a05fc1d" providerId="ADAL" clId="{FB789A9B-F480-461D-9F7E-ACBE92090992}" dt="2024-07-05T08:51:49.131" v="889" actId="478"/>
          <ac:spMkLst>
            <pc:docMk/>
            <pc:sldMk cId="466691974" sldId="262"/>
            <ac:spMk id="23" creationId="{C124EECA-6FDF-A213-5E83-423AAF97999C}"/>
          </ac:spMkLst>
        </pc:spChg>
        <pc:picChg chg="add del">
          <ac:chgData name="Rahima Ahmed" userId="45ef85c2-5563-41e3-9a52-bfcb2a05fc1d" providerId="ADAL" clId="{FB789A9B-F480-461D-9F7E-ACBE92090992}" dt="2024-07-05T09:38:03.338" v="1874" actId="21"/>
          <ac:picMkLst>
            <pc:docMk/>
            <pc:sldMk cId="466691974" sldId="262"/>
            <ac:picMk id="26" creationId="{54BA4F8F-A76F-D457-AA7D-0BD45E36FFEA}"/>
          </ac:picMkLst>
        </pc:picChg>
      </pc:sldChg>
      <pc:sldChg chg="delSp modSp add del mod">
        <pc:chgData name="Rahima Ahmed" userId="45ef85c2-5563-41e3-9a52-bfcb2a05fc1d" providerId="ADAL" clId="{FB789A9B-F480-461D-9F7E-ACBE92090992}" dt="2024-07-05T09:38:37.001" v="1877" actId="2696"/>
        <pc:sldMkLst>
          <pc:docMk/>
          <pc:sldMk cId="2620407878" sldId="263"/>
        </pc:sldMkLst>
        <pc:spChg chg="del mod">
          <ac:chgData name="Rahima Ahmed" userId="45ef85c2-5563-41e3-9a52-bfcb2a05fc1d" providerId="ADAL" clId="{FB789A9B-F480-461D-9F7E-ACBE92090992}" dt="2024-07-05T09:36:14.896" v="1865" actId="478"/>
          <ac:spMkLst>
            <pc:docMk/>
            <pc:sldMk cId="2620407878" sldId="263"/>
            <ac:spMk id="2" creationId="{F49CCFEC-763F-0DA6-8A15-BE58FECD9E6B}"/>
          </ac:spMkLst>
        </pc:spChg>
        <pc:spChg chg="mod">
          <ac:chgData name="Rahima Ahmed" userId="45ef85c2-5563-41e3-9a52-bfcb2a05fc1d" providerId="ADAL" clId="{FB789A9B-F480-461D-9F7E-ACBE92090992}" dt="2024-07-05T09:36:33.585" v="1868" actId="33524"/>
          <ac:spMkLst>
            <pc:docMk/>
            <pc:sldMk cId="2620407878" sldId="263"/>
            <ac:spMk id="4" creationId="{3720B9E4-F693-3334-59AE-4254E481C5E2}"/>
          </ac:spMkLst>
        </pc:spChg>
      </pc:sldChg>
      <pc:sldChg chg="new del">
        <pc:chgData name="Rahima Ahmed" userId="45ef85c2-5563-41e3-9a52-bfcb2a05fc1d" providerId="ADAL" clId="{FB789A9B-F480-461D-9F7E-ACBE92090992}" dt="2024-07-05T09:38:45.725" v="1878" actId="2696"/>
        <pc:sldMkLst>
          <pc:docMk/>
          <pc:sldMk cId="76391113" sldId="264"/>
        </pc:sldMkLst>
      </pc:sldChg>
      <pc:sldChg chg="delSp add del mod">
        <pc:chgData name="Rahima Ahmed" userId="45ef85c2-5563-41e3-9a52-bfcb2a05fc1d" providerId="ADAL" clId="{FB789A9B-F480-461D-9F7E-ACBE92090992}" dt="2024-07-05T09:38:50.193" v="1879" actId="2696"/>
        <pc:sldMkLst>
          <pc:docMk/>
          <pc:sldMk cId="1379394789" sldId="265"/>
        </pc:sldMkLst>
        <pc:picChg chg="del">
          <ac:chgData name="Rahima Ahmed" userId="45ef85c2-5563-41e3-9a52-bfcb2a05fc1d" providerId="ADAL" clId="{FB789A9B-F480-461D-9F7E-ACBE92090992}" dt="2024-07-05T09:37:22.369" v="1871" actId="21"/>
          <ac:picMkLst>
            <pc:docMk/>
            <pc:sldMk cId="1379394789" sldId="265"/>
            <ac:picMk id="26" creationId="{54BA4F8F-A76F-D457-AA7D-0BD45E36FFE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7DF47-33E3-48EA-BB59-E6D41A4D2005}"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30735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27DF47-33E3-48EA-BB59-E6D41A4D2005}"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379160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27DF47-33E3-48EA-BB59-E6D41A4D2005}"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174478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27DF47-33E3-48EA-BB59-E6D41A4D2005}"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230365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27DF47-33E3-48EA-BB59-E6D41A4D2005}" type="datetimeFigureOut">
              <a:rPr lang="en-GB" smtClean="0"/>
              <a:t>18/07/2024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290738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27DF47-33E3-48EA-BB59-E6D41A4D2005}" type="datetimeFigureOut">
              <a:rPr lang="en-GB" smtClean="0"/>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165807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27DF47-33E3-48EA-BB59-E6D41A4D2005}" type="datetimeFigureOut">
              <a:rPr lang="en-GB" smtClean="0"/>
              <a:t>18/07/2024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105332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27DF47-33E3-48EA-BB59-E6D41A4D2005}" type="datetimeFigureOut">
              <a:rPr lang="en-GB" smtClean="0"/>
              <a:t>18/07/2024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67251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7DF47-33E3-48EA-BB59-E6D41A4D2005}" type="datetimeFigureOut">
              <a:rPr lang="en-GB" smtClean="0"/>
              <a:t>18/07/2024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291582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5927DF47-33E3-48EA-BB59-E6D41A4D2005}" type="datetimeFigureOut">
              <a:rPr lang="en-GB" smtClean="0"/>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236521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5927DF47-33E3-48EA-BB59-E6D41A4D2005}" type="datetimeFigureOut">
              <a:rPr lang="en-GB" smtClean="0"/>
              <a:t>18/07/2024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1D38F4-84C9-41A5-BBCF-5CC73C80D6D1}" type="slidenum">
              <a:rPr lang="en-GB" smtClean="0"/>
              <a:t>‹#›</a:t>
            </a:fld>
            <a:endParaRPr lang="en-GB"/>
          </a:p>
        </p:txBody>
      </p:sp>
    </p:spTree>
    <p:extLst>
      <p:ext uri="{BB962C8B-B14F-4D97-AF65-F5344CB8AC3E}">
        <p14:creationId xmlns:p14="http://schemas.microsoft.com/office/powerpoint/2010/main" val="422402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927DF47-33E3-48EA-BB59-E6D41A4D2005}" type="datetimeFigureOut">
              <a:rPr lang="en-GB" smtClean="0"/>
              <a:t>18/07/2024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91D38F4-84C9-41A5-BBCF-5CC73C80D6D1}" type="slidenum">
              <a:rPr lang="en-GB" smtClean="0"/>
              <a:t>‹#›</a:t>
            </a:fld>
            <a:endParaRPr lang="en-GB"/>
          </a:p>
        </p:txBody>
      </p:sp>
    </p:spTree>
    <p:extLst>
      <p:ext uri="{BB962C8B-B14F-4D97-AF65-F5344CB8AC3E}">
        <p14:creationId xmlns:p14="http://schemas.microsoft.com/office/powerpoint/2010/main" val="768988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lton-keynes.gov.uk/housing/housing-performance-and-data-0/complaints-handling-cod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www.milton-keynes.gov.uk/housing" TargetMode="External"/><Relationship Id="rId7" Type="http://schemas.openxmlformats.org/officeDocument/2006/relationships/hyperlink" Target="https://www.milton-keynes.gov.uk/sites/default/files/2024-07/Housing%20Annual%20Complaints%20Report%202023%20to%202024_final.pdf"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milton-keynes.gov.uk/housing/tps" TargetMode="External"/><Relationship Id="rId5" Type="http://schemas.openxmlformats.org/officeDocument/2006/relationships/hyperlink" Target="https://www.milton-keynes.gov.uk/housing/housing-consultations" TargetMode="External"/><Relationship Id="rId4" Type="http://schemas.openxmlformats.org/officeDocument/2006/relationships/hyperlink" Target="https://www.housing-ombudsman.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4BA4F8F-A76F-D457-AA7D-0BD45E36FFE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0627" b="10627"/>
          <a:stretch/>
        </p:blipFill>
        <p:spPr>
          <a:xfrm>
            <a:off x="0" y="4972"/>
            <a:ext cx="7559675" cy="3965417"/>
          </a:xfrm>
          <a:prstGeom prst="rect">
            <a:avLst/>
          </a:prstGeom>
        </p:spPr>
      </p:pic>
      <p:sp>
        <p:nvSpPr>
          <p:cNvPr id="14" name="Rectangle 13">
            <a:extLst>
              <a:ext uri="{FF2B5EF4-FFF2-40B4-BE49-F238E27FC236}">
                <a16:creationId xmlns:a16="http://schemas.microsoft.com/office/drawing/2014/main" id="{23344173-DAC4-CE6E-C88F-96BEE395F17E}"/>
              </a:ext>
            </a:extLst>
          </p:cNvPr>
          <p:cNvSpPr>
            <a:spLocks noGrp="1" noRot="1" noMove="1" noResize="1" noEditPoints="1" noAdjustHandles="1" noChangeArrowheads="1" noChangeShapeType="1"/>
          </p:cNvSpPr>
          <p:nvPr/>
        </p:nvSpPr>
        <p:spPr>
          <a:xfrm>
            <a:off x="7202300" y="9647813"/>
            <a:ext cx="357375" cy="1044000"/>
          </a:xfrm>
          <a:prstGeom prst="rect">
            <a:avLst/>
          </a:prstGeom>
          <a:solidFill>
            <a:srgbClr val="D46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4D5189AA-AFF2-10B6-FD3D-E4186676406B}"/>
              </a:ext>
            </a:extLst>
          </p:cNvPr>
          <p:cNvSpPr txBox="1">
            <a:spLocks noGrp="1" noRot="1" noMove="1" noResize="1" noEditPoints="1" noAdjustHandles="1" noChangeArrowheads="1" noChangeShapeType="1"/>
          </p:cNvSpPr>
          <p:nvPr/>
        </p:nvSpPr>
        <p:spPr>
          <a:xfrm>
            <a:off x="521133" y="4373563"/>
            <a:ext cx="6517407" cy="1200329"/>
          </a:xfrm>
          <a:prstGeom prst="rect">
            <a:avLst/>
          </a:prstGeom>
          <a:noFill/>
        </p:spPr>
        <p:txBody>
          <a:bodyPr wrap="square" rtlCol="0">
            <a:spAutoFit/>
          </a:bodyPr>
          <a:lstStyle/>
          <a:p>
            <a:r>
              <a:rPr lang="en-GB" sz="3600" dirty="0">
                <a:solidFill>
                  <a:srgbClr val="038796"/>
                </a:solidFill>
                <a:latin typeface="Amasis MT Pro Black" panose="02040A04050005020304" pitchFamily="18" charset="0"/>
              </a:rPr>
              <a:t>Response to Complaints Handling Code 2024</a:t>
            </a:r>
            <a:r>
              <a:rPr lang="en-GB" sz="3600" dirty="0">
                <a:solidFill>
                  <a:srgbClr val="D46F63"/>
                </a:solidFill>
                <a:latin typeface="Amasis MT Pro Black" panose="02040A04050005020304" pitchFamily="18" charset="0"/>
              </a:rPr>
              <a:t>.</a:t>
            </a:r>
          </a:p>
        </p:txBody>
      </p:sp>
      <p:sp>
        <p:nvSpPr>
          <p:cNvPr id="19" name="TextBox 18">
            <a:extLst>
              <a:ext uri="{FF2B5EF4-FFF2-40B4-BE49-F238E27FC236}">
                <a16:creationId xmlns:a16="http://schemas.microsoft.com/office/drawing/2014/main" id="{2D277439-C80D-51D5-6A45-1C2660803051}"/>
              </a:ext>
            </a:extLst>
          </p:cNvPr>
          <p:cNvSpPr txBox="1">
            <a:spLocks noGrp="1" noRot="1" noMove="1" noResize="1" noEditPoints="1" noAdjustHandles="1" noChangeArrowheads="1" noChangeShapeType="1"/>
          </p:cNvSpPr>
          <p:nvPr/>
        </p:nvSpPr>
        <p:spPr>
          <a:xfrm>
            <a:off x="521853" y="5844857"/>
            <a:ext cx="6516687" cy="400110"/>
          </a:xfrm>
          <a:prstGeom prst="rect">
            <a:avLst/>
          </a:prstGeom>
          <a:noFill/>
        </p:spPr>
        <p:txBody>
          <a:bodyPr wrap="square" rtlCol="0">
            <a:spAutoFit/>
          </a:bodyPr>
          <a:lstStyle/>
          <a:p>
            <a:r>
              <a:rPr lang="en-GB" sz="2000" b="1" dirty="0"/>
              <a:t>Housing Complaints Board response </a:t>
            </a:r>
          </a:p>
        </p:txBody>
      </p:sp>
      <p:sp>
        <p:nvSpPr>
          <p:cNvPr id="20" name="TextBox 19">
            <a:extLst>
              <a:ext uri="{FF2B5EF4-FFF2-40B4-BE49-F238E27FC236}">
                <a16:creationId xmlns:a16="http://schemas.microsoft.com/office/drawing/2014/main" id="{542AAA8A-E5C5-83E8-46D6-215A07EBD969}"/>
              </a:ext>
            </a:extLst>
          </p:cNvPr>
          <p:cNvSpPr txBox="1">
            <a:spLocks noGrp="1" noRot="1" noMove="1" noResize="1" noEditPoints="1" noAdjustHandles="1" noChangeArrowheads="1" noChangeShapeType="1"/>
          </p:cNvSpPr>
          <p:nvPr/>
        </p:nvSpPr>
        <p:spPr>
          <a:xfrm>
            <a:off x="528216" y="6515932"/>
            <a:ext cx="6510324" cy="2554545"/>
          </a:xfrm>
          <a:prstGeom prst="rect">
            <a:avLst/>
          </a:prstGeom>
          <a:noFill/>
        </p:spPr>
        <p:txBody>
          <a:bodyPr wrap="square" numCol="1" spcCol="360000" rtlCol="0">
            <a:spAutoFit/>
          </a:bodyPr>
          <a:lstStyle/>
          <a:p>
            <a:r>
              <a:rPr lang="en-GB" sz="1600" dirty="0"/>
              <a:t>Our </a:t>
            </a:r>
            <a:r>
              <a:rPr lang="en-GB" sz="1600" dirty="0">
                <a:hlinkClick r:id="rId3"/>
              </a:rPr>
              <a:t>self-assessment</a:t>
            </a:r>
            <a:r>
              <a:rPr lang="en-GB" sz="1600" dirty="0"/>
              <a:t> for the Housing Ombudsman Complaints Handling code is a true reflection of our commitment to improving our services.</a:t>
            </a:r>
          </a:p>
          <a:p>
            <a:endParaRPr lang="en-GB" sz="1600" dirty="0"/>
          </a:p>
          <a:p>
            <a:r>
              <a:rPr lang="en-GB" sz="1600" dirty="0"/>
              <a:t>The process has been instrumental in driving a cultural shift in how we perceive and address complaints. It provides a structured opportunity to evaluate our performance and pinpoint areas where we can enhance outcomes for our residents and visitors.</a:t>
            </a:r>
          </a:p>
          <a:p>
            <a:endParaRPr lang="en-GB" sz="1600" dirty="0"/>
          </a:p>
          <a:p>
            <a:endParaRPr lang="en-GB" sz="1600" dirty="0"/>
          </a:p>
          <a:p>
            <a:endParaRPr lang="en-GB" sz="1600" dirty="0"/>
          </a:p>
        </p:txBody>
      </p:sp>
      <p:pic>
        <p:nvPicPr>
          <p:cNvPr id="3" name="Picture 2" descr="A close up of a sign&#10;&#10;Description automatically generated">
            <a:extLst>
              <a:ext uri="{FF2B5EF4-FFF2-40B4-BE49-F238E27FC236}">
                <a16:creationId xmlns:a16="http://schemas.microsoft.com/office/drawing/2014/main" id="{D18FC5C8-CFF8-7440-EF73-C88D4566C30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715941" y="9722939"/>
            <a:ext cx="2343416" cy="584775"/>
          </a:xfrm>
          <a:prstGeom prst="rect">
            <a:avLst/>
          </a:prstGeom>
        </p:spPr>
      </p:pic>
    </p:spTree>
    <p:extLst>
      <p:ext uri="{BB962C8B-B14F-4D97-AF65-F5344CB8AC3E}">
        <p14:creationId xmlns:p14="http://schemas.microsoft.com/office/powerpoint/2010/main" val="327303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344173-DAC4-CE6E-C88F-96BEE395F17E}"/>
              </a:ext>
            </a:extLst>
          </p:cNvPr>
          <p:cNvSpPr>
            <a:spLocks noGrp="1" noRot="1" noMove="1" noResize="1" noEditPoints="1" noAdjustHandles="1" noChangeArrowheads="1" noChangeShapeType="1"/>
          </p:cNvSpPr>
          <p:nvPr/>
        </p:nvSpPr>
        <p:spPr>
          <a:xfrm>
            <a:off x="7202300" y="9647813"/>
            <a:ext cx="357375" cy="1044000"/>
          </a:xfrm>
          <a:prstGeom prst="rect">
            <a:avLst/>
          </a:prstGeom>
          <a:solidFill>
            <a:srgbClr val="D46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close up of a sign&#10;&#10;Description automatically generated">
            <a:extLst>
              <a:ext uri="{FF2B5EF4-FFF2-40B4-BE49-F238E27FC236}">
                <a16:creationId xmlns:a16="http://schemas.microsoft.com/office/drawing/2014/main" id="{D18FC5C8-CFF8-7440-EF73-C88D4566C3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715941" y="9722939"/>
            <a:ext cx="2343416" cy="584775"/>
          </a:xfrm>
          <a:prstGeom prst="rect">
            <a:avLst/>
          </a:prstGeom>
        </p:spPr>
      </p:pic>
      <p:sp>
        <p:nvSpPr>
          <p:cNvPr id="2" name="TextBox 1">
            <a:extLst>
              <a:ext uri="{FF2B5EF4-FFF2-40B4-BE49-F238E27FC236}">
                <a16:creationId xmlns:a16="http://schemas.microsoft.com/office/drawing/2014/main" id="{F49CCFEC-763F-0DA6-8A15-BE58FECD9E6B}"/>
              </a:ext>
            </a:extLst>
          </p:cNvPr>
          <p:cNvSpPr txBox="1"/>
          <p:nvPr/>
        </p:nvSpPr>
        <p:spPr>
          <a:xfrm>
            <a:off x="524675" y="8370242"/>
            <a:ext cx="6510324" cy="1077218"/>
          </a:xfrm>
          <a:prstGeom prst="rect">
            <a:avLst/>
          </a:prstGeom>
          <a:noFill/>
        </p:spPr>
        <p:txBody>
          <a:bodyPr wrap="square" numCol="1" spcCol="360000" rtlCol="0">
            <a:spAutoFit/>
          </a:bodyPr>
          <a:lstStyle/>
          <a:p>
            <a:r>
              <a:rPr lang="en-GB" sz="1600" b="1" dirty="0"/>
              <a:t>Visit: </a:t>
            </a:r>
            <a:r>
              <a:rPr lang="en-GB" sz="1600" b="1" dirty="0">
                <a:hlinkClick r:id="rId3"/>
              </a:rPr>
              <a:t>www.milton-keynes.gov.uk/housing</a:t>
            </a:r>
            <a:r>
              <a:rPr lang="en-GB" sz="1600" b="1" dirty="0"/>
              <a:t> for information about housing services complaints and performance.</a:t>
            </a:r>
          </a:p>
          <a:p>
            <a:r>
              <a:rPr lang="en-GB" sz="1600" b="1" dirty="0"/>
              <a:t>For further details about the Housing Ombudsman services visit:</a:t>
            </a:r>
          </a:p>
          <a:p>
            <a:r>
              <a:rPr lang="en-GB" sz="1600" b="1" dirty="0">
                <a:hlinkClick r:id="rId4"/>
              </a:rPr>
              <a:t>Home | Housing Ombudsman Service (housing-ombudsman.org.uk)</a:t>
            </a:r>
            <a:endParaRPr lang="en-GB" sz="1600" b="1" dirty="0"/>
          </a:p>
        </p:txBody>
      </p:sp>
      <p:sp>
        <p:nvSpPr>
          <p:cNvPr id="4" name="TextBox 3">
            <a:extLst>
              <a:ext uri="{FF2B5EF4-FFF2-40B4-BE49-F238E27FC236}">
                <a16:creationId xmlns:a16="http://schemas.microsoft.com/office/drawing/2014/main" id="{3720B9E4-F693-3334-59AE-4254E481C5E2}"/>
              </a:ext>
            </a:extLst>
          </p:cNvPr>
          <p:cNvSpPr txBox="1"/>
          <p:nvPr/>
        </p:nvSpPr>
        <p:spPr>
          <a:xfrm>
            <a:off x="395461" y="593378"/>
            <a:ext cx="6510324" cy="5509200"/>
          </a:xfrm>
          <a:prstGeom prst="rect">
            <a:avLst/>
          </a:prstGeom>
          <a:noFill/>
        </p:spPr>
        <p:txBody>
          <a:bodyPr wrap="square" numCol="1" spcCol="360000" rtlCol="0">
            <a:spAutoFit/>
          </a:bodyPr>
          <a:lstStyle/>
          <a:p>
            <a:endParaRPr lang="en-GB" sz="1600" dirty="0"/>
          </a:p>
          <a:p>
            <a:r>
              <a:rPr lang="en-GB" sz="1600" dirty="0"/>
              <a:t>We recognise the progress made so far.  For instance,</a:t>
            </a:r>
          </a:p>
          <a:p>
            <a:endParaRPr lang="en-GB" sz="1600" dirty="0"/>
          </a:p>
          <a:p>
            <a:pPr marL="285750" indent="-285750">
              <a:buFont typeface="Arial" panose="020B0604020202020204" pitchFamily="34" charset="0"/>
              <a:buChar char="•"/>
            </a:pPr>
            <a:r>
              <a:rPr lang="en-GB" sz="1600" dirty="0"/>
              <a:t>a  considerable increase in complaints across our Housing Services which is reflective of our engagement work through </a:t>
            </a:r>
            <a:r>
              <a:rPr lang="en-GB" sz="1600" dirty="0">
                <a:hlinkClick r:id="rId5"/>
              </a:rPr>
              <a:t>service charge consultation </a:t>
            </a:r>
            <a:r>
              <a:rPr lang="en-GB" sz="1600" dirty="0"/>
              <a:t>process, </a:t>
            </a:r>
            <a:r>
              <a:rPr lang="en-GB" sz="1600" dirty="0">
                <a:hlinkClick r:id="rId6"/>
              </a:rPr>
              <a:t>tenant perception surveys</a:t>
            </a:r>
            <a:r>
              <a:rPr lang="en-GB" sz="1600" dirty="0"/>
              <a:t>. This increase in feedback has been invaluable in helping us identify and address areas for improvement.</a:t>
            </a:r>
          </a:p>
          <a:p>
            <a:endParaRPr lang="en-GB" sz="1600" dirty="0"/>
          </a:p>
          <a:p>
            <a:pPr marL="285750" indent="-285750">
              <a:buFont typeface="Arial" panose="020B0604020202020204" pitchFamily="34" charset="0"/>
              <a:buChar char="•"/>
            </a:pPr>
            <a:r>
              <a:rPr lang="en-GB" sz="1600" dirty="0"/>
              <a:t>A new </a:t>
            </a:r>
            <a:r>
              <a:rPr lang="en-GB" sz="1600" dirty="0">
                <a:hlinkClick r:id="rId7"/>
              </a:rPr>
              <a:t>Housing  Annual Complaints Report </a:t>
            </a:r>
            <a:r>
              <a:rPr lang="en-GB" sz="1600" dirty="0"/>
              <a:t>to capture  learning and improvements.</a:t>
            </a:r>
          </a:p>
          <a:p>
            <a:endParaRPr lang="en-GB" sz="1600" dirty="0"/>
          </a:p>
          <a:p>
            <a:pPr marL="285750" indent="-285750">
              <a:buFont typeface="Arial" panose="020B0604020202020204" pitchFamily="34" charset="0"/>
              <a:buChar char="•"/>
            </a:pPr>
            <a:r>
              <a:rPr lang="en-GB" sz="1600" dirty="0"/>
              <a:t>Implemented training for colleagues to ensure consistency in call handling.</a:t>
            </a:r>
          </a:p>
          <a:p>
            <a:pPr marL="285750" indent="-285750">
              <a:buFont typeface="Arial" panose="020B0604020202020204" pitchFamily="34" charset="0"/>
              <a:buChar char="•"/>
            </a:pPr>
            <a:endParaRPr lang="en-GB" sz="1600" dirty="0"/>
          </a:p>
          <a:p>
            <a:r>
              <a:rPr lang="en-GB" sz="1600" dirty="0"/>
              <a:t>As a board, we are not just keen, but committed to continuous improvement in our complaints handling. We will persistently monitor our performance and drive change to ensure we are always delivering the best service to our residents and visitors</a:t>
            </a:r>
          </a:p>
          <a:p>
            <a:endParaRPr lang="en-GB" sz="1600" dirty="0"/>
          </a:p>
          <a:p>
            <a:endParaRPr lang="en-GB" sz="1600" dirty="0"/>
          </a:p>
          <a:p>
            <a:r>
              <a:rPr lang="en-GB" sz="1600" b="1" dirty="0"/>
              <a:t>Housing Complaints Board</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466691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 With Photo Template 2024 FV" id="{01BFF358-C08E-4263-BF00-69FA1A3FC564}" vid="{A30CB1C2-F5B2-4FE9-A6E1-454D237BE5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30BA81BF5A0D4FA9AF8236CA594308" ma:contentTypeVersion="1" ma:contentTypeDescription="Create a new document." ma:contentTypeScope="" ma:versionID="7bc0e227aa4c4664f5a6795b94c5385b">
  <xsd:schema xmlns:xsd="http://www.w3.org/2001/XMLSchema" xmlns:xs="http://www.w3.org/2001/XMLSchema" xmlns:p="http://schemas.microsoft.com/office/2006/metadata/properties" targetNamespace="http://schemas.microsoft.com/office/2006/metadata/properties" ma:root="true" ma:fieldsID="c032f31bce0c27f7c959937df3a44a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B9C5D-13A3-43BB-A4BF-2ED5C9981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9F3BEA9-E849-465A-932B-05DF3D732218}">
  <ds:schemaRefs>
    <ds:schemaRef ds:uri="http://schemas.microsoft.com/sharepoint/v3/contenttype/forms"/>
  </ds:schemaRefs>
</ds:datastoreItem>
</file>

<file path=customXml/itemProps3.xml><?xml version="1.0" encoding="utf-8"?>
<ds:datastoreItem xmlns:ds="http://schemas.openxmlformats.org/officeDocument/2006/customXml" ds:itemID="{DEF47AAD-3BEC-4F88-8296-E9749FB482CC}">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Poster with photo</Template>
  <TotalTime>151</TotalTime>
  <Words>238</Words>
  <Application>Microsoft Office PowerPoint</Application>
  <PresentationFormat>Custom</PresentationFormat>
  <Paragraphs>22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Amasis MT Pro Black</vt: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Rahima Ahmed</dc:creator>
  <cp:lastModifiedBy>Rahima Ahmed</cp:lastModifiedBy>
  <cp:revision>1</cp:revision>
  <dcterms:created xsi:type="dcterms:W3CDTF">2024-07-05T08:28:02Z</dcterms:created>
  <dcterms:modified xsi:type="dcterms:W3CDTF">2024-07-18T09:05:02Z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0x010100FE30BA81BF5A0D4FA9AF8236CA594308</vt:lpwstr>
  </property>
  <property fmtid="{D5CDD505-2E9C-101B-9397-08002B2CF9AE}" pid="3" name="SharedWithUsers">
    <vt:lpwstr>21;#Roz Duffy</vt:lpwstr>
  </property>
</Properties>
</file>