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0"/>
  </p:notesMasterIdLst>
  <p:sldIdLst>
    <p:sldId id="269" r:id="rId6"/>
    <p:sldId id="261" r:id="rId7"/>
    <p:sldId id="265" r:id="rId8"/>
    <p:sldId id="267" r:id="rId9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" userDrawn="1">
          <p15:clr>
            <a:srgbClr val="A4A3A4"/>
          </p15:clr>
        </p15:guide>
        <p15:guide id="2" pos="43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orient="horz" pos="6497" userDrawn="1">
          <p15:clr>
            <a:srgbClr val="A4A3A4"/>
          </p15:clr>
        </p15:guide>
        <p15:guide id="5" orient="horz" pos="3912" userDrawn="1">
          <p15:clr>
            <a:srgbClr val="A4A3A4"/>
          </p15:clr>
        </p15:guide>
        <p15:guide id="6" orient="horz" pos="4139" userDrawn="1">
          <p15:clr>
            <a:srgbClr val="A4A3A4"/>
          </p15:clr>
        </p15:guide>
        <p15:guide id="7" orient="horz" pos="2483" userDrawn="1">
          <p15:clr>
            <a:srgbClr val="A4A3A4"/>
          </p15:clr>
        </p15:guide>
        <p15:guide id="8" orient="horz" pos="2188" userDrawn="1">
          <p15:clr>
            <a:srgbClr val="A4A3A4"/>
          </p15:clr>
        </p15:guide>
        <p15:guide id="9" orient="horz" pos="3413" userDrawn="1">
          <p15:clr>
            <a:srgbClr val="A4A3A4"/>
          </p15:clr>
        </p15:guide>
        <p15:guide id="10" orient="horz" pos="3640" userDrawn="1">
          <p15:clr>
            <a:srgbClr val="A4A3A4"/>
          </p15:clr>
        </p15:guide>
        <p15:guide id="11" orient="horz" pos="5137" userDrawn="1">
          <p15:clr>
            <a:srgbClr val="A4A3A4"/>
          </p15:clr>
        </p15:guide>
        <p15:guide id="12" orient="horz" pos="534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6BAC30-C600-E2C8-4430-DE93E2C974F1}" name="Jilly Albone" initials="JA" userId="S::Jilly.Albone@milton-keynes.gov.uk::a70e66da-6b77-428d-a7e1-97f5a39cfd85" providerId="AD"/>
  <p188:author id="{6B1E4E3E-2B70-8067-644F-2521FA78F767}" name="Faye Powell" initials="FP" userId="S::Faye.Powell@milton-keynes.gov.uk::6f059c1a-9d77-4185-898e-c813e64b5dee" providerId="AD"/>
  <p188:author id="{CD068B53-1907-820E-C96A-866C176CCA3F}" name="Raeesa Chowdhury" initials="RC" userId="S::raeesa.chowdhury@milton-keynes.gov.uk::f879898e-1160-40e3-bbcd-5aab8bb676b1" providerId="AD"/>
  <p188:author id="{F34C0054-C958-FE53-BD02-F91622C8EA14}" name="Kimberley Wilson" initials="KW" userId="S::Kimberley.Wilson@milton-keynes.gov.uk::258d8d32-8722-4106-8462-952d4a7c6ba6" providerId="AD"/>
  <p188:author id="{FB6F8F6D-D18B-EAF5-03A7-ECF6C1666482}" name="Faye Powell" initials="FP" userId="S::faye.powell@milton-keynes.gov.uk::6f059c1a-9d77-4185-898e-c813e64b5dee" providerId="AD"/>
  <p188:author id="{08CDE3FB-F3B9-1FE8-7BC0-2FBBADE7503F}" name="Kimberley Wilson" initials="KW" userId="S::kimberley.wilson@milton-keynes.gov.uk::258d8d32-8722-4106-8462-952d4a7c6ba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6F63"/>
    <a:srgbClr val="0387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E149E6-F006-83FC-9397-ACAA808BF318}" v="5" dt="2026-08-13T07:17:25.460"/>
    <p1510:client id="{EBDC4425-2871-0B68-8204-73E2B04D9C0E}" v="35" dt="2026-08-12T12:21:59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04" autoAdjust="0"/>
  </p:normalViewPr>
  <p:slideViewPr>
    <p:cSldViewPr snapToGrid="0">
      <p:cViewPr varScale="1">
        <p:scale>
          <a:sx n="38" d="100"/>
          <a:sy n="38" d="100"/>
        </p:scale>
        <p:origin x="1704" y="68"/>
      </p:cViewPr>
      <p:guideLst>
        <p:guide orient="horz" pos="238"/>
        <p:guide pos="431"/>
        <p:guide pos="4536"/>
        <p:guide orient="horz" pos="6497"/>
        <p:guide orient="horz" pos="3912"/>
        <p:guide orient="horz" pos="4139"/>
        <p:guide orient="horz" pos="2483"/>
        <p:guide orient="horz" pos="2188"/>
        <p:guide orient="horz" pos="3413"/>
        <p:guide orient="horz" pos="3640"/>
        <p:guide orient="horz" pos="5137"/>
        <p:guide orient="horz" pos="53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lly Albone" userId="S::jilly.albone@milton-keynes.gov.uk::a70e66da-6b77-428d-a7e1-97f5a39cfd85" providerId="AD" clId="Web-{75BDBA9D-0E1A-4291-237C-9CEF5EB625F1}"/>
    <pc:docChg chg="addSld delSld modSld sldOrd">
      <pc:chgData name="Jilly Albone" userId="S::jilly.albone@milton-keynes.gov.uk::a70e66da-6b77-428d-a7e1-97f5a39cfd85" providerId="AD" clId="Web-{75BDBA9D-0E1A-4291-237C-9CEF5EB625F1}" dt="2026-07-30T08:58:41.265" v="6"/>
      <pc:docMkLst>
        <pc:docMk/>
      </pc:docMkLst>
      <pc:sldChg chg="add">
        <pc:chgData name="Jilly Albone" userId="S::jilly.albone@milton-keynes.gov.uk::a70e66da-6b77-428d-a7e1-97f5a39cfd85" providerId="AD" clId="Web-{75BDBA9D-0E1A-4291-237C-9CEF5EB625F1}" dt="2026-07-30T08:58:34.265" v="5"/>
        <pc:sldMkLst>
          <pc:docMk/>
          <pc:sldMk cId="4248991887" sldId="269"/>
        </pc:sldMkLst>
      </pc:sldChg>
    </pc:docChg>
  </pc:docChgLst>
  <pc:docChgLst>
    <pc:chgData name="Jilly Albone" userId="S::jilly.albone@milton-keynes.gov.uk::a70e66da-6b77-428d-a7e1-97f5a39cfd85" providerId="AD" clId="Web-{BB0DD790-46DE-3BE8-B311-2B056C69FA22}"/>
    <pc:docChg chg="modSld">
      <pc:chgData name="Jilly Albone" userId="S::jilly.albone@milton-keynes.gov.uk::a70e66da-6b77-428d-a7e1-97f5a39cfd85" providerId="AD" clId="Web-{BB0DD790-46DE-3BE8-B311-2B056C69FA22}" dt="2026-07-30T08:40:00.679" v="255" actId="20577"/>
      <pc:docMkLst>
        <pc:docMk/>
      </pc:docMkLst>
      <pc:sldChg chg="modSp">
        <pc:chgData name="Jilly Albone" userId="S::jilly.albone@milton-keynes.gov.uk::a70e66da-6b77-428d-a7e1-97f5a39cfd85" providerId="AD" clId="Web-{BB0DD790-46DE-3BE8-B311-2B056C69FA22}" dt="2026-07-30T08:28:57.377" v="116" actId="20577"/>
        <pc:sldMkLst>
          <pc:docMk/>
          <pc:sldMk cId="3273033195" sldId="261"/>
        </pc:sldMkLst>
        <pc:spChg chg="mod">
          <ac:chgData name="Jilly Albone" userId="S::jilly.albone@milton-keynes.gov.uk::a70e66da-6b77-428d-a7e1-97f5a39cfd85" providerId="AD" clId="Web-{BB0DD790-46DE-3BE8-B311-2B056C69FA22}" dt="2026-07-30T08:28:57.377" v="116" actId="20577"/>
          <ac:spMkLst>
            <pc:docMk/>
            <pc:sldMk cId="3273033195" sldId="261"/>
            <ac:spMk id="12" creationId="{5189051C-4431-5D78-BBDA-6FD819A4F07F}"/>
          </ac:spMkLst>
        </pc:spChg>
      </pc:sldChg>
      <pc:sldChg chg="modSp">
        <pc:chgData name="Jilly Albone" userId="S::jilly.albone@milton-keynes.gov.uk::a70e66da-6b77-428d-a7e1-97f5a39cfd85" providerId="AD" clId="Web-{BB0DD790-46DE-3BE8-B311-2B056C69FA22}" dt="2026-07-30T08:30:21.946" v="136" actId="20577"/>
        <pc:sldMkLst>
          <pc:docMk/>
          <pc:sldMk cId="1571102212" sldId="265"/>
        </pc:sldMkLst>
        <pc:spChg chg="mod">
          <ac:chgData name="Jilly Albone" userId="S::jilly.albone@milton-keynes.gov.uk::a70e66da-6b77-428d-a7e1-97f5a39cfd85" providerId="AD" clId="Web-{BB0DD790-46DE-3BE8-B311-2B056C69FA22}" dt="2026-07-30T08:30:21.946" v="136" actId="20577"/>
          <ac:spMkLst>
            <pc:docMk/>
            <pc:sldMk cId="1571102212" sldId="265"/>
            <ac:spMk id="22" creationId="{59EB738C-7503-8A5C-4242-91C8D7898B06}"/>
          </ac:spMkLst>
        </pc:spChg>
      </pc:sldChg>
      <pc:sldChg chg="modSp">
        <pc:chgData name="Jilly Albone" userId="S::jilly.albone@milton-keynes.gov.uk::a70e66da-6b77-428d-a7e1-97f5a39cfd85" providerId="AD" clId="Web-{BB0DD790-46DE-3BE8-B311-2B056C69FA22}" dt="2026-07-30T08:40:00.679" v="255" actId="20577"/>
        <pc:sldMkLst>
          <pc:docMk/>
          <pc:sldMk cId="2430646746" sldId="267"/>
        </pc:sldMkLst>
        <pc:spChg chg="mod">
          <ac:chgData name="Jilly Albone" userId="S::jilly.albone@milton-keynes.gov.uk::a70e66da-6b77-428d-a7e1-97f5a39cfd85" providerId="AD" clId="Web-{BB0DD790-46DE-3BE8-B311-2B056C69FA22}" dt="2026-07-30T08:40:00.679" v="255" actId="20577"/>
          <ac:spMkLst>
            <pc:docMk/>
            <pc:sldMk cId="2430646746" sldId="267"/>
            <ac:spMk id="2" creationId="{64C22F6D-7067-AF24-2401-CA94C939EEE6}"/>
          </ac:spMkLst>
        </pc:spChg>
      </pc:sldChg>
    </pc:docChg>
  </pc:docChgLst>
  <pc:docChgLst>
    <pc:chgData name="Jilly Albone" userId="S::jilly.albone@milton-keynes.gov.uk::a70e66da-6b77-428d-a7e1-97f5a39cfd85" providerId="AD" clId="Web-{84E51387-0919-21A6-D73A-527E988B222C}"/>
    <pc:docChg chg="modSld">
      <pc:chgData name="Jilly Albone" userId="S::jilly.albone@milton-keynes.gov.uk::a70e66da-6b77-428d-a7e1-97f5a39cfd85" providerId="AD" clId="Web-{84E51387-0919-21A6-D73A-527E988B222C}" dt="2026-07-27T11:55:49.713" v="701" actId="20577"/>
      <pc:docMkLst>
        <pc:docMk/>
      </pc:docMkLst>
      <pc:sldChg chg="addSp delSp modSp">
        <pc:chgData name="Jilly Albone" userId="S::jilly.albone@milton-keynes.gov.uk::a70e66da-6b77-428d-a7e1-97f5a39cfd85" providerId="AD" clId="Web-{84E51387-0919-21A6-D73A-527E988B222C}" dt="2026-07-27T10:47:01.569" v="176" actId="20577"/>
        <pc:sldMkLst>
          <pc:docMk/>
          <pc:sldMk cId="3273033195" sldId="261"/>
        </pc:sldMkLst>
        <pc:spChg chg="mod">
          <ac:chgData name="Jilly Albone" userId="S::jilly.albone@milton-keynes.gov.uk::a70e66da-6b77-428d-a7e1-97f5a39cfd85" providerId="AD" clId="Web-{84E51387-0919-21A6-D73A-527E988B222C}" dt="2026-07-27T10:45:24.019" v="56" actId="20577"/>
          <ac:spMkLst>
            <pc:docMk/>
            <pc:sldMk cId="3273033195" sldId="261"/>
            <ac:spMk id="5" creationId="{D69167AE-7AE6-BE97-9E1E-09A75512FFA0}"/>
          </ac:spMkLst>
        </pc:spChg>
        <pc:spChg chg="mod">
          <ac:chgData name="Jilly Albone" userId="S::jilly.albone@milton-keynes.gov.uk::a70e66da-6b77-428d-a7e1-97f5a39cfd85" providerId="AD" clId="Web-{84E51387-0919-21A6-D73A-527E988B222C}" dt="2026-07-27T10:47:01.569" v="176" actId="20577"/>
          <ac:spMkLst>
            <pc:docMk/>
            <pc:sldMk cId="3273033195" sldId="261"/>
            <ac:spMk id="6" creationId="{7A6D5FC2-F70A-0C1C-0F82-4ADCA4D9E71E}"/>
          </ac:spMkLst>
        </pc:spChg>
        <pc:spChg chg="mod">
          <ac:chgData name="Jilly Albone" userId="S::jilly.albone@milton-keynes.gov.uk::a70e66da-6b77-428d-a7e1-97f5a39cfd85" providerId="AD" clId="Web-{84E51387-0919-21A6-D73A-527E988B222C}" dt="2026-07-27T10:45:42.254" v="77" actId="20577"/>
          <ac:spMkLst>
            <pc:docMk/>
            <pc:sldMk cId="3273033195" sldId="261"/>
            <ac:spMk id="9" creationId="{7A941D46-7E49-F1D1-1514-C78622367C31}"/>
          </ac:spMkLst>
        </pc:spChg>
        <pc:picChg chg="add mod">
          <ac:chgData name="Jilly Albone" userId="S::jilly.albone@milton-keynes.gov.uk::a70e66da-6b77-428d-a7e1-97f5a39cfd85" providerId="AD" clId="Web-{84E51387-0919-21A6-D73A-527E988B222C}" dt="2026-07-27T10:44:06.814" v="2" actId="1076"/>
          <ac:picMkLst>
            <pc:docMk/>
            <pc:sldMk cId="3273033195" sldId="261"/>
            <ac:picMk id="2" creationId="{4EFA44EA-1395-3293-2631-5DF13D0B1AD5}"/>
          </ac:picMkLst>
        </pc:picChg>
        <pc:picChg chg="mod">
          <ac:chgData name="Jilly Albone" userId="S::jilly.albone@milton-keynes.gov.uk::a70e66da-6b77-428d-a7e1-97f5a39cfd85" providerId="AD" clId="Web-{84E51387-0919-21A6-D73A-527E988B222C}" dt="2026-07-27T10:45:29.098" v="57" actId="1076"/>
          <ac:picMkLst>
            <pc:docMk/>
            <pc:sldMk cId="3273033195" sldId="261"/>
            <ac:picMk id="11" creationId="{F2443766-8264-A8DD-910E-36314E422C87}"/>
          </ac:picMkLst>
        </pc:picChg>
      </pc:sldChg>
      <pc:sldChg chg="addSp delSp modSp">
        <pc:chgData name="Jilly Albone" userId="S::jilly.albone@milton-keynes.gov.uk::a70e66da-6b77-428d-a7e1-97f5a39cfd85" providerId="AD" clId="Web-{84E51387-0919-21A6-D73A-527E988B222C}" dt="2026-07-27T11:52:07.415" v="688" actId="20577"/>
        <pc:sldMkLst>
          <pc:docMk/>
          <pc:sldMk cId="1571102212" sldId="265"/>
        </pc:sldMkLst>
        <pc:spChg chg="mod">
          <ac:chgData name="Jilly Albone" userId="S::jilly.albone@milton-keynes.gov.uk::a70e66da-6b77-428d-a7e1-97f5a39cfd85" providerId="AD" clId="Web-{84E51387-0919-21A6-D73A-527E988B222C}" dt="2026-07-27T10:47:47.351" v="188" actId="20577"/>
          <ac:spMkLst>
            <pc:docMk/>
            <pc:sldMk cId="1571102212" sldId="265"/>
            <ac:spMk id="5" creationId="{46921FCD-059B-C9EA-9115-00C139F2319D}"/>
          </ac:spMkLst>
        </pc:spChg>
        <pc:spChg chg="mod">
          <ac:chgData name="Jilly Albone" userId="S::jilly.albone@milton-keynes.gov.uk::a70e66da-6b77-428d-a7e1-97f5a39cfd85" providerId="AD" clId="Web-{84E51387-0919-21A6-D73A-527E988B222C}" dt="2026-07-27T10:48:10.024" v="210" actId="20577"/>
          <ac:spMkLst>
            <pc:docMk/>
            <pc:sldMk cId="1571102212" sldId="265"/>
            <ac:spMk id="9" creationId="{0C0373AD-72B7-86ED-8E2B-60673B6D8A0B}"/>
          </ac:spMkLst>
        </pc:spChg>
        <pc:spChg chg="mod">
          <ac:chgData name="Jilly Albone" userId="S::jilly.albone@milton-keynes.gov.uk::a70e66da-6b77-428d-a7e1-97f5a39cfd85" providerId="AD" clId="Web-{84E51387-0919-21A6-D73A-527E988B222C}" dt="2026-07-27T11:52:07.415" v="688" actId="20577"/>
          <ac:spMkLst>
            <pc:docMk/>
            <pc:sldMk cId="1571102212" sldId="265"/>
            <ac:spMk id="22" creationId="{59EB738C-7503-8A5C-4242-91C8D7898B06}"/>
          </ac:spMkLst>
        </pc:spChg>
        <pc:picChg chg="add">
          <ac:chgData name="Jilly Albone" userId="S::jilly.albone@milton-keynes.gov.uk::a70e66da-6b77-428d-a7e1-97f5a39cfd85" providerId="AD" clId="Web-{84E51387-0919-21A6-D73A-527E988B222C}" dt="2026-07-27T10:44:20.330" v="5"/>
          <ac:picMkLst>
            <pc:docMk/>
            <pc:sldMk cId="1571102212" sldId="265"/>
            <ac:picMk id="6" creationId="{1D93DECF-7264-EAE4-33D7-F50027DB3379}"/>
          </ac:picMkLst>
        </pc:picChg>
      </pc:sldChg>
      <pc:sldChg chg="addSp delSp modSp">
        <pc:chgData name="Jilly Albone" userId="S::jilly.albone@milton-keynes.gov.uk::a70e66da-6b77-428d-a7e1-97f5a39cfd85" providerId="AD" clId="Web-{84E51387-0919-21A6-D73A-527E988B222C}" dt="2026-07-27T11:55:49.713" v="701" actId="20577"/>
        <pc:sldMkLst>
          <pc:docMk/>
          <pc:sldMk cId="2430646746" sldId="267"/>
        </pc:sldMkLst>
        <pc:spChg chg="mod">
          <ac:chgData name="Jilly Albone" userId="S::jilly.albone@milton-keynes.gov.uk::a70e66da-6b77-428d-a7e1-97f5a39cfd85" providerId="AD" clId="Web-{84E51387-0919-21A6-D73A-527E988B222C}" dt="2026-07-27T11:55:49.713" v="701" actId="20577"/>
          <ac:spMkLst>
            <pc:docMk/>
            <pc:sldMk cId="2430646746" sldId="267"/>
            <ac:spMk id="2" creationId="{64C22F6D-7067-AF24-2401-CA94C939EEE6}"/>
          </ac:spMkLst>
        </pc:spChg>
        <pc:spChg chg="mod">
          <ac:chgData name="Jilly Albone" userId="S::jilly.albone@milton-keynes.gov.uk::a70e66da-6b77-428d-a7e1-97f5a39cfd85" providerId="AD" clId="Web-{84E51387-0919-21A6-D73A-527E988B222C}" dt="2026-07-27T11:06:52.505" v="577" actId="20577"/>
          <ac:spMkLst>
            <pc:docMk/>
            <pc:sldMk cId="2430646746" sldId="267"/>
            <ac:spMk id="5" creationId="{04B075F1-8B54-EF5E-FBDE-99DFD0089B14}"/>
          </ac:spMkLst>
        </pc:spChg>
        <pc:spChg chg="mod">
          <ac:chgData name="Jilly Albone" userId="S::jilly.albone@milton-keynes.gov.uk::a70e66da-6b77-428d-a7e1-97f5a39cfd85" providerId="AD" clId="Web-{84E51387-0919-21A6-D73A-527E988B222C}" dt="2026-07-27T11:07:04.083" v="586" actId="20577"/>
          <ac:spMkLst>
            <pc:docMk/>
            <pc:sldMk cId="2430646746" sldId="267"/>
            <ac:spMk id="9" creationId="{26D10A08-1AFE-2CE4-91E2-E6342D060E0C}"/>
          </ac:spMkLst>
        </pc:spChg>
        <pc:picChg chg="add">
          <ac:chgData name="Jilly Albone" userId="S::jilly.albone@milton-keynes.gov.uk::a70e66da-6b77-428d-a7e1-97f5a39cfd85" providerId="AD" clId="Web-{84E51387-0919-21A6-D73A-527E988B222C}" dt="2026-07-27T10:44:30.815" v="8"/>
          <ac:picMkLst>
            <pc:docMk/>
            <pc:sldMk cId="2430646746" sldId="267"/>
            <ac:picMk id="8" creationId="{01826E05-8FB6-3CCA-C107-F394637B3030}"/>
          </ac:picMkLst>
        </pc:picChg>
      </pc:sldChg>
    </pc:docChg>
  </pc:docChgLst>
  <pc:docChgLst>
    <pc:chgData name="Jilly Albone" userId="S::jilly.albone@milton-keynes.gov.uk::a70e66da-6b77-428d-a7e1-97f5a39cfd85" providerId="AD" clId="Web-{1678E83D-0416-A8BA-72D2-EE54EC8F743A}"/>
    <pc:docChg chg="modSld">
      <pc:chgData name="Jilly Albone" userId="S::jilly.albone@milton-keynes.gov.uk::a70e66da-6b77-428d-a7e1-97f5a39cfd85" providerId="AD" clId="Web-{1678E83D-0416-A8BA-72D2-EE54EC8F743A}" dt="2026-07-31T09:44:49.108" v="8" actId="20577"/>
      <pc:docMkLst>
        <pc:docMk/>
      </pc:docMkLst>
      <pc:sldChg chg="modSp">
        <pc:chgData name="Jilly Albone" userId="S::jilly.albone@milton-keynes.gov.uk::a70e66da-6b77-428d-a7e1-97f5a39cfd85" providerId="AD" clId="Web-{1678E83D-0416-A8BA-72D2-EE54EC8F743A}" dt="2026-07-31T09:44:49.108" v="8" actId="20577"/>
        <pc:sldMkLst>
          <pc:docMk/>
          <pc:sldMk cId="2430646746" sldId="267"/>
        </pc:sldMkLst>
        <pc:spChg chg="mod">
          <ac:chgData name="Jilly Albone" userId="S::jilly.albone@milton-keynes.gov.uk::a70e66da-6b77-428d-a7e1-97f5a39cfd85" providerId="AD" clId="Web-{1678E83D-0416-A8BA-72D2-EE54EC8F743A}" dt="2026-07-31T09:44:49.108" v="8" actId="20577"/>
          <ac:spMkLst>
            <pc:docMk/>
            <pc:sldMk cId="2430646746" sldId="267"/>
            <ac:spMk id="2" creationId="{64C22F6D-7067-AF24-2401-CA94C939EEE6}"/>
          </ac:spMkLst>
        </pc:spChg>
      </pc:sldChg>
    </pc:docChg>
  </pc:docChgLst>
  <pc:docChgLst>
    <pc:chgData name="Jilly Albone" userId="S::jilly.albone@milton-keynes.gov.uk::a70e66da-6b77-428d-a7e1-97f5a39cfd85" providerId="AD" clId="Web-{EBDC4425-2871-0B68-8204-73E2B04D9C0E}"/>
    <pc:docChg chg="modSld">
      <pc:chgData name="Jilly Albone" userId="S::jilly.albone@milton-keynes.gov.uk::a70e66da-6b77-428d-a7e1-97f5a39cfd85" providerId="AD" clId="Web-{EBDC4425-2871-0B68-8204-73E2B04D9C0E}" dt="2026-08-12T12:21:58.700" v="24" actId="20577"/>
      <pc:docMkLst>
        <pc:docMk/>
      </pc:docMkLst>
      <pc:sldChg chg="modSp">
        <pc:chgData name="Jilly Albone" userId="S::jilly.albone@milton-keynes.gov.uk::a70e66da-6b77-428d-a7e1-97f5a39cfd85" providerId="AD" clId="Web-{EBDC4425-2871-0B68-8204-73E2B04D9C0E}" dt="2026-08-12T12:17:08.414" v="1" actId="1076"/>
        <pc:sldMkLst>
          <pc:docMk/>
          <pc:sldMk cId="3273033195" sldId="261"/>
        </pc:sldMkLst>
        <pc:spChg chg="mod">
          <ac:chgData name="Jilly Albone" userId="S::jilly.albone@milton-keynes.gov.uk::a70e66da-6b77-428d-a7e1-97f5a39cfd85" providerId="AD" clId="Web-{EBDC4425-2871-0B68-8204-73E2B04D9C0E}" dt="2026-08-12T12:17:02.554" v="0" actId="1076"/>
          <ac:spMkLst>
            <pc:docMk/>
            <pc:sldMk cId="3273033195" sldId="261"/>
            <ac:spMk id="15" creationId="{A9BA1AC7-61DD-F234-6368-112343EFD119}"/>
          </ac:spMkLst>
        </pc:spChg>
        <pc:picChg chg="mod">
          <ac:chgData name="Jilly Albone" userId="S::jilly.albone@milton-keynes.gov.uk::a70e66da-6b77-428d-a7e1-97f5a39cfd85" providerId="AD" clId="Web-{EBDC4425-2871-0B68-8204-73E2B04D9C0E}" dt="2026-08-12T12:17:08.414" v="1" actId="1076"/>
          <ac:picMkLst>
            <pc:docMk/>
            <pc:sldMk cId="3273033195" sldId="261"/>
            <ac:picMk id="17" creationId="{4EDED0D2-F7F0-4F02-EBB4-FF92B244AA12}"/>
          </ac:picMkLst>
        </pc:picChg>
      </pc:sldChg>
      <pc:sldChg chg="modSp">
        <pc:chgData name="Jilly Albone" userId="S::jilly.albone@milton-keynes.gov.uk::a70e66da-6b77-428d-a7e1-97f5a39cfd85" providerId="AD" clId="Web-{EBDC4425-2871-0B68-8204-73E2B04D9C0E}" dt="2026-08-12T12:21:58.700" v="24" actId="20577"/>
        <pc:sldMkLst>
          <pc:docMk/>
          <pc:sldMk cId="2430646746" sldId="267"/>
        </pc:sldMkLst>
        <pc:spChg chg="mod">
          <ac:chgData name="Jilly Albone" userId="S::jilly.albone@milton-keynes.gov.uk::a70e66da-6b77-428d-a7e1-97f5a39cfd85" providerId="AD" clId="Web-{EBDC4425-2871-0B68-8204-73E2B04D9C0E}" dt="2026-08-12T12:21:58.700" v="24" actId="20577"/>
          <ac:spMkLst>
            <pc:docMk/>
            <pc:sldMk cId="2430646746" sldId="267"/>
            <ac:spMk id="2" creationId="{64C22F6D-7067-AF24-2401-CA94C939EEE6}"/>
          </ac:spMkLst>
        </pc:spChg>
      </pc:sldChg>
    </pc:docChg>
  </pc:docChgLst>
  <pc:docChgLst>
    <pc:chgData name="Jilly Albone" userId="S::jilly.albone@milton-keynes.gov.uk::a70e66da-6b77-428d-a7e1-97f5a39cfd85" providerId="AD" clId="Web-{A4E149E6-F006-83FC-9397-ACAA808BF318}"/>
    <pc:docChg chg="modSld">
      <pc:chgData name="Jilly Albone" userId="S::jilly.albone@milton-keynes.gov.uk::a70e66da-6b77-428d-a7e1-97f5a39cfd85" providerId="AD" clId="Web-{A4E149E6-F006-83FC-9397-ACAA808BF318}" dt="2026-08-13T07:17:25.460" v="3" actId="1076"/>
      <pc:docMkLst>
        <pc:docMk/>
      </pc:docMkLst>
      <pc:sldChg chg="modSp">
        <pc:chgData name="Jilly Albone" userId="S::jilly.albone@milton-keynes.gov.uk::a70e66da-6b77-428d-a7e1-97f5a39cfd85" providerId="AD" clId="Web-{A4E149E6-F006-83FC-9397-ACAA808BF318}" dt="2026-08-13T07:17:25.460" v="3" actId="1076"/>
        <pc:sldMkLst>
          <pc:docMk/>
          <pc:sldMk cId="2430646746" sldId="267"/>
        </pc:sldMkLst>
        <pc:spChg chg="mod">
          <ac:chgData name="Jilly Albone" userId="S::jilly.albone@milton-keynes.gov.uk::a70e66da-6b77-428d-a7e1-97f5a39cfd85" providerId="AD" clId="Web-{A4E149E6-F006-83FC-9397-ACAA808BF318}" dt="2026-08-13T07:16:57.208" v="1" actId="20577"/>
          <ac:spMkLst>
            <pc:docMk/>
            <pc:sldMk cId="2430646746" sldId="267"/>
            <ac:spMk id="2" creationId="{64C22F6D-7067-AF24-2401-CA94C939EEE6}"/>
          </ac:spMkLst>
        </pc:spChg>
        <pc:spChg chg="mod">
          <ac:chgData name="Jilly Albone" userId="S::jilly.albone@milton-keynes.gov.uk::a70e66da-6b77-428d-a7e1-97f5a39cfd85" providerId="AD" clId="Web-{A4E149E6-F006-83FC-9397-ACAA808BF318}" dt="2026-08-13T07:17:25.460" v="3" actId="1076"/>
          <ac:spMkLst>
            <pc:docMk/>
            <pc:sldMk cId="2430646746" sldId="267"/>
            <ac:spMk id="16" creationId="{6E314613-5C8D-8448-6428-8D7657DB031E}"/>
          </ac:spMkLst>
        </pc:spChg>
        <pc:picChg chg="mod">
          <ac:chgData name="Jilly Albone" userId="S::jilly.albone@milton-keynes.gov.uk::a70e66da-6b77-428d-a7e1-97f5a39cfd85" providerId="AD" clId="Web-{A4E149E6-F006-83FC-9397-ACAA808BF318}" dt="2026-08-13T07:17:22.257" v="2" actId="1076"/>
          <ac:picMkLst>
            <pc:docMk/>
            <pc:sldMk cId="2430646746" sldId="267"/>
            <ac:picMk id="20" creationId="{27D35522-0ACD-B175-145B-6D3FAB96A4C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792B8-83C0-40B0-B067-CF356321D863}" type="datetimeFigureOut">
              <a:t>8/13/2026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4E5A0-A474-4044-8411-36188AA003E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851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24E5A0-A474-4044-8411-36188AA003E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126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24E5A0-A474-4044-8411-36188AA003E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038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3E188-9DA7-B0B4-C69F-65DB6E31C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AA9640-F4AF-A353-2A3B-D6E33A74A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1C02E5-FDF7-E121-D6ED-24D2D5BDF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endParaRPr lang="en-GB" b="1" i="0" dirty="0"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endParaRPr lang="en-GB" b="1" i="0" dirty="0">
              <a:effectLst/>
              <a:latin typeface="Segoe UI" panose="020B0502040204020203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729DA-8B69-F5BC-33FB-4D576E2D56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24E5A0-A474-4044-8411-36188AA003E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358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58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60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784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65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389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07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32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51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82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21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02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7DF47-33E3-48EA-BB59-E6D41A4D2005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98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www.lovetoride.net/miltonkeynes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yclingmk.org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www.milton-keynes.gov.uk/workplace-health" TargetMode="Externa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apwithus.org.uk/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getaroundmk.org.uk/" TargetMode="External"/><Relationship Id="rId10" Type="http://schemas.openxmlformats.org/officeDocument/2006/relationships/hyperlink" Target="http://www.britishcycling.org.uk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theparkstrust.com/activities/mk-health-rid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E1C8D5-B15E-E3B9-56DA-78B51F17B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38" y="-1383"/>
            <a:ext cx="7562093" cy="1072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991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344173-DAC4-CE6E-C88F-96BEE395F1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202300" y="9647813"/>
            <a:ext cx="357375" cy="1044000"/>
          </a:xfrm>
          <a:prstGeom prst="rect">
            <a:avLst/>
          </a:prstGeom>
          <a:solidFill>
            <a:srgbClr val="D46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D18FC5C8-CFF8-7440-EF73-C88D4566C3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41" y="9722939"/>
            <a:ext cx="2343416" cy="584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9167AE-7AE6-BE97-9E1E-09A75512FFA0}"/>
              </a:ext>
            </a:extLst>
          </p:cNvPr>
          <p:cNvSpPr txBox="1"/>
          <p:nvPr/>
        </p:nvSpPr>
        <p:spPr>
          <a:xfrm>
            <a:off x="467096" y="1185705"/>
            <a:ext cx="673520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000" dirty="0">
                <a:solidFill>
                  <a:srgbClr val="038796"/>
                </a:solidFill>
                <a:latin typeface="Amasis MT Pro Black"/>
              </a:rPr>
              <a:t>Cycle September at work: </a:t>
            </a:r>
            <a:r>
              <a:rPr lang="en-GB" sz="3000">
                <a:solidFill>
                  <a:srgbClr val="038796"/>
                </a:solidFill>
                <a:latin typeface="Amasis MT Pro Black"/>
              </a:rPr>
              <a:t>Bringing</a:t>
            </a:r>
            <a:r>
              <a:rPr lang="en-GB" sz="3000" dirty="0">
                <a:solidFill>
                  <a:srgbClr val="038796"/>
                </a:solidFill>
                <a:latin typeface="Amasis MT Pro Black"/>
              </a:rPr>
              <a:t> the campaign to life</a:t>
            </a:r>
            <a:r>
              <a:rPr lang="en-GB" sz="3000" dirty="0">
                <a:solidFill>
                  <a:srgbClr val="D46F63"/>
                </a:solidFill>
                <a:latin typeface="Amasis MT Pro Black"/>
              </a:rPr>
              <a:t>.</a:t>
            </a:r>
            <a:endParaRPr lang="en-US" sz="3000" dirty="0">
              <a:latin typeface="Amasis MT Pro Black"/>
            </a:endParaRPr>
          </a:p>
          <a:p>
            <a:endParaRPr lang="en-GB" sz="3600" dirty="0">
              <a:solidFill>
                <a:srgbClr val="D46F63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6D5FC2-F70A-0C1C-0F82-4ADCA4D9E71E}"/>
              </a:ext>
            </a:extLst>
          </p:cNvPr>
          <p:cNvSpPr txBox="1"/>
          <p:nvPr/>
        </p:nvSpPr>
        <p:spPr>
          <a:xfrm>
            <a:off x="569843" y="3454890"/>
            <a:ext cx="6489514" cy="16619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700" b="1" dirty="0"/>
              <a:t>What is the Cycle to September </a:t>
            </a:r>
            <a:r>
              <a:rPr lang="en-GB" sz="1700" b="1"/>
              <a:t>campaign?</a:t>
            </a:r>
            <a:endParaRPr lang="en-GB" sz="1700" b="1">
              <a:ea typeface="Calibri"/>
              <a:cs typeface="Calibri"/>
            </a:endParaRPr>
          </a:p>
          <a:p>
            <a:r>
              <a:rPr lang="en-GB" sz="1700" dirty="0"/>
              <a:t>A fun, free and friendly active challenge campaign across Milton Keynes running from 1st September to 30th September.  It rewards everyday </a:t>
            </a:r>
            <a:r>
              <a:rPr lang="en-GB" sz="1700"/>
              <a:t>cycling that works for you; where every ride counts. </a:t>
            </a:r>
            <a:r>
              <a:rPr lang="en-GB" sz="1700" dirty="0"/>
              <a:t>Log trips to win fantastic prizes and compete with other workplaces on the leaderboard.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6B7908-E5A2-9BD3-E6B3-DBBFAD9E7376}"/>
              </a:ext>
            </a:extLst>
          </p:cNvPr>
          <p:cNvSpPr txBox="1"/>
          <p:nvPr/>
        </p:nvSpPr>
        <p:spPr>
          <a:xfrm>
            <a:off x="-7547742" y="3696716"/>
            <a:ext cx="6623331" cy="10002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500">
              <a:ea typeface="Calibri"/>
              <a:cs typeface="Calibri"/>
            </a:endParaRPr>
          </a:p>
          <a:p>
            <a:endParaRPr lang="en-GB" sz="1300">
              <a:ea typeface="Calibri" panose="020F0502020204030204"/>
              <a:cs typeface="Calibri" panose="020F0502020204030204"/>
            </a:endParaRPr>
          </a:p>
          <a:p>
            <a:endParaRPr lang="en-GB" sz="1300">
              <a:ea typeface="Calibri" panose="020F0502020204030204"/>
              <a:cs typeface="Calibri" panose="020F0502020204030204"/>
            </a:endParaRPr>
          </a:p>
          <a:p>
            <a:endParaRPr lang="en-GB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2443766-8264-A8DD-910E-36314E422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3494" y="2101512"/>
            <a:ext cx="1357558" cy="13574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941D46-7E49-F1D1-1514-C78622367C31}"/>
              </a:ext>
            </a:extLst>
          </p:cNvPr>
          <p:cNvSpPr txBox="1"/>
          <p:nvPr/>
        </p:nvSpPr>
        <p:spPr>
          <a:xfrm>
            <a:off x="467096" y="2315648"/>
            <a:ext cx="542055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Simple, practical ideas to support</a:t>
            </a:r>
            <a:r>
              <a:rPr lang="en-GB" sz="1600" b="1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staff </a:t>
            </a:r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engagement with </a:t>
            </a:r>
            <a:r>
              <a:rPr lang="en-GB" sz="1600" b="1" i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the campaign and</a:t>
            </a:r>
            <a:r>
              <a:rPr lang="en-GB" sz="1600" b="1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embed</a:t>
            </a:r>
            <a:r>
              <a:rPr lang="en-GB" sz="1600" b="1" i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cycling </a:t>
            </a:r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into everyday working </a:t>
            </a:r>
            <a:r>
              <a:rPr lang="en-GB" sz="1600" b="1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life; now</a:t>
            </a:r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and for the long term</a:t>
            </a:r>
            <a:endParaRPr lang="en-US" sz="1600" b="1" dirty="0">
              <a:solidFill>
                <a:schemeClr val="accent2">
                  <a:lumMod val="76000"/>
                </a:schemeClr>
              </a:solidFill>
              <a:latin typeface="Aptos"/>
              <a:ea typeface="Calibri"/>
              <a:cs typeface="Segoe U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89051C-4431-5D78-BBDA-6FD819A4F07F}"/>
              </a:ext>
            </a:extLst>
          </p:cNvPr>
          <p:cNvSpPr txBox="1"/>
          <p:nvPr/>
        </p:nvSpPr>
        <p:spPr>
          <a:xfrm>
            <a:off x="569843" y="5345906"/>
            <a:ext cx="6593734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defTabSz="914400">
              <a:defRPr/>
            </a:pPr>
            <a:r>
              <a:rPr lang="en-GB" sz="1700" b="1" dirty="0"/>
              <a:t>Small everyday changes can support big workforce benefits:</a:t>
            </a:r>
            <a:br>
              <a:rPr lang="en-GB" sz="1700" dirty="0"/>
            </a:br>
            <a:r>
              <a:rPr lang="en-GB" sz="1700" dirty="0"/>
              <a:t>❤️ Improved health &amp; wellbeing</a:t>
            </a:r>
            <a:br>
              <a:rPr lang="en-GB" sz="1700" dirty="0"/>
            </a:br>
            <a:r>
              <a:rPr lang="en-GB" sz="1700" dirty="0"/>
              <a:t>🧠 Reduced stress, burnout &amp; improved productivity</a:t>
            </a:r>
            <a:br>
              <a:rPr lang="en-GB" sz="1700" dirty="0"/>
            </a:br>
            <a:r>
              <a:rPr lang="en-GB" sz="1700" dirty="0"/>
              <a:t>♿ Inclusive participation for all abilities</a:t>
            </a:r>
            <a:br>
              <a:rPr lang="en-GB" sz="1700" dirty="0"/>
            </a:br>
            <a:r>
              <a:rPr lang="en-GB" sz="1700" dirty="0"/>
              <a:t>🌍 More sustainable travel choices</a:t>
            </a:r>
            <a:br>
              <a:rPr lang="en-GB" sz="1700" dirty="0"/>
            </a:br>
            <a:r>
              <a:rPr lang="en-GB" sz="1700" dirty="0"/>
              <a:t>🤝 Stronger social connections &amp; workplace culture</a:t>
            </a:r>
            <a:br>
              <a:rPr lang="en-GB" sz="1700" dirty="0"/>
            </a:br>
            <a:r>
              <a:rPr lang="en-GB" sz="1700" dirty="0"/>
              <a:t>📉 Reduced sickness absence &amp; improved attendance</a:t>
            </a:r>
          </a:p>
          <a:p>
            <a:pPr lvl="0" defTabSz="914400">
              <a:defRPr/>
            </a:pPr>
            <a:endParaRPr lang="en-GB" sz="1700" dirty="0"/>
          </a:p>
          <a:p>
            <a:pPr fontAlgn="t"/>
            <a:r>
              <a:rPr lang="en-GB" sz="1700" b="1" dirty="0"/>
              <a:t>What employers can do?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700"/>
              <a:t>Visit </a:t>
            </a:r>
            <a:r>
              <a:rPr lang="en-GB" sz="1700" dirty="0">
                <a:ea typeface="+mn-lt"/>
                <a:cs typeface="+mn-lt"/>
                <a:hlinkClick r:id="rId5"/>
              </a:rPr>
              <a:t>https://www.lovetoride.net/miltonkeynes</a:t>
            </a:r>
            <a:r>
              <a:rPr lang="en-GB" sz="1700"/>
              <a:t> to register your workplace </a:t>
            </a:r>
            <a:endParaRPr lang="en-GB" sz="1700">
              <a:ea typeface="Calibri"/>
              <a:cs typeface="Calibri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700">
                <a:ea typeface="Calibri"/>
                <a:cs typeface="Calibri"/>
              </a:rPr>
              <a:t>Download the promotions pack &amp; spread the word</a:t>
            </a:r>
            <a:endParaRPr lang="en-GB" sz="1700"/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700" dirty="0"/>
              <a:t>Lead by example, visibility matters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700" dirty="0"/>
              <a:t>Support champions &amp; provide inclusive activities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700" dirty="0"/>
              <a:t>Remove practical barriers where possible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700" dirty="0"/>
              <a:t>Commit to long term sustainable change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BA1AC7-61DD-F234-6368-112343EFD119}"/>
              </a:ext>
            </a:extLst>
          </p:cNvPr>
          <p:cNvSpPr txBox="1"/>
          <p:nvPr/>
        </p:nvSpPr>
        <p:spPr>
          <a:xfrm>
            <a:off x="465356" y="9740583"/>
            <a:ext cx="26525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/>
              <a:t>Created in the collaboration between the Public Health Workplace Health Team and The Active and Sustainable Travel Team.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EDED0D2-F7F0-4F02-EBB4-FF92B244AA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9898" y="9722029"/>
            <a:ext cx="752499" cy="6889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EFA44EA-1395-3293-2631-5DF13D0B1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2758"/>
            <a:ext cx="7555189" cy="94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33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2CFA0-A6F4-25BA-CE98-CDC729F2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E29744F-D37D-7B6B-B406-9BD8711B61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202300" y="9647813"/>
            <a:ext cx="357375" cy="1044000"/>
          </a:xfrm>
          <a:prstGeom prst="rect">
            <a:avLst/>
          </a:prstGeom>
          <a:solidFill>
            <a:srgbClr val="D46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6476043D-F557-F0B7-ACA5-7408057B21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41" y="9722939"/>
            <a:ext cx="2343416" cy="584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921FCD-059B-C9EA-9115-00C139F2319D}"/>
              </a:ext>
            </a:extLst>
          </p:cNvPr>
          <p:cNvSpPr txBox="1"/>
          <p:nvPr/>
        </p:nvSpPr>
        <p:spPr>
          <a:xfrm>
            <a:off x="596348" y="1185705"/>
            <a:ext cx="646300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000">
                <a:solidFill>
                  <a:srgbClr val="038796"/>
                </a:solidFill>
                <a:latin typeface="Amasis MT Pro Black"/>
              </a:rPr>
              <a:t>Cycle September at work: </a:t>
            </a:r>
            <a:r>
              <a:rPr lang="en-GB" sz="3000" dirty="0">
                <a:solidFill>
                  <a:srgbClr val="038796"/>
                </a:solidFill>
                <a:latin typeface="Amasis MT Pro Black"/>
              </a:rPr>
              <a:t>Bringing the campaign to life</a:t>
            </a:r>
            <a:r>
              <a:rPr lang="en-GB" sz="3000" dirty="0">
                <a:solidFill>
                  <a:srgbClr val="D46F63"/>
                </a:solidFill>
                <a:latin typeface="Amasis MT Pro Black"/>
              </a:rPr>
              <a:t>.</a:t>
            </a:r>
            <a:endParaRPr lang="en-US" sz="3000" dirty="0">
              <a:latin typeface="Amasis MT Pro Black"/>
            </a:endParaRPr>
          </a:p>
          <a:p>
            <a:endParaRPr lang="en-GB" sz="3600" dirty="0">
              <a:solidFill>
                <a:srgbClr val="D46F63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47F363-D2FC-243E-A5CA-89A70478CA43}"/>
              </a:ext>
            </a:extLst>
          </p:cNvPr>
          <p:cNvSpPr txBox="1"/>
          <p:nvPr/>
        </p:nvSpPr>
        <p:spPr>
          <a:xfrm>
            <a:off x="-7478731" y="474905"/>
            <a:ext cx="6623331" cy="10002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500">
              <a:ea typeface="Calibri"/>
              <a:cs typeface="Calibri"/>
            </a:endParaRPr>
          </a:p>
          <a:p>
            <a:endParaRPr lang="en-GB" sz="1300">
              <a:ea typeface="Calibri" panose="020F0502020204030204"/>
              <a:cs typeface="Calibri" panose="020F0502020204030204"/>
            </a:endParaRPr>
          </a:p>
          <a:p>
            <a:endParaRPr lang="en-GB" sz="1300">
              <a:ea typeface="Calibri" panose="020F0502020204030204"/>
              <a:cs typeface="Calibri" panose="020F0502020204030204"/>
            </a:endParaRPr>
          </a:p>
          <a:p>
            <a:endParaRPr lang="en-GB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E8863A-704F-F32B-A4FE-93C2828B4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7627" y="2082800"/>
            <a:ext cx="1154672" cy="11546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0373AD-72B7-86ED-8E2B-60673B6D8A0B}"/>
              </a:ext>
            </a:extLst>
          </p:cNvPr>
          <p:cNvSpPr txBox="1"/>
          <p:nvPr/>
        </p:nvSpPr>
        <p:spPr>
          <a:xfrm>
            <a:off x="596348" y="2287148"/>
            <a:ext cx="548966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Simple, practical ideas to support</a:t>
            </a:r>
            <a:r>
              <a:rPr lang="en-GB" sz="1600" b="1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staff </a:t>
            </a:r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engagement with </a:t>
            </a:r>
            <a:r>
              <a:rPr lang="en-GB" sz="1600" b="1" i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the campaign and</a:t>
            </a:r>
            <a:r>
              <a:rPr lang="en-GB" sz="1600" b="1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embed</a:t>
            </a:r>
            <a:r>
              <a:rPr lang="en-GB" sz="1600" b="1" i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cycling </a:t>
            </a:r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into everyday working </a:t>
            </a:r>
            <a:r>
              <a:rPr lang="en-GB" sz="1600" b="1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life; now</a:t>
            </a:r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and for the long term</a:t>
            </a:r>
            <a:endParaRPr lang="en-US" sz="1600" b="1" dirty="0">
              <a:solidFill>
                <a:schemeClr val="accent2">
                  <a:lumMod val="76000"/>
                </a:schemeClr>
              </a:solidFill>
              <a:latin typeface="Aptos"/>
              <a:ea typeface="Calibri"/>
              <a:cs typeface="Segoe U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288B44-E291-0DA7-E84E-49824E81EDB9}"/>
              </a:ext>
            </a:extLst>
          </p:cNvPr>
          <p:cNvSpPr txBox="1"/>
          <p:nvPr/>
        </p:nvSpPr>
        <p:spPr>
          <a:xfrm>
            <a:off x="315982" y="6265889"/>
            <a:ext cx="6927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  <a:p>
            <a:endParaRPr lang="en-GB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4C3FDF-FB3C-F5AC-12CA-59076593B740}"/>
              </a:ext>
            </a:extLst>
          </p:cNvPr>
          <p:cNvSpPr txBox="1"/>
          <p:nvPr/>
        </p:nvSpPr>
        <p:spPr>
          <a:xfrm>
            <a:off x="-7234294" y="6265889"/>
            <a:ext cx="6717635" cy="19697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endParaRPr lang="en-GB"/>
          </a:p>
          <a:p>
            <a:endParaRPr lang="en-GB" sz="1600">
              <a:ea typeface="Calibri"/>
              <a:cs typeface="Calibri"/>
            </a:endParaRPr>
          </a:p>
          <a:p>
            <a:endParaRPr lang="en-GB" sz="1600">
              <a:ea typeface="Calibri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EB738C-7503-8A5C-4242-91C8D7898B06}"/>
              </a:ext>
            </a:extLst>
          </p:cNvPr>
          <p:cNvSpPr txBox="1"/>
          <p:nvPr/>
        </p:nvSpPr>
        <p:spPr>
          <a:xfrm>
            <a:off x="596348" y="3280906"/>
            <a:ext cx="6655396" cy="73096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t"/>
            <a:r>
              <a:rPr lang="en-GB" sz="1700" b="1" dirty="0"/>
              <a:t>Build confidence and skills: </a:t>
            </a:r>
            <a:r>
              <a:rPr lang="en-GB" sz="1700" i="1" dirty="0"/>
              <a:t>Feeling confident and supported makes it easier to give something new a go.</a:t>
            </a:r>
            <a:endParaRPr lang="en-GB" sz="1700" dirty="0"/>
          </a:p>
          <a:p>
            <a:pPr fontAlgn="t"/>
            <a:r>
              <a:rPr lang="en-GB" sz="1700"/>
              <a:t>🚲Ride together – offer guided commutes, buddy systems or group </a:t>
            </a:r>
            <a:r>
              <a:rPr lang="en-GB" sz="1700" dirty="0"/>
              <a:t>   </a:t>
            </a:r>
            <a:endParaRPr lang="en-GB" sz="1700" dirty="0">
              <a:ea typeface="Calibri"/>
              <a:cs typeface="Calibri"/>
            </a:endParaRPr>
          </a:p>
          <a:p>
            <a:r>
              <a:rPr lang="en-GB" sz="1700"/>
              <a:t>activities </a:t>
            </a:r>
            <a:endParaRPr lang="en-GB" sz="1700">
              <a:ea typeface="Calibri" panose="020F0502020204030204"/>
              <a:cs typeface="Calibri" panose="020F0502020204030204"/>
            </a:endParaRPr>
          </a:p>
          <a:p>
            <a:pPr fontAlgn="t"/>
            <a:r>
              <a:rPr lang="en-GB" sz="1700"/>
              <a:t>⭐Appoint Champions who encourage, inspire &amp; help others </a:t>
            </a:r>
            <a:endParaRPr lang="en-GB" sz="1700">
              <a:ea typeface="Calibri"/>
              <a:cs typeface="Calibri"/>
            </a:endParaRPr>
          </a:p>
          <a:p>
            <a:pPr fontAlgn="t"/>
            <a:r>
              <a:rPr lang="en-GB" sz="1700">
                <a:latin typeface="Segoe UI"/>
                <a:cs typeface="Segoe UI"/>
              </a:rPr>
              <a:t>👥</a:t>
            </a:r>
            <a:r>
              <a:rPr lang="en-GB" sz="1700"/>
              <a:t>Build skills and improve accessibility through engagement </a:t>
            </a:r>
            <a:r>
              <a:rPr lang="en-GB" sz="1700" dirty="0"/>
              <a:t>with  </a:t>
            </a:r>
            <a:endParaRPr lang="en-GB" sz="1700" dirty="0">
              <a:ea typeface="Calibri"/>
              <a:cs typeface="Calibri"/>
            </a:endParaRPr>
          </a:p>
          <a:p>
            <a:r>
              <a:rPr lang="en-GB" sz="1700">
                <a:ea typeface="Calibri"/>
                <a:cs typeface="Calibri"/>
              </a:rPr>
              <a:t>local schemes (page 3)</a:t>
            </a:r>
            <a:endParaRPr lang="en-GB" sz="1700" dirty="0">
              <a:ea typeface="Calibri"/>
              <a:cs typeface="Calibri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en-GB" sz="1000" dirty="0">
              <a:ea typeface="Calibri"/>
              <a:cs typeface="Calibri"/>
            </a:endParaRPr>
          </a:p>
          <a:p>
            <a:pPr fontAlgn="t"/>
            <a:r>
              <a:rPr lang="en-GB" sz="1700" b="1" dirty="0"/>
              <a:t>Make it social, normal and positive: </a:t>
            </a:r>
            <a:r>
              <a:rPr lang="en-GB" sz="1700" i="1"/>
              <a:t>When cycling feels </a:t>
            </a:r>
            <a:r>
              <a:rPr lang="en-GB" sz="1700" i="1" dirty="0"/>
              <a:t>normal and enjoyable, they’re easier to keep up.</a:t>
            </a:r>
            <a:endParaRPr lang="en-GB" sz="1700" dirty="0"/>
          </a:p>
          <a:p>
            <a:pPr fontAlgn="t"/>
            <a:r>
              <a:rPr lang="en-GB" sz="1700"/>
              <a:t>🏅 Use the Love to Ride platform for friendly team challenges</a:t>
            </a:r>
            <a:endParaRPr lang="en-GB" sz="1700">
              <a:ea typeface="Calibri"/>
              <a:cs typeface="Calibri"/>
            </a:endParaRPr>
          </a:p>
          <a:p>
            <a:pPr fontAlgn="t"/>
            <a:r>
              <a:rPr lang="en-GB" sz="1700"/>
              <a:t>📸 Share stories and photos internally</a:t>
            </a:r>
            <a:endParaRPr lang="en-GB" sz="1700" dirty="0">
              <a:ea typeface="Calibri" panose="020F0502020204030204"/>
              <a:cs typeface="Calibri" panose="020F0502020204030204"/>
            </a:endParaRPr>
          </a:p>
          <a:p>
            <a:pPr fontAlgn="t"/>
            <a:r>
              <a:rPr lang="en-GB" sz="1700"/>
              <a:t>👏 Celebrate taking part, not performance</a:t>
            </a:r>
            <a:endParaRPr lang="en-GB" sz="1700">
              <a:ea typeface="Calibri" panose="020F0502020204030204"/>
              <a:cs typeface="Calibri" panose="020F0502020204030204"/>
            </a:endParaRPr>
          </a:p>
          <a:p>
            <a:pPr fontAlgn="t"/>
            <a:r>
              <a:rPr lang="en-GB" sz="1700"/>
              <a:t>🧑‍💼 Lead by example – managers and senior leaders take part, </a:t>
            </a:r>
            <a:r>
              <a:rPr lang="en-GB" sz="1700" dirty="0"/>
              <a:t>share experiences &amp; model flexible, realistic approaches</a:t>
            </a:r>
            <a:endParaRPr lang="en-GB" sz="1700" dirty="0">
              <a:ea typeface="Calibri"/>
              <a:cs typeface="Calibri"/>
            </a:endParaRPr>
          </a:p>
          <a:p>
            <a:br>
              <a:rPr lang="en-GB" sz="1700" dirty="0"/>
            </a:br>
            <a:r>
              <a:rPr lang="en-GB" sz="1700" b="1"/>
              <a:t>Make it easy in the real world and start small: </a:t>
            </a:r>
            <a:r>
              <a:rPr lang="en-GB" sz="1700" i="1" dirty="0"/>
              <a:t>Small actions that fit into everyday working life are more likely to stick.</a:t>
            </a:r>
            <a:endParaRPr lang="en-GB" sz="1700" dirty="0">
              <a:ea typeface="Calibri"/>
              <a:cs typeface="Calibri"/>
            </a:endParaRPr>
          </a:p>
          <a:p>
            <a:pPr fontAlgn="t"/>
            <a:r>
              <a:rPr lang="en-GB" sz="1700"/>
              <a:t>✅ If you don’t have a bike, you can hire one via Get </a:t>
            </a:r>
            <a:r>
              <a:rPr lang="en-GB" sz="1700" dirty="0"/>
              <a:t>Around MK </a:t>
            </a:r>
            <a:endParaRPr lang="en-GB" sz="1700" dirty="0">
              <a:ea typeface="Calibri"/>
              <a:cs typeface="Calibri"/>
            </a:endParaRPr>
          </a:p>
          <a:p>
            <a:pPr fontAlgn="t"/>
            <a:r>
              <a:rPr lang="en-GB" sz="1700"/>
              <a:t>🚗 ‘I live too far away’ - Encourage park and cycle options </a:t>
            </a:r>
            <a:endParaRPr lang="en-GB" sz="1700">
              <a:ea typeface="Calibri"/>
              <a:cs typeface="Calibri"/>
            </a:endParaRPr>
          </a:p>
          <a:p>
            <a:pPr fontAlgn="t"/>
            <a:r>
              <a:rPr lang="en-GB" sz="1700"/>
              <a:t>☀️ Promote lunchtime rides or active travel days </a:t>
            </a:r>
            <a:endParaRPr lang="en-GB" sz="1700">
              <a:ea typeface="Calibri" panose="020F0502020204030204"/>
              <a:cs typeface="Calibri" panose="020F0502020204030204"/>
            </a:endParaRPr>
          </a:p>
          <a:p>
            <a:r>
              <a:rPr lang="en-GB" sz="1700"/>
              <a:t>💰 Cost savings - cycling can reduce fuel, parking, and transport </a:t>
            </a:r>
            <a:r>
              <a:rPr lang="en-GB" sz="1700" dirty="0"/>
              <a:t>costs</a:t>
            </a:r>
          </a:p>
          <a:p>
            <a:r>
              <a:rPr lang="en-GB" sz="1700"/>
              <a:t>⚡Consider an e-bike for longer distances or for less confident cyclists</a:t>
            </a:r>
          </a:p>
          <a:p>
            <a:endParaRPr lang="en-GB"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GB" sz="1700" dirty="0">
              <a:latin typeface="Segoe UI"/>
              <a:ea typeface="Calibri" panose="020F0502020204030204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DFBF19-3EF3-DF82-56C8-461CFD837D70}"/>
              </a:ext>
            </a:extLst>
          </p:cNvPr>
          <p:cNvSpPr txBox="1"/>
          <p:nvPr/>
        </p:nvSpPr>
        <p:spPr>
          <a:xfrm>
            <a:off x="350287" y="9707550"/>
            <a:ext cx="27041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/>
              <a:t>Created in the collaboration between the Public Health Workplace Health Team and The Active and Sustainable Travel Team.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0D433B9-DBC2-FF9D-0C1F-3157DD1504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4200" y="9670872"/>
            <a:ext cx="752499" cy="688908"/>
          </a:xfrm>
          <a:prstGeom prst="rect">
            <a:avLst/>
          </a:prstGeom>
        </p:spPr>
      </p:pic>
      <p:pic>
        <p:nvPicPr>
          <p:cNvPr id="6" name="Picture 5" descr="A person holding a bicycle&#10;&#10;AI-generated content may be incorrect.">
            <a:extLst>
              <a:ext uri="{FF2B5EF4-FFF2-40B4-BE49-F238E27FC236}">
                <a16:creationId xmlns:a16="http://schemas.microsoft.com/office/drawing/2014/main" id="{1D93DECF-7264-EAE4-33D7-F50027DB33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2758"/>
            <a:ext cx="7555189" cy="94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02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84256-2C34-1F82-C532-E260B4ABC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48FC164-CB31-D36F-8E41-4010A541EC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202300" y="9647813"/>
            <a:ext cx="357375" cy="1044000"/>
          </a:xfrm>
          <a:prstGeom prst="rect">
            <a:avLst/>
          </a:prstGeom>
          <a:solidFill>
            <a:srgbClr val="D46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1FB49D12-3392-8837-7E23-19158DC652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41" y="9722939"/>
            <a:ext cx="2343416" cy="584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B075F1-8B54-EF5E-FBDE-99DFD0089B14}"/>
              </a:ext>
            </a:extLst>
          </p:cNvPr>
          <p:cNvSpPr txBox="1"/>
          <p:nvPr/>
        </p:nvSpPr>
        <p:spPr>
          <a:xfrm>
            <a:off x="500317" y="1185705"/>
            <a:ext cx="6623331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000" dirty="0">
                <a:solidFill>
                  <a:srgbClr val="038796"/>
                </a:solidFill>
                <a:latin typeface="Amasis MT Pro Black"/>
              </a:rPr>
              <a:t>Cycle September </a:t>
            </a:r>
            <a:r>
              <a:rPr lang="en-GB" sz="3000">
                <a:solidFill>
                  <a:srgbClr val="038796"/>
                </a:solidFill>
                <a:latin typeface="Amasis MT Pro Black"/>
              </a:rPr>
              <a:t>at work: </a:t>
            </a:r>
            <a:r>
              <a:rPr lang="en-GB" sz="3000" dirty="0">
                <a:solidFill>
                  <a:srgbClr val="038796"/>
                </a:solidFill>
                <a:latin typeface="Amasis MT Pro Black"/>
              </a:rPr>
              <a:t>Bringing the campaign to life</a:t>
            </a:r>
            <a:r>
              <a:rPr lang="en-GB" sz="3000" dirty="0">
                <a:solidFill>
                  <a:srgbClr val="D46F63"/>
                </a:solidFill>
                <a:latin typeface="Amasis MT Pro Black"/>
              </a:rPr>
              <a:t>.</a:t>
            </a:r>
            <a:endParaRPr lang="en-US" sz="3000" dirty="0">
              <a:latin typeface="Amasis MT Pro Black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313D0E-52F7-3CC2-662D-A479675BCFE6}"/>
              </a:ext>
            </a:extLst>
          </p:cNvPr>
          <p:cNvSpPr txBox="1"/>
          <p:nvPr/>
        </p:nvSpPr>
        <p:spPr>
          <a:xfrm>
            <a:off x="-7478731" y="474905"/>
            <a:ext cx="662333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1300">
              <a:ea typeface="Calibri" panose="020F0502020204030204"/>
              <a:cs typeface="Calibri" panose="020F0502020204030204"/>
            </a:endParaRPr>
          </a:p>
          <a:p>
            <a:endParaRPr lang="en-GB" sz="1300">
              <a:ea typeface="Calibri" panose="020F0502020204030204"/>
              <a:cs typeface="Calibri" panose="020F0502020204030204"/>
            </a:endParaRPr>
          </a:p>
          <a:p>
            <a:endParaRPr lang="en-GB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CBA612-2DD3-3A23-8F98-C9E2821E1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649" y="2210548"/>
            <a:ext cx="1174979" cy="11749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D10A08-1AFE-2CE4-91E2-E6342D060E0C}"/>
              </a:ext>
            </a:extLst>
          </p:cNvPr>
          <p:cNvSpPr txBox="1"/>
          <p:nvPr/>
        </p:nvSpPr>
        <p:spPr>
          <a:xfrm>
            <a:off x="500318" y="2306612"/>
            <a:ext cx="539248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Simple, practical ideas to support</a:t>
            </a:r>
            <a:r>
              <a:rPr lang="en-GB" sz="1600" b="1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staff </a:t>
            </a:r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engagement with </a:t>
            </a:r>
            <a:r>
              <a:rPr lang="en-GB" sz="1600" b="1" i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the campaign and</a:t>
            </a:r>
            <a:r>
              <a:rPr lang="en-GB" sz="1600" b="1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embed</a:t>
            </a:r>
            <a:r>
              <a:rPr lang="en-GB" sz="1600" b="1" i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cycling </a:t>
            </a:r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into everyday working </a:t>
            </a:r>
            <a:r>
              <a:rPr lang="en-GB" sz="1600" b="1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life; now</a:t>
            </a:r>
            <a:r>
              <a:rPr lang="en-GB" sz="1600" b="1" i="0" dirty="0">
                <a:solidFill>
                  <a:schemeClr val="accent2">
                    <a:lumMod val="76000"/>
                  </a:schemeClr>
                </a:solidFill>
                <a:latin typeface="Aptos"/>
                <a:ea typeface="Segoe UI"/>
                <a:cs typeface="Segoe UI"/>
              </a:rPr>
              <a:t> and for the long term</a:t>
            </a:r>
            <a:endParaRPr lang="en-US" sz="1600" b="1" dirty="0">
              <a:solidFill>
                <a:schemeClr val="accent2">
                  <a:lumMod val="76000"/>
                </a:schemeClr>
              </a:solidFill>
              <a:latin typeface="Aptos"/>
              <a:ea typeface="Calibri"/>
              <a:cs typeface="Segoe U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A3259C-FF1B-680A-8439-96EBA41144F3}"/>
              </a:ext>
            </a:extLst>
          </p:cNvPr>
          <p:cNvSpPr txBox="1"/>
          <p:nvPr/>
        </p:nvSpPr>
        <p:spPr>
          <a:xfrm>
            <a:off x="315982" y="6265889"/>
            <a:ext cx="6927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/>
          </a:p>
          <a:p>
            <a:endParaRPr lang="en-GB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C22F6D-7067-AF24-2401-CA94C939EEE6}"/>
              </a:ext>
            </a:extLst>
          </p:cNvPr>
          <p:cNvSpPr txBox="1"/>
          <p:nvPr/>
        </p:nvSpPr>
        <p:spPr>
          <a:xfrm>
            <a:off x="500318" y="3387256"/>
            <a:ext cx="6744780" cy="75713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700" b="1" dirty="0"/>
              <a:t>What support is available locally?</a:t>
            </a:r>
            <a:endParaRPr lang="en-GB" sz="1700" b="1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>
                <a:hlinkClick r:id="rId5"/>
              </a:rPr>
              <a:t>https://getaroundmk.org.uk/</a:t>
            </a:r>
            <a:r>
              <a:rPr lang="en-GB" sz="1700"/>
              <a:t> - Provides information on greener, sustainable ways to travel and be more active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>
                <a:hlinkClick r:id="rId6"/>
              </a:rPr>
              <a:t>https</a:t>
            </a:r>
            <a:r>
              <a:rPr lang="en-GB" sz="1700" dirty="0">
                <a:ea typeface="+mn-lt"/>
                <a:cs typeface="+mn-lt"/>
                <a:hlinkClick r:id="rId6"/>
              </a:rPr>
              <a:t>://leapwithus.org.uk/</a:t>
            </a:r>
            <a:r>
              <a:rPr lang="en-GB" sz="1700"/>
              <a:t> - Supports residents in Buckinghamshire and Milton Keynes with movement, physical activity and sport</a:t>
            </a:r>
            <a:endParaRPr lang="en-GB" sz="1700">
              <a:ea typeface="Calibri"/>
              <a:cs typeface="Calibri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1700" dirty="0">
                <a:hlinkClick r:id="rId7"/>
              </a:rPr>
              <a:t>https://www.milton-keynes.gov.uk/workplace-health</a:t>
            </a:r>
            <a:r>
              <a:rPr lang="en-GB" sz="1700"/>
              <a:t> - Your local Public Health Team offers free workplace health and wellbeing training and tools</a:t>
            </a:r>
            <a:endParaRPr lang="en-US" sz="1700"/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en-GB" sz="1000" dirty="0"/>
          </a:p>
          <a:p>
            <a:r>
              <a:rPr lang="en-GB" sz="1700" b="1">
                <a:ea typeface="Calibri"/>
                <a:cs typeface="Calibri"/>
              </a:rPr>
              <a:t>Relevant local schemes</a:t>
            </a:r>
            <a:endParaRPr lang="en-GB" sz="1700" b="1">
              <a:ea typeface="+mn-lt"/>
              <a:cs typeface="+mn-lt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1700"/>
              <a:t>E-Bike Experience (free 1 month e‑bike loan options for MK resident)  and basic bike maintenance  </a:t>
            </a:r>
            <a:endParaRPr lang="en-GB" sz="1700">
              <a:ea typeface="+mn-lt"/>
              <a:cs typeface="+mn-lt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1700">
                <a:ea typeface="+mn-lt"/>
                <a:cs typeface="+mn-lt"/>
              </a:rPr>
              <a:t>If</a:t>
            </a:r>
            <a:r>
              <a:rPr lang="en-GB" sz="1700"/>
              <a:t> you don’t own a bike there are various cycle hire options, including  e-cargo bikes and ways to buy one</a:t>
            </a:r>
            <a:endParaRPr lang="en-GB" sz="1700">
              <a:ea typeface="+mn-lt"/>
              <a:cs typeface="+mn-lt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1700"/>
              <a:t>Improve cycling skills and confidence, whatever your experience level with cycling skills and training 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1700"/>
              <a:t>Free women’s only cycling sessions </a:t>
            </a:r>
            <a:endParaRPr lang="en-GB" sz="1700">
              <a:ea typeface="Calibri" panose="020F0502020204030204"/>
              <a:cs typeface="Calibri" panose="020F0502020204030204"/>
            </a:endParaRPr>
          </a:p>
          <a:p>
            <a:pPr marL="0" lvl="1"/>
            <a:r>
              <a:rPr lang="en-GB" sz="1700">
                <a:ea typeface="Calibri" panose="020F0502020204030204"/>
                <a:cs typeface="Calibri" panose="020F0502020204030204"/>
              </a:rPr>
              <a:t> 🚲For details on the schemes above visit </a:t>
            </a:r>
            <a:r>
              <a:rPr lang="en-GB" sz="1700" dirty="0">
                <a:ea typeface="Calibri" panose="020F0502020204030204"/>
                <a:cs typeface="Calibri" panose="020F0502020204030204"/>
                <a:hlinkClick r:id="rId5"/>
              </a:rPr>
              <a:t>https://getaroundmk.org.uk/</a:t>
            </a:r>
            <a:endParaRPr lang="en-GB" sz="1700" dirty="0">
              <a:ea typeface="Calibri" panose="020F0502020204030204"/>
              <a:cs typeface="Calibri" panose="020F0502020204030204"/>
            </a:endParaRPr>
          </a:p>
          <a:p>
            <a:pPr marL="0" lvl="1"/>
            <a:endParaRPr lang="en-GB" sz="1700" dirty="0"/>
          </a:p>
          <a:p>
            <a:pPr marL="285750" lvl="1" indent="-285750">
              <a:buFont typeface="Arial,Sans-Serif" panose="020B0604020202020204" pitchFamily="34" charset="0"/>
              <a:buChar char="•"/>
            </a:pPr>
            <a:r>
              <a:rPr lang="en-GB" sz="1700"/>
              <a:t>Join an alliance of organisations working together to make cycling the natural choice </a:t>
            </a:r>
            <a:r>
              <a:rPr lang="en-GB" sz="1700" dirty="0">
                <a:ea typeface="+mn-lt"/>
                <a:cs typeface="+mn-lt"/>
                <a:hlinkClick r:id="rId8"/>
              </a:rPr>
              <a:t>https://www.cyclingmk.org/</a:t>
            </a:r>
            <a:r>
              <a:rPr lang="en-GB" sz="1700" dirty="0"/>
              <a:t> </a:t>
            </a:r>
            <a:endParaRPr lang="en-GB" sz="1700" dirty="0">
              <a:ea typeface="Calibri"/>
              <a:cs typeface="Calibri"/>
            </a:endParaRPr>
          </a:p>
          <a:p>
            <a:pPr marL="285750" lvl="1" indent="-285750">
              <a:buFont typeface="Arial,Sans-Serif" panose="020B0604020202020204" pitchFamily="34" charset="0"/>
              <a:buChar char="•"/>
            </a:pPr>
            <a:r>
              <a:rPr lang="en-GB" sz="1700"/>
              <a:t>Free rides, led by The Parks Trust every two weeks exploring green spaces</a:t>
            </a:r>
            <a:r>
              <a:rPr lang="en-GB" sz="1700" dirty="0">
                <a:hlinkClick r:id="" action="ppaction://noaction"/>
              </a:rPr>
              <a:t> </a:t>
            </a:r>
            <a:r>
              <a:rPr lang="en-GB" sz="1700" dirty="0">
                <a:hlinkClick r:id="rId9"/>
              </a:rPr>
              <a:t>https://www.theparkstrust.com/activities/mk-health-rides/</a:t>
            </a:r>
            <a:endParaRPr lang="en-GB" sz="1700" dirty="0"/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1700"/>
              <a:t>Sofa To Saddle: New app From British Cycling and Lloyds to get the nation active </a:t>
            </a:r>
            <a:r>
              <a:rPr lang="en-GB" sz="1700" dirty="0">
                <a:hlinkClick r:id="rId10"/>
              </a:rPr>
              <a:t>www.britishcycling.org.uk</a:t>
            </a:r>
            <a:endParaRPr lang="en-GB" sz="1700"/>
          </a:p>
          <a:p>
            <a:pPr marL="0" lvl="1"/>
            <a:r>
              <a:rPr lang="en-GB" sz="1700" dirty="0"/>
              <a:t>  </a:t>
            </a:r>
            <a:endParaRPr lang="en-GB" sz="170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ea typeface="+mn-lt"/>
              <a:cs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314613-5C8D-8448-6428-8D7657DB031E}"/>
              </a:ext>
            </a:extLst>
          </p:cNvPr>
          <p:cNvSpPr txBox="1"/>
          <p:nvPr/>
        </p:nvSpPr>
        <p:spPr>
          <a:xfrm>
            <a:off x="315981" y="9868941"/>
            <a:ext cx="26507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/>
              <a:t>Created in the collaboration between the Public Health Workplace Health Team and The Active and Sustainable Travel Team.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7D35522-0ACD-B175-145B-6D3FAB96A4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98494" y="9830857"/>
            <a:ext cx="750251" cy="686850"/>
          </a:xfrm>
          <a:prstGeom prst="rect">
            <a:avLst/>
          </a:prstGeom>
        </p:spPr>
      </p:pic>
      <p:pic>
        <p:nvPicPr>
          <p:cNvPr id="8" name="Picture 7" descr="A person holding a bicycle&#10;&#10;AI-generated content may be incorrect.">
            <a:extLst>
              <a:ext uri="{FF2B5EF4-FFF2-40B4-BE49-F238E27FC236}">
                <a16:creationId xmlns:a16="http://schemas.microsoft.com/office/drawing/2014/main" id="{01826E05-8FB6-3CCA-C107-F394637B303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-2758"/>
            <a:ext cx="7555189" cy="94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46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ster With Photo Template 2024 FV" id="{01BFF358-C08E-4263-BF00-69FA1A3FC564}" vid="{A30CB1C2-F5B2-4FE9-A6E1-454D237BE5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ee73f336-9c49-41ab-9427-d263034a0100" ContentTypeId="0x010100073DBBF460B4694388C550D7D3B13999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KC Word Document" ma:contentTypeID="0x010100073DBBF460B4694388C550D7D3B139990065FF18FC90B42343BD954C9F283FF10B" ma:contentTypeVersion="10" ma:contentTypeDescription="MKC Branded Word Template Document" ma:contentTypeScope="" ma:versionID="6ab2b3958d309ee5d86ae05fec22306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05078f6377a1acaa6732c3e8203db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146E93-3768-4717-9A3C-71F204913FCA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43A9730D-ADD7-42F7-A14F-5343F6BD6122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EF47AAD-3BEC-4F88-8296-E9749FB482CC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D9F3BEA9-E849-465A-932B-05DF3D7322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with photo</Template>
  <TotalTime>0</TotalTime>
  <Words>774</Words>
  <Application>Microsoft Office PowerPoint</Application>
  <PresentationFormat>Custom</PresentationFormat>
  <Paragraphs>61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Jilly Albone</dc:creator>
  <cp:lastModifiedBy>Faye Powell</cp:lastModifiedBy>
  <cp:revision>510</cp:revision>
  <dcterms:created xsi:type="dcterms:W3CDTF">2026-04-10T09:37:14Z</dcterms:created>
  <dcterms:modified xsi:type="dcterms:W3CDTF">2026-08-13T07:17:27Z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0x010100073DBBF460B4694388C550D7D3B139990065FF18FC90B42343BD954C9F283FF10B</vt:lpwstr>
  </property>
</Properties>
</file>